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369" r:id="rId3"/>
    <p:sldId id="283" r:id="rId4"/>
    <p:sldId id="382" r:id="rId5"/>
    <p:sldId id="374" r:id="rId6"/>
    <p:sldId id="288" r:id="rId7"/>
    <p:sldId id="289" r:id="rId8"/>
    <p:sldId id="290" r:id="rId9"/>
    <p:sldId id="291" r:id="rId10"/>
    <p:sldId id="292" r:id="rId11"/>
    <p:sldId id="293" r:id="rId12"/>
    <p:sldId id="260" r:id="rId13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3D349AE7-0566-4E1A-9979-84CDEBAA0DFD}">
          <p14:sldIdLst>
            <p14:sldId id="256"/>
            <p14:sldId id="369"/>
            <p14:sldId id="283"/>
            <p14:sldId id="382"/>
            <p14:sldId id="374"/>
            <p14:sldId id="288"/>
            <p14:sldId id="289"/>
            <p14:sldId id="290"/>
            <p14:sldId id="291"/>
            <p14:sldId id="292"/>
            <p14:sldId id="293"/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Anna Bizub-Jechna" initials="ABJ" lastIdx="0" clrIdx="1">
    <p:extLst>
      <p:ext uri="{19B8F6BF-5375-455C-9EA6-DF929625EA0E}">
        <p15:presenceInfo xmlns:p15="http://schemas.microsoft.com/office/powerpoint/2012/main" userId="Anna Bizub-Jechna" providerId="None"/>
      </p:ext>
    </p:extLst>
  </p:cmAuthor>
  <p:cmAuthor id="3" name="Spanily Marta" initials="SM" lastIdx="1" clrIdx="2">
    <p:extLst>
      <p:ext uri="{19B8F6BF-5375-455C-9EA6-DF929625EA0E}">
        <p15:presenceInfo xmlns:p15="http://schemas.microsoft.com/office/powerpoint/2012/main" userId="S-1-5-21-352459600-126056257-345019615-6641" providerId="AD"/>
      </p:ext>
    </p:extLst>
  </p:cmAuthor>
  <p:cmAuthor id="4" name="Wilczyńska Aldona" initials="WA" lastIdx="0" clrIdx="3">
    <p:extLst>
      <p:ext uri="{19B8F6BF-5375-455C-9EA6-DF929625EA0E}">
        <p15:presenceInfo xmlns:p15="http://schemas.microsoft.com/office/powerpoint/2012/main" userId="S-1-5-21-352459600-126056257-345019615-80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00" autoAdjust="0"/>
  </p:normalViewPr>
  <p:slideViewPr>
    <p:cSldViewPr showGuides="1">
      <p:cViewPr varScale="1">
        <p:scale>
          <a:sx n="105" d="100"/>
          <a:sy n="105" d="100"/>
        </p:scale>
        <p:origin x="1188" y="108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0" y="-3475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9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9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28.11.2023</a:t>
            </a:fld>
            <a:endParaRPr lang="pl-PL" dirty="0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pic>
        <p:nvPicPr>
          <p:cNvPr id="12" name="Obraz 11" descr="Logo rocznicowe: 25 lat Samorządu Województwa Pomorskiego.">
            <a:extLst>
              <a:ext uri="{FF2B5EF4-FFF2-40B4-BE49-F238E27FC236}">
                <a16:creationId xmlns:a16="http://schemas.microsoft.com/office/drawing/2014/main" id="{EA3EF631-4EC4-4DF9-9F29-F25B4C6AE2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0A228201-59AA-470F-B779-D4FECA3DF137}"/>
              </a:ext>
            </a:extLst>
          </p:cNvPr>
          <p:cNvSpPr/>
          <p:nvPr userDrawn="1"/>
        </p:nvSpPr>
        <p:spPr>
          <a:xfrm>
            <a:off x="1025525" y="1983572"/>
            <a:ext cx="8640763" cy="432127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7D00171-EF30-4814-B375-246769FD4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 descr="Fundusze Europejskie">
            <a:extLst>
              <a:ext uri="{FF2B5EF4-FFF2-40B4-BE49-F238E27FC236}">
                <a16:creationId xmlns:a16="http://schemas.microsoft.com/office/drawing/2014/main" id="{2ABF63AC-8150-4C02-BE62-EBE0A03986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629EBDD-5340-4285-A47D-77B29466EF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5848" y="3411613"/>
            <a:ext cx="7920115" cy="1087764"/>
          </a:xfrm>
        </p:spPr>
        <p:txBody>
          <a:bodyPr anchor="t" anchorCtr="0">
            <a:normAutofit/>
          </a:bodyPr>
          <a:lstStyle>
            <a:lvl1pPr algn="ctr">
              <a:lnSpc>
                <a:spcPts val="4000"/>
              </a:lnSpc>
              <a:defRPr sz="3200"/>
            </a:lvl1pPr>
          </a:lstStyle>
          <a:p>
            <a:br>
              <a:rPr lang="pl-PL" dirty="0"/>
            </a:br>
            <a:endParaRPr lang="en-US" dirty="0"/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E2649279-68AC-4F54-A880-75A79D7385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1C169691-7357-4DDF-8437-CEB5E8C7275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69B9B22B-67E4-4504-8A58-6D72DCD7A2A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0BC155C9-2974-4950-B840-0E7ABDF714B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C1C9A51C-3E9A-43B3-865C-E0B79CE15EF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AE3D26F0-CB23-476D-84AC-833FF583534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id="{02C74DC5-C335-4B67-9BCD-34D60F57C6C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0F174CC1-CE15-4868-A9EE-2844EB32D55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580C7992-BAEE-4176-9AF5-42DA24B7599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BA86516E-B5E1-4DB3-981D-6523926A2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709B0195-39FE-4DB2-9F58-C6258A41F1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06B4110B-C953-4485-B94D-302AD469CBD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8" name="Obraz 27" descr="Ciąg 4 logotypów: Fundusze Europejskie dla Pomorza, Rzeczpospolita Polska, Dofinansowane przez Unię Europejską, Urząd Marszałkowski Województwa Pomorskiego ">
            <a:extLst>
              <a:ext uri="{FF2B5EF4-FFF2-40B4-BE49-F238E27FC236}">
                <a16:creationId xmlns:a16="http://schemas.microsoft.com/office/drawing/2014/main" id="{7E3F8DBC-0D86-4A87-B80E-1209AC8C45A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9" name="Obraz 28" descr="Logo rocznicowe: 25 lat Samorządu Województwa Pomorskiego.">
            <a:extLst>
              <a:ext uri="{FF2B5EF4-FFF2-40B4-BE49-F238E27FC236}">
                <a16:creationId xmlns:a16="http://schemas.microsoft.com/office/drawing/2014/main" id="{81D43660-ADF3-43C6-A90B-7E0A413FEDB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630" y="461963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sia 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Tekst: Fundusze Europejsk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 descr="Ciąg 4 logotypów: Fundusze Europejskie dla Pomorza, Rzeczpospolita Polska, Dofinansowane przez Unię Europejską, Urząd Marszałkowski Województwa Pomorskiego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6" name="Obraz 25" descr="Logo rocznicowe: 25 lat Samorządu Województwa Pomorskiego.">
            <a:extLst>
              <a:ext uri="{FF2B5EF4-FFF2-40B4-BE49-F238E27FC236}">
                <a16:creationId xmlns:a16="http://schemas.microsoft.com/office/drawing/2014/main" id="{26A9FA7C-9311-4E28-9148-0DF0D28C7CE9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28.11.2023</a:t>
            </a:fld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8" name="Obraz 7" descr="Logo rocznicowe: 25 lat Samorządu Województwa Pomorskiego.">
            <a:extLst>
              <a:ext uri="{FF2B5EF4-FFF2-40B4-BE49-F238E27FC236}">
                <a16:creationId xmlns:a16="http://schemas.microsoft.com/office/drawing/2014/main" id="{47461BC3-2B77-43FB-8BAB-EFD2EBB038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430" y="1050409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pic>
        <p:nvPicPr>
          <p:cNvPr id="7" name="Obraz 6" descr="Logo rocznicowe: 25 lat Samorządu Województwa Pomorskiego.">
            <a:extLst>
              <a:ext uri="{FF2B5EF4-FFF2-40B4-BE49-F238E27FC236}">
                <a16:creationId xmlns:a16="http://schemas.microsoft.com/office/drawing/2014/main" id="{8DAA9314-721F-4659-8D76-1CB0F3F0F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485" y="755501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asia tytuł i merytory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715" y="359838"/>
            <a:ext cx="8640381" cy="68369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362" y="1403573"/>
            <a:ext cx="9793088" cy="5256266"/>
          </a:xfrm>
        </p:spPr>
        <p:txBody>
          <a:bodyPr>
            <a:normAutofit/>
          </a:bodyPr>
          <a:lstStyle>
            <a:lvl1pPr marL="251986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5957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Ø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9929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ü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sia tytuł i dwa elementy z podpis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345258"/>
            <a:ext cx="8640381" cy="108000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0762" y="1778358"/>
            <a:ext cx="4140000" cy="4320178"/>
          </a:xfrm>
        </p:spPr>
        <p:txBody>
          <a:bodyPr>
            <a:normAutofit/>
          </a:bodyPr>
          <a:lstStyle>
            <a:lvl1pPr marL="251986" indent="-251986"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5957" indent="-251986"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74CE953C-0D1D-449C-A99B-D805C859EC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90762" y="6534368"/>
            <a:ext cx="3671887" cy="575469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pl-P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200" y="1778358"/>
            <a:ext cx="4140000" cy="4320178"/>
          </a:xfrm>
        </p:spPr>
        <p:txBody>
          <a:bodyPr>
            <a:normAutofit/>
          </a:bodyPr>
          <a:lstStyle>
            <a:lvl1pPr marL="251986" indent="-251986" algn="l" defTabSz="1007943" rtl="0" eaLnBrk="1" latinLnBrk="0" hangingPunct="1">
              <a:lnSpc>
                <a:spcPts val="2400"/>
              </a:lnSpc>
              <a:buFont typeface="Arial" panose="020B0604020202020204" pitchFamily="34" charset="0"/>
              <a:buChar char="•"/>
              <a:defRPr lang="pl-PL" sz="2200" kern="1200" dirty="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buFont typeface="Wingdings" panose="05000000000000000000" pitchFamily="2" charset="2"/>
              <a:buChar char="Ø"/>
              <a:defRPr lang="pl-PL" sz="2200" kern="1200" dirty="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2pPr>
            <a:lvl3pPr indent="-251986" algn="l" defTabSz="1007943" rtl="0" eaLnBrk="1" latinLnBrk="0" hangingPunct="1">
              <a:lnSpc>
                <a:spcPts val="2400"/>
              </a:lnSpc>
              <a:defRPr lang="pl-PL" sz="2200" kern="1200" dirty="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9" name="Symbol zastępczy tekstu 8">
            <a:extLst>
              <a:ext uri="{FF2B5EF4-FFF2-40B4-BE49-F238E27FC236}">
                <a16:creationId xmlns:a16="http://schemas.microsoft.com/office/drawing/2014/main" id="{4657F920-DA82-443B-99CE-F255DB7F0F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10002" y="6570087"/>
            <a:ext cx="2590800" cy="539750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pl-PL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sia tytuł i dwa elementy do porównan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345258"/>
            <a:ext cx="8640381" cy="108000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0762" y="1778358"/>
            <a:ext cx="4140000" cy="4320178"/>
          </a:xfrm>
        </p:spPr>
        <p:txBody>
          <a:bodyPr>
            <a:normAutofit/>
          </a:bodyPr>
          <a:lstStyle>
            <a:lvl1pPr marL="251986" indent="-251986"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5957" indent="-251986"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200" y="1778358"/>
            <a:ext cx="4140000" cy="4320178"/>
          </a:xfrm>
        </p:spPr>
        <p:txBody>
          <a:bodyPr>
            <a:normAutofit/>
          </a:bodyPr>
          <a:lstStyle>
            <a:lvl1pPr marL="251986" indent="-251986" algn="l" defTabSz="1007943" rtl="0" eaLnBrk="1" latinLnBrk="0" hangingPunct="1">
              <a:lnSpc>
                <a:spcPts val="2400"/>
              </a:lnSpc>
              <a:buFont typeface="Arial" panose="020B0604020202020204" pitchFamily="34" charset="0"/>
              <a:buChar char="•"/>
              <a:defRPr lang="pl-PL" sz="2200" kern="1200" dirty="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buFont typeface="Wingdings" panose="05000000000000000000" pitchFamily="2" charset="2"/>
              <a:buChar char="Ø"/>
              <a:defRPr lang="pl-PL" sz="2200" kern="1200" dirty="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2pPr>
            <a:lvl3pPr indent="-251986" algn="l" defTabSz="1007943" rtl="0" eaLnBrk="1" latinLnBrk="0" hangingPunct="1">
              <a:lnSpc>
                <a:spcPts val="2400"/>
              </a:lnSpc>
              <a:defRPr lang="pl-PL" sz="2200" kern="1200" dirty="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0189047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41" r:id="rId7"/>
    <p:sldLayoutId id="2147483726" r:id="rId8"/>
    <p:sldLayoutId id="2147483740" r:id="rId9"/>
    <p:sldLayoutId id="2147483723" r:id="rId10"/>
    <p:sldLayoutId id="2147483728" r:id="rId11"/>
  </p:sldLayoutIdLst>
  <p:transition spd="slow">
    <p:push dir="u"/>
  </p:transition>
  <p:hf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5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o.pomorskie.eu/zobacz-ogloszenia-i-wyniki-naborow-wnioskow" TargetMode="External"/><Relationship Id="rId2" Type="http://schemas.openxmlformats.org/officeDocument/2006/relationships/hyperlink" Target="http://www.rpo.pomorskie.eu/" TargetMode="Externa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owa2021.efs.gov.pl/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edukacja.efs@pomorskie.eu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8136493" cy="1087764"/>
          </a:xfrm>
        </p:spPr>
        <p:txBody>
          <a:bodyPr>
            <a:normAutofit/>
          </a:bodyPr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System wyboru projektów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0F4B11A1-2445-C731-5567-0EBA6FAF8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821" y="4157991"/>
            <a:ext cx="7920037" cy="1800200"/>
          </a:xfrm>
        </p:spPr>
        <p:txBody>
          <a:bodyPr>
            <a:normAutofit/>
          </a:bodyPr>
          <a:lstStyle/>
          <a:p>
            <a:r>
              <a:rPr lang="pl-PL" dirty="0"/>
              <a:t> </a:t>
            </a:r>
          </a:p>
          <a:p>
            <a:r>
              <a:rPr lang="pl-PL" b="0" dirty="0">
                <a:latin typeface="Arial" panose="020B0604020202020204" pitchFamily="34" charset="0"/>
                <a:cs typeface="Arial" panose="020B0604020202020204" pitchFamily="34" charset="0"/>
              </a:rPr>
              <a:t>Spotkanie informacyjne dla Wnioskodawców</a:t>
            </a:r>
          </a:p>
          <a:p>
            <a:r>
              <a:rPr lang="pl-PL" b="0" dirty="0">
                <a:latin typeface="Arial" panose="020B0604020202020204" pitchFamily="34" charset="0"/>
                <a:cs typeface="Arial" panose="020B0604020202020204" pitchFamily="34" charset="0"/>
              </a:rPr>
              <a:t>Gdańsk, 29 listopada 2023 rok</a:t>
            </a:r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D6F63F-EE02-45C5-B207-649331938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</a:rPr>
              <a:t>Etap negocjacji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623F68-CA7F-4607-9085-760123C3C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410" y="971525"/>
            <a:ext cx="8784879" cy="4824536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Aft>
                <a:spcPts val="3600"/>
              </a:spcAft>
              <a:buNone/>
            </a:pPr>
            <a:r>
              <a:rPr lang="pl-PL" sz="2100" b="1" dirty="0"/>
              <a:t>Negocjacje</a:t>
            </a:r>
            <a:r>
              <a:rPr lang="pl-PL" sz="2100" dirty="0"/>
              <a:t> obejmują kwestie wskazane w kartach oceny projektu w zakresie kryteriów wykonalności i zgodności z zasadami horyzontalnymi.</a:t>
            </a:r>
          </a:p>
          <a:p>
            <a:pPr marL="0" indent="0">
              <a:lnSpc>
                <a:spcPct val="120000"/>
              </a:lnSpc>
              <a:spcAft>
                <a:spcPts val="3600"/>
              </a:spcAft>
              <a:buNone/>
            </a:pPr>
            <a:r>
              <a:rPr lang="pl-PL" sz="2100" b="1" dirty="0"/>
              <a:t>Warunki negocjacyjne </a:t>
            </a:r>
            <a:r>
              <a:rPr lang="pl-PL" sz="2100" dirty="0"/>
              <a:t>mogą objąć dodatkowe ustalenia podjęte już</a:t>
            </a:r>
            <a:br>
              <a:rPr lang="pl-PL" sz="2100" dirty="0"/>
            </a:br>
            <a:r>
              <a:rPr lang="pl-PL" sz="2100" dirty="0"/>
              <a:t>w toku negocjacji.</a:t>
            </a:r>
          </a:p>
          <a:p>
            <a:pPr marL="0" indent="0">
              <a:lnSpc>
                <a:spcPct val="120000"/>
              </a:lnSpc>
              <a:spcAft>
                <a:spcPts val="3600"/>
              </a:spcAft>
              <a:buNone/>
            </a:pPr>
            <a:r>
              <a:rPr lang="pl-PL" sz="2100" b="1" dirty="0"/>
              <a:t>Pozytywne zakończenie negocjacji: </a:t>
            </a:r>
            <a:r>
              <a:rPr lang="pl-PL" sz="2100" dirty="0"/>
              <a:t>pozytywna ocena wniosku wraz z liczbą punktów uzyskanych w ramach oceny kryteriów strategicznych (etap oceny merytorycznej).</a:t>
            </a:r>
          </a:p>
          <a:p>
            <a:pPr marL="0" indent="0">
              <a:lnSpc>
                <a:spcPct val="120000"/>
              </a:lnSpc>
              <a:spcAft>
                <a:spcPts val="3000"/>
              </a:spcAft>
              <a:buNone/>
            </a:pPr>
            <a:r>
              <a:rPr lang="pl-PL" sz="2100" b="1" dirty="0"/>
              <a:t>Negatywne zakończenie negocjacji: </a:t>
            </a:r>
            <a:r>
              <a:rPr lang="pl-PL" sz="2100" dirty="0"/>
              <a:t>negatywna ocena z powodu niespełnienia warunków postawionych przez oceniających.</a:t>
            </a:r>
          </a:p>
          <a:p>
            <a:pPr marL="0" indent="0">
              <a:buNone/>
            </a:pPr>
            <a:r>
              <a:rPr lang="pl-PL" sz="2400" dirty="0"/>
              <a:t>(</a:t>
            </a:r>
            <a:r>
              <a:rPr lang="pl-PL" sz="2100" dirty="0"/>
              <a:t>szczegółowy opis w </a:t>
            </a:r>
            <a:r>
              <a:rPr lang="pl-PL" sz="2100" b="1" dirty="0"/>
              <a:t>pkt. 5.4 Regulaminu wyboru projektów</a:t>
            </a:r>
            <a:r>
              <a:rPr lang="pl-PL" sz="2100" dirty="0"/>
              <a:t>)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5B1D86A-9734-4034-A770-2E6DC6EFEF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3381932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04FA34-E77B-4B17-BEC2-241813BED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</a:rPr>
              <a:t>Zatwierdzanie wyników oceny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527F4B-446C-45E1-8B72-3C56A405E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331565"/>
            <a:ext cx="9793088" cy="5328274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b="1" dirty="0"/>
              <a:t>Zatwierdzenie wyników oceny projektów: </a:t>
            </a:r>
            <a:r>
              <a:rPr lang="pl-PL" dirty="0"/>
              <a:t>rozstrzygnięcie naboru przez Zarząd Województwa Pomorskiego po zakończeniu ostatniego etapu oceny.</a:t>
            </a:r>
          </a:p>
          <a:p>
            <a:pPr mar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b="1" dirty="0"/>
              <a:t>Lista z wynikami oceny projektów: </a:t>
            </a:r>
            <a:r>
              <a:rPr lang="pl-PL" dirty="0"/>
              <a:t>publikacja na stronie</a:t>
            </a:r>
            <a:r>
              <a:rPr lang="pl-PL" u="sng" dirty="0"/>
              <a:t> </a:t>
            </a:r>
            <a:r>
              <a:rPr lang="pl-PL" u="sng" dirty="0">
                <a:hlinkClick r:id="rId2"/>
              </a:rPr>
              <a:t>FEP 2021-2027</a:t>
            </a:r>
            <a:r>
              <a:rPr lang="pl-PL" dirty="0"/>
              <a:t> (w zakładce </a:t>
            </a:r>
            <a:r>
              <a:rPr lang="pl-PL" u="sng" dirty="0">
                <a:hlinkClick r:id="rId3"/>
              </a:rPr>
              <a:t>Zobacz ogłoszenia i wyniki naborów wniosków</a:t>
            </a:r>
            <a:r>
              <a:rPr lang="pl-PL" dirty="0"/>
              <a:t>) oraz na Portalu Funduszy Europejskich.</a:t>
            </a:r>
          </a:p>
          <a:p>
            <a:pPr mar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dirty="0"/>
              <a:t>Lista zawiera informacje o projektach wybranych do dofinansowania oraz ocenionych negatywnie.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/>
              <a:t>(szczegółowy opis w </a:t>
            </a:r>
            <a:r>
              <a:rPr lang="pl-PL" b="1" dirty="0"/>
              <a:t>pkt. 5.6 Regulaminu wyboru projektów</a:t>
            </a:r>
            <a:r>
              <a:rPr lang="pl-PL" dirty="0"/>
              <a:t>)</a:t>
            </a:r>
          </a:p>
          <a:p>
            <a:pPr marL="0" indent="0">
              <a:lnSpc>
                <a:spcPct val="150000"/>
              </a:lnSpc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0D53BEE-4D98-4B97-A22C-F33CBE1621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7564030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3498" y="3995861"/>
            <a:ext cx="7559675" cy="1080120"/>
          </a:xfrm>
        </p:spPr>
        <p:txBody>
          <a:bodyPr/>
          <a:lstStyle/>
          <a:p>
            <a:r>
              <a:rPr lang="pl-PL" dirty="0"/>
              <a:t>Dziękuję za uwagę!</a:t>
            </a:r>
          </a:p>
        </p:txBody>
      </p:sp>
    </p:spTree>
    <p:extLst>
      <p:ext uri="{BB962C8B-B14F-4D97-AF65-F5344CB8AC3E}">
        <p14:creationId xmlns:p14="http://schemas.microsoft.com/office/powerpoint/2010/main" val="3325994817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145" y="467469"/>
            <a:ext cx="8675249" cy="1008112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</a:rPr>
              <a:t>Działanie 5.8. Edukacja ogólna i zawodowa</a:t>
            </a:r>
            <a:br>
              <a:rPr lang="pl-PL" dirty="0">
                <a:solidFill>
                  <a:schemeClr val="accent2">
                    <a:lumMod val="25000"/>
                  </a:schemeClr>
                </a:solidFill>
              </a:rPr>
            </a:br>
            <a:r>
              <a:rPr lang="pl-PL" dirty="0">
                <a:solidFill>
                  <a:schemeClr val="accent2">
                    <a:lumMod val="25000"/>
                  </a:schemeClr>
                </a:solidFill>
              </a:rPr>
              <a:t>(w zakresie projektów dotyczących edukacji ogólnej)</a:t>
            </a:r>
            <a:endParaRPr lang="pl-PL" b="0" dirty="0">
              <a:solidFill>
                <a:schemeClr val="accent2">
                  <a:lumMod val="25000"/>
                </a:schemeClr>
              </a:solidFill>
            </a:endParaRP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145" y="1403573"/>
            <a:ext cx="9035289" cy="5184575"/>
          </a:xfrm>
        </p:spPr>
        <p:txBody>
          <a:bodyPr>
            <a:noAutofit/>
          </a:bodyPr>
          <a:lstStyle/>
          <a:p>
            <a:pPr marL="0" lvl="1" indent="0">
              <a:lnSpc>
                <a:spcPct val="100000"/>
              </a:lnSpc>
              <a:buNone/>
            </a:pPr>
            <a:endParaRPr lang="pl-PL" sz="2000" b="1" dirty="0"/>
          </a:p>
          <a:p>
            <a:pPr marL="0" lvl="1" indent="0">
              <a:lnSpc>
                <a:spcPct val="100000"/>
              </a:lnSpc>
              <a:buNone/>
            </a:pPr>
            <a:r>
              <a:rPr lang="pl-PL" sz="2000" b="1" dirty="0"/>
              <a:t>Numer naboru: </a:t>
            </a:r>
            <a:r>
              <a:rPr lang="pl-PL" sz="2000" u="sng" dirty="0"/>
              <a:t>FEPM.05.08-IZ.00-006/23</a:t>
            </a:r>
          </a:p>
          <a:p>
            <a:pPr marL="0" lvl="1" indent="0">
              <a:lnSpc>
                <a:spcPct val="100000"/>
              </a:lnSpc>
              <a:buNone/>
            </a:pPr>
            <a:endParaRPr lang="pl-PL" sz="2000" b="1" dirty="0"/>
          </a:p>
          <a:p>
            <a:pPr marL="0" lvl="1" indent="0">
              <a:lnSpc>
                <a:spcPct val="100000"/>
              </a:lnSpc>
              <a:buNone/>
            </a:pPr>
            <a:r>
              <a:rPr lang="pl-PL" sz="2000" b="1" dirty="0"/>
              <a:t>Data ogłoszenia naboru: </a:t>
            </a:r>
            <a:r>
              <a:rPr lang="pl-PL" sz="2000" dirty="0"/>
              <a:t>16.11.2023 r.</a:t>
            </a:r>
          </a:p>
          <a:p>
            <a:pPr marL="0" lvl="1" indent="0">
              <a:lnSpc>
                <a:spcPct val="100000"/>
              </a:lnSpc>
              <a:buNone/>
            </a:pPr>
            <a:endParaRPr lang="pl-PL" sz="2000" dirty="0"/>
          </a:p>
          <a:p>
            <a:pPr marL="0" lvl="1" indent="0">
              <a:lnSpc>
                <a:spcPct val="100000"/>
              </a:lnSpc>
              <a:buNone/>
            </a:pPr>
            <a:r>
              <a:rPr lang="pl-PL" sz="2000" b="1" dirty="0"/>
              <a:t>Nabór wniosków: </a:t>
            </a:r>
            <a:r>
              <a:rPr lang="pl-PL" sz="2000" dirty="0"/>
              <a:t>17.11.2023 r. – 17.01.2024 r.</a:t>
            </a:r>
          </a:p>
          <a:p>
            <a:pPr marL="0" lvl="1" indent="0">
              <a:lnSpc>
                <a:spcPct val="100000"/>
              </a:lnSpc>
              <a:buNone/>
            </a:pPr>
            <a:endParaRPr lang="pl-PL" sz="2000" b="1" dirty="0"/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000" b="1" dirty="0"/>
              <a:t>Planowany termin zakończenia postępowania: </a:t>
            </a:r>
            <a:r>
              <a:rPr lang="pl-PL" sz="2000" dirty="0"/>
              <a:t>czerwiec 2024 r.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endParaRPr lang="pl-PL" sz="2000" b="1" dirty="0"/>
          </a:p>
          <a:p>
            <a:pPr marL="0" lvl="1" indent="0">
              <a:lnSpc>
                <a:spcPct val="150000"/>
              </a:lnSpc>
              <a:buNone/>
            </a:pPr>
            <a:r>
              <a:rPr lang="pl-PL" sz="2000" b="1" dirty="0"/>
              <a:t>Okres realizacji projektu:</a:t>
            </a:r>
          </a:p>
          <a:p>
            <a:pPr marL="0" lvl="1" indent="0">
              <a:lnSpc>
                <a:spcPct val="150000"/>
              </a:lnSpc>
              <a:buNone/>
            </a:pPr>
            <a:r>
              <a:rPr lang="pl-PL" sz="2000" dirty="0"/>
              <a:t>projekt</a:t>
            </a:r>
            <a:r>
              <a:rPr lang="pl-PL" sz="2000" b="1" dirty="0"/>
              <a:t> </a:t>
            </a:r>
            <a:r>
              <a:rPr lang="pl-PL" sz="2000" dirty="0"/>
              <a:t>może być realizowany od dnia ogłoszenia naboru, przy czym termin realizacji projektu </a:t>
            </a:r>
            <a:r>
              <a:rPr lang="pl-PL" sz="2000" b="1" dirty="0"/>
              <a:t>musi zakładać jego rozpoczęcie do końca grudnia 2024 r. </a:t>
            </a:r>
            <a:r>
              <a:rPr lang="pl-PL" sz="2000" dirty="0"/>
              <a:t>oraz</a:t>
            </a:r>
            <a:r>
              <a:rPr lang="pl-PL" sz="2000" b="1" dirty="0"/>
              <a:t> zakończenie maksymalnie do września 2029 r.</a:t>
            </a:r>
          </a:p>
          <a:p>
            <a:pPr marL="0" lvl="1" indent="0">
              <a:lnSpc>
                <a:spcPct val="150000"/>
              </a:lnSpc>
              <a:spcAft>
                <a:spcPts val="600"/>
              </a:spcAft>
              <a:buNone/>
            </a:pPr>
            <a:endParaRPr lang="pl-PL" sz="2000" b="1" dirty="0"/>
          </a:p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pl-PL" sz="2200" b="1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1F2760E0-25FF-498F-822A-21C41A7590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839027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065DC1-AB60-4A8A-B5E1-08E1316B1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467470"/>
            <a:ext cx="6696645" cy="648431"/>
          </a:xfrm>
        </p:spPr>
        <p:txBody>
          <a:bodyPr/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</a:rPr>
              <a:t>Sposób składania wniosków (1 z 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174FF04-D197-4A8C-89CD-DDF976244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459" y="1187549"/>
            <a:ext cx="8928893" cy="5832288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3600"/>
              </a:spcAft>
              <a:buNone/>
            </a:pPr>
            <a:r>
              <a:rPr lang="pl-PL" sz="2000" b="1" dirty="0"/>
              <a:t>Forma elektroniczna:</a:t>
            </a:r>
            <a:r>
              <a:rPr lang="pl-PL" sz="2000" dirty="0"/>
              <a:t> składanie wniosku oraz wymaganych załączników do wniosku odbywa się </a:t>
            </a:r>
            <a:r>
              <a:rPr lang="pl-PL" sz="2000" b="1" dirty="0"/>
              <a:t>wyłącznie</a:t>
            </a:r>
            <a:r>
              <a:rPr lang="pl-PL" sz="2000" dirty="0"/>
              <a:t> za pośrednictwem aplikacji SOWA EFS (</a:t>
            </a:r>
            <a:r>
              <a:rPr lang="pl-PL" sz="2000" u="sng" dirty="0">
                <a:hlinkClick r:id="rId2"/>
              </a:rPr>
              <a:t>https://sowa2021.efs.gov.pl</a:t>
            </a:r>
            <a:r>
              <a:rPr lang="pl-PL" sz="2000" dirty="0"/>
              <a:t>)</a:t>
            </a:r>
          </a:p>
          <a:p>
            <a:pPr marL="0" indent="0">
              <a:lnSpc>
                <a:spcPct val="110000"/>
              </a:lnSpc>
              <a:spcAft>
                <a:spcPts val="3600"/>
              </a:spcAft>
              <a:buNone/>
            </a:pPr>
            <a:r>
              <a:rPr lang="pl-PL" sz="2000" b="1" dirty="0"/>
              <a:t>Wniosek złożony poza SOWA EFS: </a:t>
            </a:r>
            <a:r>
              <a:rPr lang="pl-PL" sz="2000" dirty="0"/>
              <a:t>brak rozpatrzenia</a:t>
            </a:r>
          </a:p>
          <a:p>
            <a:pPr marL="0" indent="0">
              <a:lnSpc>
                <a:spcPct val="110000"/>
              </a:lnSpc>
              <a:spcAft>
                <a:spcPts val="3600"/>
              </a:spcAft>
              <a:buNone/>
            </a:pPr>
            <a:r>
              <a:rPr lang="pl-PL" sz="2000" b="1" dirty="0"/>
              <a:t>Formularz wniosku: </a:t>
            </a:r>
            <a:r>
              <a:rPr lang="pl-PL" sz="2000" dirty="0"/>
              <a:t>nie podpisuje się</a:t>
            </a:r>
            <a:endParaRPr lang="pl-PL" sz="2000" b="1" dirty="0"/>
          </a:p>
          <a:p>
            <a:pPr marL="0" indent="0">
              <a:lnSpc>
                <a:spcPct val="110000"/>
              </a:lnSpc>
              <a:spcAft>
                <a:spcPts val="3600"/>
              </a:spcAft>
              <a:buNone/>
            </a:pPr>
            <a:r>
              <a:rPr lang="pl-PL" sz="2000" b="1" dirty="0"/>
              <a:t>Wymagane załączniki: </a:t>
            </a:r>
            <a:r>
              <a:rPr lang="pl-PL" sz="2000" dirty="0"/>
              <a:t>muszą być podpisane podpisem kwalifikowanym    </a:t>
            </a:r>
            <a:r>
              <a:rPr lang="pl-PL" sz="2000" b="1" dirty="0"/>
              <a:t>(Nie Profilem zaufanym)</a:t>
            </a: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pl-PL" sz="2000" dirty="0"/>
              <a:t>(szczegółowy opis w </a:t>
            </a:r>
            <a:r>
              <a:rPr lang="pl-PL" sz="2000" b="1" dirty="0"/>
              <a:t>pkt. 1.8 Regulaminu wyboru projektów</a:t>
            </a:r>
            <a:r>
              <a:rPr lang="pl-PL" sz="2000" dirty="0"/>
              <a:t>)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7271178-75F2-4AFA-89DA-FFD7D2AC77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7974500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E1F625-60C6-4306-BE1F-B2920AA9F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</a:rPr>
              <a:t>Sposób składania wniosków (2 z 2)</a:t>
            </a: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0410C8E-0E05-4089-9A80-7E88417CC0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FE1B8BC8-954B-4B81-B822-A3A32CC9EDBE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pl-PL" dirty="0"/>
              <a:t>Przed wysłaniem wniosku pojawi się komunikat o Załącznikach z podpisem kwalifikowalnym - należy je dołączyć przed wysłaniem wniosku (zał. 1</a:t>
            </a:r>
            <a:r>
              <a:rPr lang="pl-PL"/>
              <a:t>, 2).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   W przypadku Partnera brak komunikatu o załącznikach dla Partnera</a:t>
            </a:r>
          </a:p>
          <a:p>
            <a:r>
              <a:rPr lang="pl-PL" dirty="0"/>
              <a:t>Załącznik  1. OŚWIADCZENIA O KRYTERIACH WYBORU</a:t>
            </a:r>
          </a:p>
          <a:p>
            <a:r>
              <a:rPr lang="pl-PL" dirty="0"/>
              <a:t>Załącznik  2 - ZAPOZNANIE SIĘ Z REGULAMINEM</a:t>
            </a:r>
            <a:br>
              <a:rPr lang="pl-PL" dirty="0"/>
            </a:br>
            <a:r>
              <a:rPr lang="pl-PL" b="1" dirty="0"/>
              <a:t>8.13 SEKCJA W SOWIE DODAJ ZAŁACZNIKI </a:t>
            </a:r>
            <a:r>
              <a:rPr lang="pl-PL" dirty="0"/>
              <a:t>Dopuszczalne są pliki z rozszerzeniami </a:t>
            </a:r>
            <a:r>
              <a:rPr lang="pl-PL" dirty="0" err="1"/>
              <a:t>doc</a:t>
            </a:r>
            <a:r>
              <a:rPr lang="pl-PL" dirty="0"/>
              <a:t>, xls, </a:t>
            </a:r>
            <a:r>
              <a:rPr lang="pl-PL" dirty="0" err="1"/>
              <a:t>xlsx</a:t>
            </a:r>
            <a:r>
              <a:rPr lang="pl-PL" dirty="0"/>
              <a:t>, pdf, </a:t>
            </a:r>
            <a:r>
              <a:rPr lang="pl-PL" dirty="0" err="1"/>
              <a:t>docx</a:t>
            </a:r>
            <a:r>
              <a:rPr lang="pl-PL" dirty="0"/>
              <a:t>, </a:t>
            </a:r>
            <a:r>
              <a:rPr lang="pl-PL" dirty="0" err="1"/>
              <a:t>png</a:t>
            </a:r>
            <a:r>
              <a:rPr lang="pl-PL" dirty="0"/>
              <a:t>, "</a:t>
            </a:r>
            <a:r>
              <a:rPr lang="pl-PL" dirty="0" err="1"/>
              <a:t>pg</a:t>
            </a:r>
            <a:r>
              <a:rPr lang="pl-PL" dirty="0"/>
              <a:t>, txt, </a:t>
            </a:r>
            <a:r>
              <a:rPr lang="pl-PL" dirty="0" err="1"/>
              <a:t>xml</a:t>
            </a:r>
            <a:r>
              <a:rPr lang="pl-PL" dirty="0"/>
              <a:t>, mp4 oraz archiwa zip i 7z. Dopuszczalne są także pliki podpisane kwalifikowanym podpisem elektronicznym w formatach TSL, </a:t>
            </a:r>
            <a:r>
              <a:rPr lang="pl-PL" dirty="0" err="1"/>
              <a:t>XMLsig</a:t>
            </a:r>
            <a:r>
              <a:rPr lang="pl-PL" dirty="0"/>
              <a:t>, </a:t>
            </a:r>
            <a:r>
              <a:rPr lang="pl-PL" dirty="0" err="1"/>
              <a:t>XAdES</a:t>
            </a:r>
            <a:r>
              <a:rPr lang="pl-PL" dirty="0"/>
              <a:t>, </a:t>
            </a:r>
            <a:r>
              <a:rPr lang="pl-PL" dirty="0" err="1"/>
              <a:t>PadES</a:t>
            </a:r>
            <a:r>
              <a:rPr lang="pl-PL" dirty="0"/>
              <a:t>, </a:t>
            </a:r>
            <a:r>
              <a:rPr lang="pl-PL" dirty="0" err="1"/>
              <a:t>CadES</a:t>
            </a:r>
            <a:r>
              <a:rPr lang="pl-PL" dirty="0"/>
              <a:t>, ASIC, </a:t>
            </a:r>
            <a:r>
              <a:rPr lang="pl-PL" dirty="0" err="1"/>
              <a:t>XMLenc</a:t>
            </a:r>
            <a:r>
              <a:rPr lang="pl-PL" dirty="0"/>
              <a:t>. Maksymalny rozmiar każdego z dołączanych plików, w tym maksymalny rozmiar archiwum, to </a:t>
            </a:r>
            <a:r>
              <a:rPr lang="pl-PL" b="1" dirty="0"/>
              <a:t>5 MB</a:t>
            </a:r>
            <a:r>
              <a:rPr lang="pl-PL" dirty="0"/>
              <a:t>. Maksymalna wielkość wszystkich plików załączonych do wniosku to </a:t>
            </a:r>
            <a:r>
              <a:rPr lang="pl-PL" b="1" dirty="0"/>
              <a:t>35 MB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159851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E5309E-7EC5-4E7A-823C-C3C3ACC9D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</a:rPr>
              <a:t>Zasady komunikacji pomiędzy ION a wnioskodawcą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2110F7-788A-4940-B193-69039F277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sz="2300" b="1" dirty="0"/>
              <a:t>Korespondencja: </a:t>
            </a:r>
            <a:r>
              <a:rPr lang="pl-PL" sz="2300" dirty="0"/>
              <a:t>na etapie naboru oraz oceny wniosków odbywa się </a:t>
            </a:r>
            <a:r>
              <a:rPr lang="pl-PL" sz="2300" spc="180" dirty="0"/>
              <a:t>wyłącznie</a:t>
            </a:r>
            <a:r>
              <a:rPr lang="pl-PL" sz="2300" dirty="0"/>
              <a:t> drogą elektroniczną za pośrednictwem aplikacji SOWA EFS</a:t>
            </a:r>
          </a:p>
          <a:p>
            <a:pPr mar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sz="2300" b="1" dirty="0"/>
              <a:t>Uzupełnienie lub poprawa wniosku: </a:t>
            </a:r>
            <a:r>
              <a:rPr lang="pl-PL" sz="2300" dirty="0"/>
              <a:t>tylko na wezwanie ION</a:t>
            </a:r>
            <a:endParaRPr lang="pl-PL" sz="2300" b="1" dirty="0"/>
          </a:p>
          <a:p>
            <a:pPr mar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sz="2300" b="1" dirty="0"/>
              <a:t>Wybór projektu do dofinansowania lub negatywna ocena:</a:t>
            </a:r>
            <a:r>
              <a:rPr lang="pl-PL" sz="2300" dirty="0"/>
              <a:t> przekazanie informacji w formie pisemnej lub elektronicznej</a:t>
            </a:r>
            <a:endParaRPr lang="pl-PL" sz="2300" b="1" dirty="0"/>
          </a:p>
          <a:p>
            <a:pPr mar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sz="2300" b="1" dirty="0"/>
              <a:t>Pytania dotyczące naboru </a:t>
            </a:r>
            <a:r>
              <a:rPr lang="pl-PL" sz="2300" dirty="0"/>
              <a:t>(do dnia zakończenia naboru)</a:t>
            </a:r>
            <a:r>
              <a:rPr lang="pl-PL" sz="2300" b="1" dirty="0"/>
              <a:t>:</a:t>
            </a:r>
            <a:r>
              <a:rPr lang="pl-PL" sz="2300" dirty="0"/>
              <a:t> </a:t>
            </a:r>
            <a:r>
              <a:rPr lang="pl-PL" sz="2300" u="sng" dirty="0">
                <a:hlinkClick r:id="rId2"/>
              </a:rPr>
              <a:t>edukacja.efs@pomorskie.eu </a:t>
            </a:r>
            <a:endParaRPr lang="pl-PL" sz="2300" u="sng" dirty="0"/>
          </a:p>
          <a:p>
            <a:pPr mar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sz="2300" dirty="0"/>
              <a:t>(szczegółowy opis w </a:t>
            </a:r>
            <a:r>
              <a:rPr lang="pl-PL" sz="2300" b="1" dirty="0"/>
              <a:t>pkt. 1.9 Regulaminu wyboru projektów</a:t>
            </a:r>
            <a:r>
              <a:rPr lang="pl-PL" sz="2300" dirty="0"/>
              <a:t>)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89DA5BF-B63E-4D14-9D77-A1059A6407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9698512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FCB71D-6899-4031-A677-E371D1048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</a:rPr>
              <a:t>Ogólne zasady Oceny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F00B0A-C4AA-4864-ABD4-5D821E699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86" y="899517"/>
            <a:ext cx="9000903" cy="630032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l-PL" sz="2100" dirty="0"/>
          </a:p>
          <a:p>
            <a:pPr marL="0" indent="0">
              <a:lnSpc>
                <a:spcPct val="120000"/>
              </a:lnSpc>
              <a:spcAft>
                <a:spcPts val="1800"/>
              </a:spcAft>
              <a:buNone/>
            </a:pPr>
            <a:r>
              <a:rPr lang="pl-PL" sz="2100" dirty="0"/>
              <a:t>Ocena odbywa się w ramach </a:t>
            </a:r>
            <a:r>
              <a:rPr lang="pl-PL" sz="2100" b="1" dirty="0"/>
              <a:t>etapów:</a:t>
            </a:r>
            <a:endParaRPr lang="pl-PL" sz="2100" dirty="0"/>
          </a:p>
          <a:p>
            <a:pPr>
              <a:lnSpc>
                <a:spcPct val="120000"/>
              </a:lnSpc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pl-PL" sz="2100" dirty="0"/>
              <a:t>oceny formalnej;</a:t>
            </a:r>
          </a:p>
          <a:p>
            <a:pPr lvl="0">
              <a:lnSpc>
                <a:spcPct val="120000"/>
              </a:lnSpc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pl-PL" sz="2100" dirty="0"/>
              <a:t>oceny merytorycznej;</a:t>
            </a:r>
          </a:p>
          <a:p>
            <a:pPr lvl="0">
              <a:lnSpc>
                <a:spcPct val="120000"/>
              </a:lnSpc>
              <a:spcAft>
                <a:spcPts val="4200"/>
              </a:spcAft>
              <a:buFont typeface="Arial" panose="020B0604020202020204" pitchFamily="34" charset="0"/>
              <a:buChar char="•"/>
            </a:pPr>
            <a:r>
              <a:rPr lang="pl-PL" sz="2100" dirty="0"/>
              <a:t>negocjacji.</a:t>
            </a:r>
          </a:p>
          <a:p>
            <a:pPr marL="0" lv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sz="2100" b="1" dirty="0"/>
              <a:t>Po każdym etapie oceny: </a:t>
            </a:r>
            <a:r>
              <a:rPr lang="pl-PL" sz="2100" dirty="0"/>
              <a:t>przekazanie informacji o wyniku oceny - negatywny wynik zawiera pouczenie o możliwości wniesienia protestu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pl-PL" sz="2100" dirty="0"/>
              <a:t>(szczegółowy opis w </a:t>
            </a:r>
            <a:r>
              <a:rPr lang="pl-PL" sz="2100" b="1" dirty="0"/>
              <a:t>pkt. 5.1 Regulaminu wyboru projektów</a:t>
            </a:r>
            <a:r>
              <a:rPr lang="pl-PL" sz="2100" dirty="0"/>
              <a:t>)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580C3FD-B85B-4AA5-A240-4C32D8135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3733330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7CE438-EB6B-4DD8-8A30-850E7B27B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Etap ceny formalnej</a:t>
            </a:r>
            <a:endParaRPr lang="pl-PL" dirty="0"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CE0F8C5-78EC-461F-AAED-F839E35E5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68288" indent="-182563">
              <a:lnSpc>
                <a:spcPct val="130000"/>
              </a:lnSpc>
              <a:spcAft>
                <a:spcPts val="1800"/>
              </a:spcAft>
              <a:buNone/>
            </a:pPr>
            <a:r>
              <a:rPr lang="pl-PL" sz="2100" dirty="0"/>
              <a:t>Ocena formalna:</a:t>
            </a:r>
          </a:p>
          <a:p>
            <a:pPr>
              <a:lnSpc>
                <a:spcPct val="133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l-PL" sz="2100" b="1" dirty="0"/>
              <a:t>kryteria zerojedynkowe </a:t>
            </a:r>
            <a:r>
              <a:rPr lang="pl-PL" sz="2100" dirty="0"/>
              <a:t>– obligatoryjne,</a:t>
            </a:r>
          </a:p>
          <a:p>
            <a:pPr>
              <a:lnSpc>
                <a:spcPct val="133000"/>
              </a:lnSpc>
              <a:spcAft>
                <a:spcPts val="3600"/>
              </a:spcAft>
              <a:buFont typeface="Arial" panose="020B0604020202020204" pitchFamily="34" charset="0"/>
              <a:buChar char="•"/>
            </a:pPr>
            <a:r>
              <a:rPr lang="pl-PL" sz="2100" b="1" dirty="0"/>
              <a:t>kryterium specyficzne </a:t>
            </a:r>
            <a:r>
              <a:rPr lang="pl-PL" sz="2100" dirty="0"/>
              <a:t>– podlega uzupełnieniu/poprawie.</a:t>
            </a: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pl-PL" sz="2100" b="1" dirty="0"/>
              <a:t>Uzupełnienie/poprawa wniosku w zakresie kryterium specyficznego: </a:t>
            </a:r>
          </a:p>
          <a:p>
            <a:pPr marL="0" indent="0">
              <a:lnSpc>
                <a:spcPct val="120000"/>
              </a:lnSpc>
              <a:spcAft>
                <a:spcPts val="3600"/>
              </a:spcAft>
              <a:buNone/>
            </a:pPr>
            <a:r>
              <a:rPr lang="pl-PL" sz="2100" dirty="0"/>
              <a:t>wyłącznie na wezwanie ION w SOWA EFS</a:t>
            </a:r>
            <a:endParaRPr lang="pl-PL" sz="2100" b="1" dirty="0"/>
          </a:p>
          <a:p>
            <a:pPr marL="0" indent="0">
              <a:lnSpc>
                <a:spcPct val="120000"/>
              </a:lnSpc>
              <a:spcAft>
                <a:spcPts val="3600"/>
              </a:spcAft>
              <a:buNone/>
            </a:pPr>
            <a:r>
              <a:rPr lang="pl-PL" sz="2100" b="1" dirty="0"/>
              <a:t>Pozytywna ocena formalna: </a:t>
            </a:r>
            <a:r>
              <a:rPr lang="pl-PL" sz="2100" dirty="0"/>
              <a:t>spełnienie wszystkich kryteriów</a:t>
            </a:r>
          </a:p>
          <a:p>
            <a:pPr marL="0" indent="0">
              <a:lnSpc>
                <a:spcPct val="120000"/>
              </a:lnSpc>
              <a:spcAft>
                <a:spcPts val="3600"/>
              </a:spcAft>
              <a:buNone/>
            </a:pPr>
            <a:r>
              <a:rPr lang="pl-PL" sz="2100" b="1" dirty="0"/>
              <a:t>Negatywna ocena formalna: </a:t>
            </a:r>
            <a:r>
              <a:rPr lang="pl-PL" sz="2100" dirty="0"/>
              <a:t>niespełnienie któregokolwiek kryterium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l-PL" sz="2100" dirty="0"/>
              <a:t>(szczegółowy opis w </a:t>
            </a:r>
            <a:r>
              <a:rPr lang="pl-PL" sz="2100" b="1" dirty="0"/>
              <a:t>pkt. 5.2 Regulaminu wyboru projektów</a:t>
            </a:r>
            <a:r>
              <a:rPr lang="pl-PL" sz="2100" dirty="0"/>
              <a:t>)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53B9846-E240-47BD-843A-BEC453A4B4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0717872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34413B-AAE3-4311-84BF-EF88B2697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</a:rPr>
              <a:t>Etap oceny merytorycznej (1 z 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CC763C-D97E-45A2-AC91-4E5046233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402" y="1043533"/>
            <a:ext cx="8856887" cy="5976304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ts val="1800"/>
              </a:spcAft>
              <a:buNone/>
            </a:pPr>
            <a:r>
              <a:rPr lang="pl-PL" sz="2100" dirty="0"/>
              <a:t>Ocena merytoryczna:</a:t>
            </a:r>
          </a:p>
          <a:p>
            <a:pPr>
              <a:lnSpc>
                <a:spcPct val="120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pl-PL" sz="2100" b="1" dirty="0"/>
              <a:t>kryteria wykonalności </a:t>
            </a:r>
            <a:r>
              <a:rPr lang="pl-PL" sz="2100" dirty="0"/>
              <a:t>oraz </a:t>
            </a:r>
            <a:r>
              <a:rPr lang="pl-PL" sz="2100" b="1" dirty="0"/>
              <a:t>zgodności z zasadami horyzontalnymi: </a:t>
            </a:r>
            <a:r>
              <a:rPr lang="pl-PL" sz="2100" dirty="0"/>
              <a:t>weryfikacja w systemie zerojedynkowym - podlegają uzupełnieniu/poprawie na etapie negocjacji</a:t>
            </a:r>
          </a:p>
          <a:p>
            <a:pPr lvl="0">
              <a:lnSpc>
                <a:spcPct val="120000"/>
              </a:lnSpc>
              <a:spcAft>
                <a:spcPts val="4200"/>
              </a:spcAft>
              <a:buFont typeface="Arial" panose="020B0604020202020204" pitchFamily="34" charset="0"/>
              <a:buChar char="•"/>
            </a:pPr>
            <a:r>
              <a:rPr lang="pl-PL" sz="2100" b="1" dirty="0"/>
              <a:t>kryteria strategiczne: </a:t>
            </a:r>
            <a:r>
              <a:rPr lang="pl-PL" sz="2100" dirty="0"/>
              <a:t>punktowy system oceny w ramach czterech obszarów A, B, C i D - nie podlegają uzupełnieniu/poprawie</a:t>
            </a:r>
          </a:p>
          <a:p>
            <a:pPr marL="0" lvl="0" indent="0">
              <a:spcAft>
                <a:spcPts val="1200"/>
              </a:spcAft>
              <a:buNone/>
            </a:pPr>
            <a:r>
              <a:rPr lang="pl-PL" sz="2100" dirty="0">
                <a:solidFill>
                  <a:srgbClr val="000000"/>
                </a:solidFill>
              </a:rPr>
              <a:t>Maksymalna możliwa do uzyskania </a:t>
            </a:r>
            <a:r>
              <a:rPr lang="pl-PL" sz="2100" b="1" dirty="0">
                <a:solidFill>
                  <a:srgbClr val="000000"/>
                </a:solidFill>
              </a:rPr>
              <a:t>liczba punktów </a:t>
            </a:r>
            <a:r>
              <a:rPr lang="pl-PL" sz="2100" dirty="0">
                <a:solidFill>
                  <a:srgbClr val="000000"/>
                </a:solidFill>
              </a:rPr>
              <a:t>w ramach kryteriów strategicznych wynosi </a:t>
            </a:r>
            <a:r>
              <a:rPr lang="pl-PL" sz="2100" b="1" dirty="0">
                <a:solidFill>
                  <a:srgbClr val="000000"/>
                </a:solidFill>
              </a:rPr>
              <a:t>130 punktów</a:t>
            </a:r>
            <a:r>
              <a:rPr lang="pl-PL" sz="2100" dirty="0">
                <a:solidFill>
                  <a:srgbClr val="000000"/>
                </a:solidFill>
              </a:rPr>
              <a:t>, w tym:</a:t>
            </a:r>
          </a:p>
          <a:p>
            <a:pPr lv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100" b="1" dirty="0">
                <a:solidFill>
                  <a:srgbClr val="000000"/>
                </a:solidFill>
              </a:rPr>
              <a:t>100</a:t>
            </a:r>
            <a:r>
              <a:rPr lang="pl-PL" sz="2100" dirty="0">
                <a:solidFill>
                  <a:srgbClr val="000000"/>
                </a:solidFill>
              </a:rPr>
              <a:t> punktów łącznie za ocenę Obszaru A i B - </a:t>
            </a:r>
            <a:r>
              <a:rPr lang="pl-PL" sz="2100" b="1" dirty="0">
                <a:solidFill>
                  <a:srgbClr val="000000"/>
                </a:solidFill>
              </a:rPr>
              <a:t>50 pkt. stanowi minimum punktowe</a:t>
            </a:r>
            <a:r>
              <a:rPr lang="pl-PL" sz="2100" dirty="0">
                <a:solidFill>
                  <a:srgbClr val="000000"/>
                </a:solidFill>
              </a:rPr>
              <a:t>,</a:t>
            </a:r>
          </a:p>
          <a:p>
            <a:pPr lv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100" b="1" dirty="0">
                <a:solidFill>
                  <a:srgbClr val="000000"/>
                </a:solidFill>
              </a:rPr>
              <a:t>30</a:t>
            </a:r>
            <a:r>
              <a:rPr lang="pl-PL" sz="2100" dirty="0">
                <a:solidFill>
                  <a:srgbClr val="000000"/>
                </a:solidFill>
              </a:rPr>
              <a:t> punktów łącznie za ocenę Obszaru C i D.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BC9C7D7-B570-4F13-97B8-A370B948BC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8287257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6E52E4-F6F8-420D-AAD9-E7D1113D9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</a:rPr>
              <a:t>Etap oceny merytorycznej (2 z 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AA65418-96E7-4FD6-A50B-C46382047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636" y="1259557"/>
            <a:ext cx="8640381" cy="4536504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Aft>
                <a:spcPts val="3600"/>
              </a:spcAft>
              <a:buNone/>
            </a:pPr>
            <a:r>
              <a:rPr lang="pl-PL" sz="8400" b="1" dirty="0"/>
              <a:t>Pozytywna ocena merytoryczna: </a:t>
            </a:r>
            <a:r>
              <a:rPr lang="pl-PL" sz="8400" dirty="0"/>
              <a:t>spełnienie wszystkich kryteriów wykonalności i zgodności z zasadami horyzontalnymi oraz osiągnięcie </a:t>
            </a:r>
            <a:r>
              <a:rPr lang="pl-PL" sz="8400" b="1" dirty="0"/>
              <a:t>minimum punktowego (50 punktów za kryteria z Obszaru A i B) </a:t>
            </a:r>
            <a:r>
              <a:rPr lang="pl-PL" sz="8400" dirty="0"/>
              <a:t>+ kwalifikacja do etapu negocjacji</a:t>
            </a:r>
          </a:p>
          <a:p>
            <a:pPr marL="0" indent="0">
              <a:lnSpc>
                <a:spcPct val="120000"/>
              </a:lnSpc>
              <a:spcAft>
                <a:spcPts val="3600"/>
              </a:spcAft>
              <a:buNone/>
            </a:pPr>
            <a:r>
              <a:rPr lang="pl-PL" sz="8400" b="1" dirty="0"/>
              <a:t>Negatywna ocena merytoryczna: </a:t>
            </a:r>
            <a:r>
              <a:rPr lang="pl-PL" sz="8400" dirty="0"/>
              <a:t>niespełnienie któregokolwiek z kryteriów wykonalności oraz zgodności z zasadami horyzontalnymi i/lub nieosiągnięcie wymaganego minimum punktowego</a:t>
            </a:r>
          </a:p>
          <a:p>
            <a:pPr marL="0" indent="0">
              <a:lnSpc>
                <a:spcPct val="120000"/>
              </a:lnSpc>
              <a:spcAft>
                <a:spcPts val="3600"/>
              </a:spcAft>
              <a:buNone/>
            </a:pPr>
            <a:r>
              <a:rPr lang="pl-PL" sz="8400" b="1" dirty="0"/>
              <a:t>Uzupełnienie/poprawa wniosku: </a:t>
            </a:r>
            <a:r>
              <a:rPr lang="pl-PL" sz="8400" dirty="0"/>
              <a:t>wyłącznie na wezwanie ION w trakcie negocjacji w SOWA EFS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l-PL" sz="8400" dirty="0"/>
              <a:t>(szczegółowy opis w </a:t>
            </a:r>
            <a:r>
              <a:rPr lang="pl-PL" sz="8400" b="1" dirty="0"/>
              <a:t>pkt. 5.3 Regulaminu wyboru projektów</a:t>
            </a:r>
            <a:r>
              <a:rPr lang="pl-PL" sz="8400" dirty="0"/>
              <a:t>)</a:t>
            </a:r>
          </a:p>
          <a:p>
            <a:pPr marL="0" indent="0">
              <a:spcAft>
                <a:spcPts val="1200"/>
              </a:spcAft>
              <a:buNone/>
            </a:pPr>
            <a:endParaRPr lang="pl-PL" sz="2100" dirty="0"/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CF5DB42-7BBB-4550-822E-21F0892194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843357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8007</TotalTime>
  <Words>855</Words>
  <Application>Microsoft Office PowerPoint</Application>
  <PresentationFormat>Niestandardowy</PresentationFormat>
  <Paragraphs>84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Arial</vt:lpstr>
      <vt:lpstr>Calibri</vt:lpstr>
      <vt:lpstr>Open Sans</vt:lpstr>
      <vt:lpstr>Wingdings</vt:lpstr>
      <vt:lpstr>Motyw pakietu Office</vt:lpstr>
      <vt:lpstr>System wyboru projektów</vt:lpstr>
      <vt:lpstr>Działanie 5.8. Edukacja ogólna i zawodowa (w zakresie projektów dotyczących edukacji ogólnej)</vt:lpstr>
      <vt:lpstr>Sposób składania wniosków (1 z 2)</vt:lpstr>
      <vt:lpstr>Sposób składania wniosków (2 z 2)</vt:lpstr>
      <vt:lpstr>Zasady komunikacji pomiędzy ION a wnioskodawcą</vt:lpstr>
      <vt:lpstr>Ogólne zasady Oceny</vt:lpstr>
      <vt:lpstr>Etap ceny formalnej</vt:lpstr>
      <vt:lpstr>Etap oceny merytorycznej (1 z 2)</vt:lpstr>
      <vt:lpstr>Etap oceny merytorycznej (2 z 2)</vt:lpstr>
      <vt:lpstr>Etap negocjacji</vt:lpstr>
      <vt:lpstr>Zatwierdzanie wyników oceny</vt:lpstr>
      <vt:lpstr>Dziękuję za uwagę!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Bizub-jechna</dc:creator>
  <cp:keywords>Polityki horyzontalne</cp:keywords>
  <cp:lastModifiedBy>Węgłowska Anna</cp:lastModifiedBy>
  <cp:revision>280</cp:revision>
  <cp:lastPrinted>2023-09-05T08:24:38Z</cp:lastPrinted>
  <dcterms:created xsi:type="dcterms:W3CDTF">2022-06-22T09:40:44Z</dcterms:created>
  <dcterms:modified xsi:type="dcterms:W3CDTF">2023-11-28T15:21:49Z</dcterms:modified>
</cp:coreProperties>
</file>