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4" r:id="rId3"/>
    <p:sldId id="405" r:id="rId4"/>
    <p:sldId id="401" r:id="rId5"/>
    <p:sldId id="282" r:id="rId6"/>
    <p:sldId id="277" r:id="rId7"/>
    <p:sldId id="298" r:id="rId8"/>
    <p:sldId id="402" r:id="rId9"/>
    <p:sldId id="297" r:id="rId10"/>
    <p:sldId id="314" r:id="rId11"/>
    <p:sldId id="299" r:id="rId12"/>
    <p:sldId id="403" r:id="rId13"/>
    <p:sldId id="279" r:id="rId14"/>
    <p:sldId id="289" r:id="rId15"/>
    <p:sldId id="315" r:id="rId16"/>
    <p:sldId id="317" r:id="rId17"/>
    <p:sldId id="288" r:id="rId18"/>
    <p:sldId id="318" r:id="rId19"/>
    <p:sldId id="396" r:id="rId20"/>
    <p:sldId id="400" r:id="rId21"/>
    <p:sldId id="293" r:id="rId22"/>
    <p:sldId id="283" r:id="rId23"/>
    <p:sldId id="406" r:id="rId24"/>
    <p:sldId id="286" r:id="rId25"/>
    <p:sldId id="397" r:id="rId26"/>
    <p:sldId id="398" r:id="rId27"/>
    <p:sldId id="300" r:id="rId28"/>
    <p:sldId id="302" r:id="rId29"/>
    <p:sldId id="303" r:id="rId30"/>
    <p:sldId id="294" r:id="rId31"/>
    <p:sldId id="296" r:id="rId3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C1"/>
    <a:srgbClr val="5193D4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109" d="100"/>
          <a:sy n="109" d="100"/>
        </p:scale>
        <p:origin x="564" y="11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2023-11-28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275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835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366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93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685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370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872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447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966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805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1598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964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8005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02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357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5553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2067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2755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175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5017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7990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48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20781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5279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048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374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242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1002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6827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3109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8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ctr">
              <a:lnSpc>
                <a:spcPts val="3500"/>
              </a:lnSpc>
              <a:buNone/>
              <a:defRPr sz="1800" b="1">
                <a:solidFill>
                  <a:schemeClr val="tx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MERYTORY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MERYTORYCZNY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5906" y="1979837"/>
            <a:ext cx="4140000" cy="4680018"/>
          </a:xfrm>
        </p:spPr>
        <p:txBody>
          <a:bodyPr/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25906" y="1979613"/>
            <a:ext cx="4140000" cy="4680226"/>
          </a:xfrm>
        </p:spPr>
        <p:txBody>
          <a:bodyPr/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LAJD MERYTORYCZNY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10" r:id="rId3"/>
    <p:sldLayoutId id="2147483720" r:id="rId4"/>
    <p:sldLayoutId id="2147483721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uszeeuropejskie.gov.pl/strony/o-funduszach/fundusze-na-lata-2021-2027/prawo-i-dokumenty/wytyczne/#/domysln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rpo.pomorskie.eu/zapoznaj-sie-z-prawem-i-dokumentami-fep-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462" y="3851845"/>
            <a:ext cx="7920115" cy="1087764"/>
          </a:xfrm>
        </p:spPr>
        <p:txBody>
          <a:bodyPr/>
          <a:lstStyle/>
          <a:p>
            <a:r>
              <a:rPr lang="pl-PL" dirty="0"/>
              <a:t>ZASADY REALIZACJI PROJEKTÓW – </a:t>
            </a:r>
            <a:r>
              <a:rPr lang="pl-PL" sz="2800" dirty="0"/>
              <a:t>zasady sporządzania budżetu</a:t>
            </a:r>
            <a:endParaRPr lang="pl-PL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7462" y="5508029"/>
            <a:ext cx="7920037" cy="574227"/>
          </a:xfrm>
        </p:spPr>
        <p:txBody>
          <a:bodyPr/>
          <a:lstStyle/>
          <a:p>
            <a:r>
              <a:rPr lang="pl-PL" dirty="0"/>
              <a:t>Gdańsk, 29.11.2023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3A6E031-7C9B-4A53-BAF7-944D220B1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536395"/>
            <a:ext cx="8783791" cy="507138"/>
          </a:xfrm>
        </p:spPr>
        <p:txBody>
          <a:bodyPr>
            <a:noAutofit/>
          </a:bodyPr>
          <a:lstStyle/>
          <a:p>
            <a:r>
              <a:rPr lang="pl-PL" sz="2800" dirty="0"/>
              <a:t>Uproszczone metody rozliczania wydatków c.d.: </a:t>
            </a:r>
            <a:br>
              <a:rPr lang="pl-PL" sz="2400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259557"/>
            <a:ext cx="9145016" cy="5760280"/>
          </a:xfrm>
        </p:spPr>
        <p:txBody>
          <a:bodyPr>
            <a:noAutofit/>
          </a:bodyPr>
          <a:lstStyle/>
          <a:p>
            <a:r>
              <a:rPr lang="pl-PL" sz="2000" dirty="0"/>
              <a:t>dokumenty potwierdzające osiągnięcie założonych wskaźników -  zostaną wpisane przez IZ do umowy o dofinansowanie projektu i będą podlegały sprawdzeniu na etapie weryfikacji wniosku o płatność i kontroli projektu. Przykłady:</a:t>
            </a:r>
          </a:p>
          <a:p>
            <a:pPr lvl="0"/>
            <a:r>
              <a:rPr lang="pl-PL" sz="2000" dirty="0"/>
              <a:t>lista obecności uczestników/uczestniczek projektu na zajęciach dodatkowych, pozalekcyjnych, szkoleniu lub innej formie wsparcia realizowanej w ramach projektu,</a:t>
            </a:r>
          </a:p>
          <a:p>
            <a:pPr lvl="0"/>
            <a:r>
              <a:rPr lang="pl-PL" sz="2000" dirty="0"/>
              <a:t>certyfikat/ zaświadczenie o ukończeniu szkolenia, kursu, studiów podyplomowych, warsztatów,</a:t>
            </a:r>
          </a:p>
          <a:p>
            <a:pPr lvl="0"/>
            <a:r>
              <a:rPr lang="pl-PL" sz="2000" dirty="0"/>
              <a:t>protokoły odbioru,</a:t>
            </a:r>
          </a:p>
          <a:p>
            <a:pPr lvl="0"/>
            <a:r>
              <a:rPr lang="pl-PL" sz="2000" dirty="0"/>
              <a:t>dzienniki zajęć.</a:t>
            </a:r>
          </a:p>
          <a:p>
            <a:pPr marL="503971" lvl="1" indent="0">
              <a:spcAft>
                <a:spcPts val="1800"/>
              </a:spcAft>
              <a:buNone/>
            </a:pPr>
            <a:endParaRPr lang="pl-PL" sz="2300" b="1" dirty="0">
              <a:solidFill>
                <a:srgbClr val="FF0000"/>
              </a:solidFill>
            </a:endParaRPr>
          </a:p>
          <a:p>
            <a:pPr marL="36000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l-PL" sz="2000" b="1" dirty="0">
                <a:solidFill>
                  <a:srgbClr val="FF0000"/>
                </a:solidFill>
              </a:rPr>
              <a:t>Oświadczenie</a:t>
            </a:r>
            <a:r>
              <a:rPr lang="pl-PL" sz="2000" dirty="0"/>
              <a:t> nie jest dokumentem potwierdzającym wykonanie wskaźnika </a:t>
            </a:r>
          </a:p>
          <a:p>
            <a:pPr marL="503971" lvl="1" indent="0">
              <a:spcAft>
                <a:spcPts val="1800"/>
              </a:spcAft>
              <a:buNone/>
            </a:pPr>
            <a:endParaRPr lang="pl-PL" i="1" dirty="0"/>
          </a:p>
          <a:p>
            <a:pPr marL="503971" lvl="1" indent="0">
              <a:spcAft>
                <a:spcPts val="1800"/>
              </a:spcAft>
              <a:buNone/>
            </a:pPr>
            <a:r>
              <a:rPr lang="pl-PL" i="1" dirty="0"/>
              <a:t>Dokumenty należy wymienić w części „Opis i uzasadnienie zadania”. </a:t>
            </a:r>
          </a:p>
          <a:p>
            <a:pPr marL="503971" lvl="1" indent="0">
              <a:spcAft>
                <a:spcPts val="1800"/>
              </a:spcAft>
              <a:buNone/>
            </a:pPr>
            <a:endParaRPr lang="pl-PL" sz="23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8A298D6-F160-481B-B452-E1C2E4F6D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4740E40E-B3DE-4E39-A1AF-4278F3F12BE4}"/>
              </a:ext>
            </a:extLst>
          </p:cNvPr>
          <p:cNvSpPr/>
          <p:nvPr/>
        </p:nvSpPr>
        <p:spPr>
          <a:xfrm>
            <a:off x="953418" y="4931965"/>
            <a:ext cx="9000999" cy="93610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06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3F6F3E-9A28-4810-B602-CCC99CC8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83866"/>
            <a:ext cx="8640381" cy="556502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Uproszczone metody rozliczania wydatków - SOWA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98D859-4AB4-4F36-B5F3-A06C8F40B3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pic>
        <p:nvPicPr>
          <p:cNvPr id="7" name="Symbol zastępczy zawartości 6" descr="Obraz pokazujący wydatek w budżecie SOWA, rozliczany na podstawie uproszczonej metody rozliczania">
            <a:extLst>
              <a:ext uri="{FF2B5EF4-FFF2-40B4-BE49-F238E27FC236}">
                <a16:creationId xmlns:a16="http://schemas.microsoft.com/office/drawing/2014/main" id="{A6A4E886-548E-49FD-8EDD-25021CA42B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0528" b="11399"/>
          <a:stretch/>
        </p:blipFill>
        <p:spPr>
          <a:xfrm>
            <a:off x="1421470" y="1115541"/>
            <a:ext cx="7848872" cy="5630712"/>
          </a:xfrm>
        </p:spPr>
      </p:pic>
    </p:spTree>
    <p:extLst>
      <p:ext uri="{BB962C8B-B14F-4D97-AF65-F5344CB8AC3E}">
        <p14:creationId xmlns:p14="http://schemas.microsoft.com/office/powerpoint/2010/main" val="307797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C005B-D2FC-4B58-90FF-5183B395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ZASADY REALIZACJI PROJEKTÓW</a:t>
            </a:r>
            <a:br>
              <a:rPr lang="pl-PL" dirty="0"/>
            </a:br>
            <a:r>
              <a:rPr lang="pl-PL" dirty="0"/>
              <a:t>SPOSÓB SPORZĄDZANIA BUDŻETU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6FC4DF-1560-4190-BF18-F4D34148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995536"/>
            <a:ext cx="8640382" cy="4680002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sz="2800" dirty="0"/>
              <a:t>BUDŻET – KOSZTY  BEZPOŚREDNIE I POŚREDNIE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sz="2000" dirty="0"/>
              <a:t>       KOSZTY  BEZPOŚREDNIE:			KOSZTY POŚREDNIE</a:t>
            </a:r>
          </a:p>
          <a:p>
            <a:pPr marL="0" indent="0">
              <a:buNone/>
            </a:pPr>
            <a:r>
              <a:rPr lang="pl-PL" sz="2000" dirty="0"/>
              <a:t>                      ZADANIE 1 			ZADANIE: KOSZTY POŚREDNIE</a:t>
            </a:r>
          </a:p>
          <a:p>
            <a:pPr marL="0" indent="0">
              <a:buNone/>
            </a:pPr>
            <a:r>
              <a:rPr lang="pl-PL" sz="2000" dirty="0"/>
              <a:t>                      ZADANIE 2				                                 	</a:t>
            </a:r>
            <a:endParaRPr lang="pl-PL" sz="1400" dirty="0"/>
          </a:p>
          <a:p>
            <a:pPr marL="0" indent="0">
              <a:buNone/>
            </a:pPr>
            <a:r>
              <a:rPr lang="pl-PL" sz="2000" dirty="0"/>
              <a:t>                      ZADANIE 3 …</a:t>
            </a:r>
          </a:p>
          <a:p>
            <a:pPr marL="0" indent="0">
              <a:buNone/>
            </a:pPr>
            <a:r>
              <a:rPr lang="pl-PL" sz="2000" dirty="0"/>
              <a:t>         </a:t>
            </a:r>
          </a:p>
          <a:p>
            <a:pPr marL="0" indent="0">
              <a:buNone/>
            </a:pPr>
            <a:r>
              <a:rPr lang="pl-PL" dirty="0"/>
              <a:t>                                                                                                               </a:t>
            </a:r>
            <a:endParaRPr lang="pl-PL" sz="14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E24363E-52E6-49AB-9A27-4DBF9A5240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cxnSp>
        <p:nvCxnSpPr>
          <p:cNvPr id="66" name="Łącznik prosty ze strzałką 65">
            <a:extLst>
              <a:ext uri="{FF2B5EF4-FFF2-40B4-BE49-F238E27FC236}">
                <a16:creationId xmlns:a16="http://schemas.microsoft.com/office/drawing/2014/main" id="{A2353B90-1618-4805-930E-D0CCC49B9203}"/>
              </a:ext>
            </a:extLst>
          </p:cNvPr>
          <p:cNvCxnSpPr>
            <a:cxnSpLocks/>
          </p:cNvCxnSpPr>
          <p:nvPr/>
        </p:nvCxnSpPr>
        <p:spPr>
          <a:xfrm flipH="1">
            <a:off x="3761730" y="2850479"/>
            <a:ext cx="792088" cy="709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>
            <a:extLst>
              <a:ext uri="{FF2B5EF4-FFF2-40B4-BE49-F238E27FC236}">
                <a16:creationId xmlns:a16="http://schemas.microsoft.com/office/drawing/2014/main" id="{B78BB8A1-6E66-4E2D-B01B-B7C8C1C5A06C}"/>
              </a:ext>
            </a:extLst>
          </p:cNvPr>
          <p:cNvCxnSpPr>
            <a:cxnSpLocks/>
          </p:cNvCxnSpPr>
          <p:nvPr/>
        </p:nvCxnSpPr>
        <p:spPr>
          <a:xfrm>
            <a:off x="7146106" y="2884118"/>
            <a:ext cx="612162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755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775197-8C1C-41C7-9B0D-5E7F877A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849" y="1115541"/>
            <a:ext cx="8640381" cy="86409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Koszty pośrednie</a:t>
            </a:r>
            <a:br>
              <a:rPr lang="pl-PL" dirty="0"/>
            </a:br>
            <a:br>
              <a:rPr lang="pl-PL" sz="2700" dirty="0"/>
            </a:b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F35F35-94E5-4C04-BF54-EF916FF98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195661"/>
            <a:ext cx="9000711" cy="4896544"/>
          </a:xfrm>
        </p:spPr>
        <p:txBody>
          <a:bodyPr>
            <a:normAutofit/>
          </a:bodyPr>
          <a:lstStyle/>
          <a:p>
            <a:r>
              <a:rPr lang="pl-PL" dirty="0"/>
              <a:t>Koszty pośrednie dotyczą wydatków o charakterze administracyjnym </a:t>
            </a:r>
            <a:br>
              <a:rPr lang="pl-PL" dirty="0"/>
            </a:br>
            <a:r>
              <a:rPr lang="pl-PL" dirty="0"/>
              <a:t>i organizacyjnym, niezwiązanych bezpośrednio z realizacją zadań merytorycznych, określonych w zamkniętym katalogu kosztów pośrednich (Podrozdział 3.12, str. 74 Wytycznych kwalifikowalności);</a:t>
            </a:r>
          </a:p>
          <a:p>
            <a:r>
              <a:rPr lang="pl-PL" dirty="0"/>
              <a:t>niedopuszczalna jest sytuacja, w której koszty pośrednie zostaną rozliczone w ramach kosztów bezpośrednich; </a:t>
            </a:r>
          </a:p>
          <a:p>
            <a:r>
              <a:rPr lang="pl-PL" dirty="0"/>
              <a:t>zadanie „Koszty pośrednie” powinny zostać dodane jako ostatnie zadanie w budżecie;</a:t>
            </a:r>
          </a:p>
          <a:p>
            <a:r>
              <a:rPr lang="pl-PL" dirty="0"/>
              <a:t>koszty pośrednie projektu EFS+ są rozliczane wyłącznie </a:t>
            </a:r>
            <a:br>
              <a:rPr lang="pl-PL" dirty="0"/>
            </a:br>
            <a:r>
              <a:rPr lang="pl-PL" dirty="0"/>
              <a:t>z wykorzystaniem czterech </a:t>
            </a:r>
            <a:r>
              <a:rPr lang="pl-PL" b="1" dirty="0">
                <a:solidFill>
                  <a:srgbClr val="C00000"/>
                </a:solidFill>
              </a:rPr>
              <a:t>stawek ryczałtowych</a:t>
            </a:r>
            <a:r>
              <a:rPr lang="pl-PL" dirty="0"/>
              <a:t>, których wysokość zależy od wartości kosztów bezpośrednich w projekcie.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4A566B6-1DFA-44E3-99DE-AE4F88EC76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8567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C61503-3448-42FF-9FAB-606ECDE0B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647753"/>
          </a:xfrm>
        </p:spPr>
        <p:txBody>
          <a:bodyPr/>
          <a:lstStyle/>
          <a:p>
            <a:pPr algn="ctr"/>
            <a:r>
              <a:rPr lang="pl-PL" dirty="0"/>
              <a:t>Koszty pośrednie – SOWA</a:t>
            </a:r>
          </a:p>
        </p:txBody>
      </p:sp>
      <p:pic>
        <p:nvPicPr>
          <p:cNvPr id="4" name="Symbol zastępczy zawartości 3" descr="&#10;Widok budżetu z Systemu Obsługi Wniosków Aplikacyjnych dotyczącego stawek ryczałtowych w kosztach pośrednich&#10;">
            <a:extLst>
              <a:ext uri="{FF2B5EF4-FFF2-40B4-BE49-F238E27FC236}">
                <a16:creationId xmlns:a16="http://schemas.microsoft.com/office/drawing/2014/main" id="{B0568858-FD63-4631-8A64-BF6A2E0FB1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0294" r="17054"/>
          <a:stretch/>
        </p:blipFill>
        <p:spPr>
          <a:xfrm>
            <a:off x="89322" y="1763613"/>
            <a:ext cx="10277635" cy="5533774"/>
          </a:xfrm>
          <a:prstGeom prst="rect">
            <a:avLst/>
          </a:prstGeom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619FD8A-106A-4076-880D-0D975BB58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9582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54F70-A35B-4F69-8EF7-CADC3DA13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8BA4D3-E594-4C94-B4AA-C9EB458F6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411685"/>
            <a:ext cx="8640382" cy="4248154"/>
          </a:xfrm>
        </p:spPr>
        <p:txBody>
          <a:bodyPr/>
          <a:lstStyle/>
          <a:p>
            <a:pPr lvl="0"/>
            <a:r>
              <a:rPr lang="pl-PL" b="1" dirty="0"/>
              <a:t>25% </a:t>
            </a:r>
            <a:r>
              <a:rPr lang="pl-PL" dirty="0"/>
              <a:t>kosztów bezpośrednich</a:t>
            </a:r>
            <a:r>
              <a:rPr lang="pl-PL" b="1" dirty="0"/>
              <a:t> </a:t>
            </a:r>
            <a:r>
              <a:rPr lang="pl-PL" dirty="0"/>
              <a:t>– w przypadku projektów o wartości kosztów bezpośrednich </a:t>
            </a:r>
            <a:r>
              <a:rPr lang="pl-PL" b="1" dirty="0"/>
              <a:t>do 830 tys</a:t>
            </a:r>
            <a:r>
              <a:rPr lang="pl-PL" dirty="0"/>
              <a:t>. PLN </a:t>
            </a:r>
            <a:r>
              <a:rPr lang="pl-PL" b="1" dirty="0"/>
              <a:t>włącznie</a:t>
            </a:r>
            <a:r>
              <a:rPr lang="pl-PL" dirty="0"/>
              <a:t>, </a:t>
            </a:r>
          </a:p>
          <a:p>
            <a:pPr lvl="0"/>
            <a:r>
              <a:rPr lang="pl-PL" b="1" dirty="0"/>
              <a:t>20% </a:t>
            </a:r>
            <a:r>
              <a:rPr lang="pl-PL" dirty="0"/>
              <a:t>kosztów bezpośrednich – w przypadku projektów o wartości kosztów bezpośrednich </a:t>
            </a:r>
            <a:r>
              <a:rPr lang="pl-PL" b="1" dirty="0"/>
              <a:t>powyżej 830 tys</a:t>
            </a:r>
            <a:r>
              <a:rPr lang="pl-PL" dirty="0"/>
              <a:t>. PLN </a:t>
            </a:r>
            <a:r>
              <a:rPr lang="pl-PL" b="1" dirty="0"/>
              <a:t>do 1 740 tys. </a:t>
            </a:r>
            <a:r>
              <a:rPr lang="pl-PL" dirty="0"/>
              <a:t>PLN </a:t>
            </a:r>
            <a:r>
              <a:rPr lang="pl-PL" b="1" dirty="0"/>
              <a:t>włącznie</a:t>
            </a:r>
            <a:r>
              <a:rPr lang="pl-PL" dirty="0"/>
              <a:t>,</a:t>
            </a:r>
          </a:p>
          <a:p>
            <a:pPr lvl="0"/>
            <a:r>
              <a:rPr lang="pl-PL" b="1" dirty="0"/>
              <a:t>15% </a:t>
            </a:r>
            <a:r>
              <a:rPr lang="pl-PL" dirty="0"/>
              <a:t>kosztów bezpośrednich – w przypadku projektów o wartości kosztów bezpośrednich </a:t>
            </a:r>
            <a:r>
              <a:rPr lang="pl-PL" b="1" dirty="0"/>
              <a:t>powyżej</a:t>
            </a:r>
            <a:r>
              <a:rPr lang="pl-PL" dirty="0"/>
              <a:t> </a:t>
            </a:r>
            <a:r>
              <a:rPr lang="pl-PL" b="1" dirty="0"/>
              <a:t>1 740 tys</a:t>
            </a:r>
            <a:r>
              <a:rPr lang="pl-PL" dirty="0"/>
              <a:t>. PLN </a:t>
            </a:r>
            <a:r>
              <a:rPr lang="pl-PL" b="1" dirty="0"/>
              <a:t>do 4 550 tys</a:t>
            </a:r>
            <a:r>
              <a:rPr lang="pl-PL" dirty="0"/>
              <a:t>. PLN </a:t>
            </a:r>
            <a:r>
              <a:rPr lang="pl-PL" b="1" dirty="0"/>
              <a:t>włącznie</a:t>
            </a:r>
            <a:r>
              <a:rPr lang="pl-PL" dirty="0"/>
              <a:t>, </a:t>
            </a:r>
          </a:p>
          <a:p>
            <a:pPr lvl="0"/>
            <a:r>
              <a:rPr lang="pl-PL" b="1" dirty="0"/>
              <a:t>10% </a:t>
            </a:r>
            <a:r>
              <a:rPr lang="pl-PL" dirty="0"/>
              <a:t>kosztów bezpośrednich – w przypadku projektów o wartości kosztów bezpośrednich</a:t>
            </a:r>
            <a:r>
              <a:rPr lang="pl-PL" b="1" dirty="0"/>
              <a:t> przekraczającej</a:t>
            </a:r>
            <a:r>
              <a:rPr lang="pl-PL" dirty="0"/>
              <a:t> </a:t>
            </a:r>
            <a:r>
              <a:rPr lang="pl-PL" b="1" dirty="0"/>
              <a:t>4 550 tys. </a:t>
            </a:r>
            <a:r>
              <a:rPr lang="pl-PL" dirty="0"/>
              <a:t>PLN.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5799060-9D3F-456B-BAB0-C83DFEED44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004FEDD-A4EC-438C-8D03-32AEB6B02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482" y="864610"/>
            <a:ext cx="6833860" cy="86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6ABBF2-0A69-451B-B013-159A2970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31" y="1259558"/>
            <a:ext cx="8640381" cy="648072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Cross-</a:t>
            </a:r>
            <a:r>
              <a:rPr lang="pl-PL" sz="2800" dirty="0" err="1"/>
              <a:t>financing</a:t>
            </a:r>
            <a:r>
              <a:rPr lang="pl-PL" sz="2800" dirty="0"/>
              <a:t> w projektach EFS+ dotyczy wyłącznie: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A435A-327C-4A36-AC83-1E4207435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4" y="2339677"/>
            <a:ext cx="8640382" cy="4608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Zakupu gruntu i nieruchomości,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zakupu infrastruktury rozumianej jako budowa nowej infrastruktury oraz wykonywanie wszelkich prac w ramach istniejącej infrastruktury,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zakupu mebli, sprzętu i pojazdów, z wyjątkiem sytuacji, gdy:</a:t>
            </a:r>
          </a:p>
          <a:p>
            <a:pPr lvl="1"/>
            <a:r>
              <a:rPr lang="pl-PL" dirty="0"/>
              <a:t>zakupy te zostaną zamortyzowane w całości w okresie realizacji projektu</a:t>
            </a:r>
          </a:p>
          <a:p>
            <a:pPr lvl="1"/>
            <a:r>
              <a:rPr lang="pl-PL" dirty="0"/>
              <a:t>beneficjent udowodni, że zakup będzie najbardziej opłacalną opcją</a:t>
            </a:r>
          </a:p>
          <a:p>
            <a:pPr lvl="1"/>
            <a:r>
              <a:rPr lang="pl-PL" dirty="0"/>
              <a:t>zakupy te są konieczne dla osiągniecia celów projektu.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197D64-AE30-4DAC-BDC1-031744E571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9796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Widok budżetu z Systemu Obsługi Wniosków Aplikacyjnych dotyczącego kategorii kosztu - Roboty budowlane, Limit - cross-financing">
            <a:extLst>
              <a:ext uri="{FF2B5EF4-FFF2-40B4-BE49-F238E27FC236}">
                <a16:creationId xmlns:a16="http://schemas.microsoft.com/office/drawing/2014/main" id="{82688970-3901-4771-956F-7A4F1E911F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6042" b="19064"/>
          <a:stretch/>
        </p:blipFill>
        <p:spPr>
          <a:xfrm>
            <a:off x="44660" y="1115541"/>
            <a:ext cx="10602490" cy="566601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ADCC7D8-A475-4E17-A394-A48F3ED7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6462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Cross-</a:t>
            </a:r>
            <a:r>
              <a:rPr lang="pl-PL" dirty="0" err="1"/>
              <a:t>financing</a:t>
            </a:r>
            <a:r>
              <a:rPr lang="pl-PL" dirty="0"/>
              <a:t> - SOWA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FB7B60B-6CD7-4943-88D0-71D26B8DC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050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237E7F-754B-4F6A-A9EC-B1CED9CC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431729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Cross-</a:t>
            </a:r>
            <a:r>
              <a:rPr lang="pl-PL" sz="2400" dirty="0" err="1"/>
              <a:t>financing</a:t>
            </a:r>
            <a:r>
              <a:rPr lang="pl-PL" sz="2400" dirty="0"/>
              <a:t> - limit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B5C09C-9F73-4FF8-BB1C-9F2E869C6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763613"/>
            <a:ext cx="8712871" cy="50405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000" dirty="0"/>
              <a:t>W ramach naboru wartość wydatków w ramach cross-</a:t>
            </a:r>
            <a:r>
              <a:rPr lang="pl-PL" sz="4000" dirty="0" err="1"/>
              <a:t>financingu</a:t>
            </a:r>
            <a:r>
              <a:rPr lang="pl-PL" sz="4000" dirty="0"/>
              <a:t> </a:t>
            </a:r>
            <a:r>
              <a:rPr lang="pl-PL" sz="4000" b="1" dirty="0"/>
              <a:t>nie może stanowić więcej niż </a:t>
            </a:r>
            <a:r>
              <a:rPr lang="pl-PL" sz="4000" b="1" dirty="0">
                <a:solidFill>
                  <a:srgbClr val="FF0000"/>
                </a:solidFill>
              </a:rPr>
              <a:t>40% kwoty wartości projektu ogółem</a:t>
            </a:r>
            <a:r>
              <a:rPr lang="pl-PL" sz="4000" b="1" dirty="0"/>
              <a:t>.</a:t>
            </a:r>
          </a:p>
          <a:p>
            <a:pPr marL="0" indent="0">
              <a:buNone/>
            </a:pPr>
            <a:r>
              <a:rPr lang="pl-PL" sz="3800" dirty="0"/>
              <a:t>Zgodnie ze stanowiskiem Komisji Europejskiej limit cross-</a:t>
            </a:r>
            <a:r>
              <a:rPr lang="pl-PL" sz="3800" dirty="0" err="1"/>
              <a:t>financingu</a:t>
            </a:r>
            <a:r>
              <a:rPr lang="pl-PL" sz="3800" dirty="0"/>
              <a:t> obejmuje sumę kosztów bezpośrednich, oznaczonych jako koszty mieszczące się w limicie cross-</a:t>
            </a:r>
            <a:r>
              <a:rPr lang="pl-PL" sz="3800" dirty="0" err="1"/>
              <a:t>financingu</a:t>
            </a:r>
            <a:r>
              <a:rPr lang="pl-PL" sz="3800" dirty="0"/>
              <a:t> oraz naliczonych od nich, zgodnie z przyjętą stawką ryczałtową, kosztów pośrednich.</a:t>
            </a:r>
          </a:p>
          <a:p>
            <a:pPr marL="503971" lvl="1" indent="0">
              <a:buNone/>
            </a:pPr>
            <a:r>
              <a:rPr lang="pl-PL" sz="3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(cross- </a:t>
            </a:r>
            <a:r>
              <a:rPr lang="pl-PL" sz="38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financing</a:t>
            </a:r>
            <a:r>
              <a:rPr lang="pl-PL" sz="3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w KOSZTACH BEZPOŚREDNICH) </a:t>
            </a:r>
          </a:p>
          <a:p>
            <a:pPr marL="503971" lvl="1" indent="0">
              <a:buNone/>
            </a:pPr>
            <a:r>
              <a:rPr lang="pl-PL" sz="3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			+</a:t>
            </a:r>
          </a:p>
          <a:p>
            <a:pPr marL="0" indent="0">
              <a:buNone/>
            </a:pPr>
            <a:r>
              <a:rPr lang="pl-PL" sz="3800" b="1" dirty="0">
                <a:ea typeface="Calibri" panose="020F0502020204030204" pitchFamily="34" charset="0"/>
                <a:cs typeface="Times New Roman" panose="02020603050405020304" pitchFamily="18" charset="0"/>
              </a:rPr>
              <a:t>	 (cross-</a:t>
            </a:r>
            <a:r>
              <a:rPr lang="pl-PL" sz="3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financing</a:t>
            </a:r>
            <a:r>
              <a:rPr lang="pl-PL" sz="3800" b="1" dirty="0">
                <a:ea typeface="Calibri" panose="020F0502020204030204" pitchFamily="34" charset="0"/>
                <a:cs typeface="Times New Roman" panose="02020603050405020304" pitchFamily="18" charset="0"/>
              </a:rPr>
              <a:t> w KOSZTACH POŚREDNICH) </a:t>
            </a:r>
          </a:p>
          <a:p>
            <a:pPr marL="0" indent="0">
              <a:buNone/>
            </a:pPr>
            <a:r>
              <a:rPr lang="pl-PL" sz="3800" b="1" dirty="0">
                <a:ea typeface="Calibri" panose="020F0502020204030204" pitchFamily="34" charset="0"/>
                <a:cs typeface="Times New Roman" panose="02020603050405020304" pitchFamily="18" charset="0"/>
              </a:rPr>
              <a:t>			=   </a:t>
            </a:r>
          </a:p>
          <a:p>
            <a:pPr marL="0" indent="0">
              <a:buNone/>
            </a:pPr>
            <a:r>
              <a:rPr lang="pl-PL" sz="3800" b="1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CROSS FINANCING W CAŁYM PROJEKCIE  (MAX 40% wartości projektu ogółem) </a:t>
            </a:r>
          </a:p>
          <a:p>
            <a:pPr marL="0" indent="0">
              <a:buNone/>
            </a:pPr>
            <a:endParaRPr lang="pl-PL" sz="3800" dirty="0"/>
          </a:p>
          <a:p>
            <a:pPr marL="0" indent="0">
              <a:buNone/>
            </a:pPr>
            <a:r>
              <a:rPr lang="pl-PL" sz="3800" dirty="0"/>
              <a:t>W opisie </a:t>
            </a:r>
            <a:r>
              <a:rPr lang="pl-PL" sz="3800" b="1" dirty="0"/>
              <a:t>Zadania „Koszty Pośrednie”</a:t>
            </a:r>
            <a:r>
              <a:rPr lang="pl-PL" sz="3800" dirty="0"/>
              <a:t> rekomendowane jest zawarcie kalkulacji  cross-</a:t>
            </a:r>
            <a:r>
              <a:rPr lang="pl-PL" sz="3800" dirty="0" err="1"/>
              <a:t>financingu</a:t>
            </a:r>
            <a:r>
              <a:rPr lang="pl-PL" sz="3800" dirty="0"/>
              <a:t> w kosztach pośrednich.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538DCE-7E08-4013-9E2A-EA39FB0939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9177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855D8-182A-4FB6-AF7C-3EBDF9FE2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368" y="664244"/>
            <a:ext cx="8640381" cy="559329"/>
          </a:xfrm>
        </p:spPr>
        <p:txBody>
          <a:bodyPr>
            <a:noAutofit/>
          </a:bodyPr>
          <a:lstStyle/>
          <a:p>
            <a:r>
              <a:rPr lang="pl-PL" sz="2400" dirty="0"/>
              <a:t>Sposób kalkulacji cross </a:t>
            </a:r>
            <a:r>
              <a:rPr lang="pl-PL" sz="2400" dirty="0" err="1"/>
              <a:t>financingu</a:t>
            </a:r>
            <a:endParaRPr lang="pl-PL" sz="1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C47D87-3E38-4656-921B-8B8E64415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46" y="1403573"/>
            <a:ext cx="9648784" cy="561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    </a:t>
            </a:r>
          </a:p>
          <a:p>
            <a:pPr marL="0" indent="0">
              <a:buNone/>
            </a:pPr>
            <a:r>
              <a:rPr lang="pl-PL" b="1" dirty="0"/>
              <a:t>     1.                               </a:t>
            </a:r>
            <a:r>
              <a:rPr lang="pl-PL" dirty="0"/>
              <a:t>                                </a:t>
            </a:r>
            <a:endParaRPr lang="pl-PL" b="1" u="sng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     			x			=</a:t>
            </a:r>
          </a:p>
          <a:p>
            <a:pPr marL="0" indent="0">
              <a:buNone/>
            </a:pPr>
            <a:r>
              <a:rPr lang="pl-PL" b="1" dirty="0"/>
              <a:t>     </a:t>
            </a:r>
          </a:p>
          <a:p>
            <a:pPr marL="0" indent="0">
              <a:buNone/>
            </a:pPr>
            <a:r>
              <a:rPr lang="pl-PL" b="1" dirty="0"/>
              <a:t>     2.                               </a:t>
            </a:r>
            <a:r>
              <a:rPr lang="pl-PL" sz="2000" dirty="0"/>
              <a:t>                                    </a:t>
            </a:r>
            <a:endParaRPr lang="pl-PL" sz="1584" dirty="0"/>
          </a:p>
          <a:p>
            <a:pPr marL="0" indent="0">
              <a:buNone/>
            </a:pPr>
            <a:r>
              <a:rPr lang="pl-PL" sz="2000" dirty="0"/>
              <a:t>      			</a:t>
            </a:r>
            <a:r>
              <a:rPr lang="pl-PL" sz="2800" b="1" dirty="0"/>
              <a:t>+</a:t>
            </a:r>
            <a:r>
              <a:rPr lang="pl-PL" sz="2000" dirty="0"/>
              <a:t>			</a:t>
            </a:r>
            <a:r>
              <a:rPr lang="pl-PL" sz="2000" b="1" dirty="0"/>
              <a:t>=</a:t>
            </a:r>
            <a:r>
              <a:rPr lang="pl-PL" sz="2000" dirty="0"/>
              <a:t>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     </a:t>
            </a:r>
            <a:r>
              <a:rPr lang="pl-PL" sz="2000" b="1" dirty="0"/>
              <a:t> </a:t>
            </a:r>
          </a:p>
          <a:p>
            <a:pPr marL="0" indent="0">
              <a:buNone/>
            </a:pPr>
            <a:r>
              <a:rPr lang="pl-PL" sz="2000" b="1" dirty="0"/>
              <a:t>      3.                                                                   </a:t>
            </a:r>
            <a:endParaRPr lang="pl-PL" sz="1700" dirty="0"/>
          </a:p>
          <a:p>
            <a:pPr lvl="5"/>
            <a:r>
              <a:rPr lang="pl-PL" sz="2800" b="1" dirty="0"/>
              <a:t>  ÷</a:t>
            </a:r>
            <a:r>
              <a:rPr lang="pl-PL" sz="2000" b="1" dirty="0"/>
              <a:t>		        x</a:t>
            </a:r>
            <a:r>
              <a:rPr lang="pl-PL" sz="2000" dirty="0"/>
              <a:t>100</a:t>
            </a:r>
            <a:r>
              <a:rPr lang="pl-PL" sz="2000" b="1" dirty="0"/>
              <a:t>=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E89B46-FA22-4B64-9630-7341EE0BE9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CCCC7A0-FCE8-47B2-B651-F6C8415F79DC}"/>
              </a:ext>
            </a:extLst>
          </p:cNvPr>
          <p:cNvSpPr/>
          <p:nvPr/>
        </p:nvSpPr>
        <p:spPr>
          <a:xfrm>
            <a:off x="1197010" y="2849634"/>
            <a:ext cx="1800200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kwota C-F w </a:t>
            </a:r>
            <a:r>
              <a:rPr lang="pl-PL" dirty="0" err="1"/>
              <a:t>k.bezpośrednich</a:t>
            </a:r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AF75B66-B345-4D4C-B9A0-933AA9159273}"/>
              </a:ext>
            </a:extLst>
          </p:cNvPr>
          <p:cNvSpPr/>
          <p:nvPr/>
        </p:nvSpPr>
        <p:spPr>
          <a:xfrm>
            <a:off x="3824456" y="2856913"/>
            <a:ext cx="1872208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stawka ryczałtowa </a:t>
            </a:r>
            <a:r>
              <a:rPr lang="pl-PL" dirty="0" err="1"/>
              <a:t>k.pośrednich</a:t>
            </a:r>
            <a:r>
              <a:rPr lang="pl-PL" dirty="0"/>
              <a:t> (%)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36A39B5-182D-4EA2-A79B-143932C6C8C0}"/>
              </a:ext>
            </a:extLst>
          </p:cNvPr>
          <p:cNvSpPr/>
          <p:nvPr/>
        </p:nvSpPr>
        <p:spPr>
          <a:xfrm>
            <a:off x="6523910" y="2849633"/>
            <a:ext cx="1872208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C000"/>
                </a:solidFill>
              </a:rPr>
              <a:t>kwota C-F w </a:t>
            </a:r>
            <a:r>
              <a:rPr lang="pl-PL" dirty="0" err="1">
                <a:solidFill>
                  <a:srgbClr val="FFC000"/>
                </a:solidFill>
              </a:rPr>
              <a:t>k.pośrednich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2316C861-6BEE-46B6-9105-0CF8A77303DB}"/>
              </a:ext>
            </a:extLst>
          </p:cNvPr>
          <p:cNvSpPr/>
          <p:nvPr/>
        </p:nvSpPr>
        <p:spPr>
          <a:xfrm>
            <a:off x="1164801" y="4453060"/>
            <a:ext cx="1800200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kwota C-F w </a:t>
            </a:r>
            <a:r>
              <a:rPr lang="pl-PL" dirty="0" err="1"/>
              <a:t>k.bezpośrednich</a:t>
            </a:r>
            <a:endParaRPr lang="pl-PL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32920387-907E-4623-8354-B5AF16AF75D7}"/>
              </a:ext>
            </a:extLst>
          </p:cNvPr>
          <p:cNvSpPr/>
          <p:nvPr/>
        </p:nvSpPr>
        <p:spPr>
          <a:xfrm>
            <a:off x="3824456" y="4453059"/>
            <a:ext cx="1872208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kwota C-F w </a:t>
            </a:r>
            <a:r>
              <a:rPr lang="pl-PL" dirty="0" err="1"/>
              <a:t>k.pośrednich</a:t>
            </a:r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4BEFBB2F-7801-4411-AFEF-D38D743189A8}"/>
              </a:ext>
            </a:extLst>
          </p:cNvPr>
          <p:cNvSpPr/>
          <p:nvPr/>
        </p:nvSpPr>
        <p:spPr>
          <a:xfrm>
            <a:off x="6517873" y="4453058"/>
            <a:ext cx="1872208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C000"/>
                </a:solidFill>
              </a:rPr>
              <a:t>kwota C-F w projekcie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29975345-222E-4C0E-A805-CD384E0DC7CA}"/>
              </a:ext>
            </a:extLst>
          </p:cNvPr>
          <p:cNvSpPr/>
          <p:nvPr/>
        </p:nvSpPr>
        <p:spPr>
          <a:xfrm>
            <a:off x="1135368" y="6056486"/>
            <a:ext cx="1872208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kwota C-F w projekcie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463C32C7-5E33-4D4D-92D0-D45405709A41}"/>
              </a:ext>
            </a:extLst>
          </p:cNvPr>
          <p:cNvSpPr/>
          <p:nvPr/>
        </p:nvSpPr>
        <p:spPr>
          <a:xfrm>
            <a:off x="3837598" y="6056486"/>
            <a:ext cx="1872208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kwota wartości projektu ogółem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406D24CE-BE1A-4AEB-9064-87C18D11995B}"/>
              </a:ext>
            </a:extLst>
          </p:cNvPr>
          <p:cNvSpPr/>
          <p:nvPr/>
        </p:nvSpPr>
        <p:spPr>
          <a:xfrm>
            <a:off x="6517873" y="6066672"/>
            <a:ext cx="1872208" cy="83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limit C-F w projekcie %</a:t>
            </a:r>
          </a:p>
        </p:txBody>
      </p:sp>
    </p:spTree>
    <p:extLst>
      <p:ext uri="{BB962C8B-B14F-4D97-AF65-F5344CB8AC3E}">
        <p14:creationId xmlns:p14="http://schemas.microsoft.com/office/powerpoint/2010/main" val="14894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863777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Obowiązujące dokumenty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dirty="0"/>
              <a:t>(</a:t>
            </a:r>
            <a:r>
              <a:rPr lang="pl-PL" dirty="0">
                <a:hlinkClick r:id="rId3"/>
              </a:rPr>
              <a:t>https://www.funduszeeuropejskie.gov.pl/strony/o-funduszach/fundusze-na-lata-2021-2027/prawo-i-dokumenty/wytyczne/#/domyslne=1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dirty="0"/>
              <a:t>(</a:t>
            </a:r>
            <a:r>
              <a:rPr lang="pl-PL" dirty="0">
                <a:hlinkClick r:id="rId4"/>
              </a:rPr>
              <a:t>https://www.rpo.pomorskie.eu/zapoznaj-sie-z-prawem-i-dokumentami-fep-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b="1" dirty="0"/>
              <a:t>Instrukcja merytoryczna wypełniania formularza wniosku o dofinansowanie projektu z Europejskiego Funduszu Społecznego Plus w ramach programu Fundusze Europejskie dla Pomorza 2021-2027 </a:t>
            </a:r>
          </a:p>
          <a:p>
            <a:pPr marL="361950" indent="0">
              <a:buNone/>
            </a:pPr>
            <a:r>
              <a:rPr lang="pl-PL" dirty="0"/>
              <a:t>(</a:t>
            </a:r>
            <a:r>
              <a:rPr lang="pl-PL" dirty="0">
                <a:solidFill>
                  <a:srgbClr val="0563C1"/>
                </a:solidFill>
              </a:rPr>
              <a:t>Załącznik nr 7 do Regulaminu wyboru projektów</a:t>
            </a:r>
            <a:r>
              <a:rPr lang="pl-PL" dirty="0"/>
              <a:t>)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764A44-CD07-40BA-BE89-3AEACA19F8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59A9D-70EC-4260-AE91-61F0C6132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259557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Trwałość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B18E7C-FC34-4432-810B-54E5B794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2699717"/>
            <a:ext cx="8640382" cy="2592088"/>
          </a:xfrm>
        </p:spPr>
        <p:txBody>
          <a:bodyPr/>
          <a:lstStyle/>
          <a:p>
            <a:r>
              <a:rPr lang="pl-PL" dirty="0"/>
              <a:t>Zachowanie trwałości projektu obowiązuje </a:t>
            </a:r>
            <a:r>
              <a:rPr lang="pl-PL" u="sng" dirty="0"/>
              <a:t>wyłącznie w</a:t>
            </a:r>
            <a:r>
              <a:rPr lang="pl-PL" dirty="0"/>
              <a:t> odniesieniu do wydatków ponoszonych jako </a:t>
            </a:r>
            <a:r>
              <a:rPr lang="pl-PL" b="1" dirty="0"/>
              <a:t>cross-</a:t>
            </a:r>
            <a:r>
              <a:rPr lang="pl-PL" b="1" dirty="0" err="1"/>
              <a:t>financing</a:t>
            </a:r>
            <a:r>
              <a:rPr lang="pl-PL" dirty="0"/>
              <a:t> lub </a:t>
            </a:r>
            <a:br>
              <a:rPr lang="pl-PL" dirty="0"/>
            </a:br>
            <a:r>
              <a:rPr lang="pl-PL" dirty="0"/>
              <a:t>w sytuacji, gdy projekt podlega obowiązkowi utrzymania inwestycji zgodnie z obowiązującymi zasadami pomocy publicznej.</a:t>
            </a:r>
          </a:p>
          <a:p>
            <a:r>
              <a:rPr lang="pl-PL" dirty="0"/>
              <a:t>Trwałość projektu musi być zachowana przez okres 5 lat (3 lat </a:t>
            </a:r>
            <a:br>
              <a:rPr lang="pl-PL" dirty="0"/>
            </a:br>
            <a:r>
              <a:rPr lang="pl-PL" dirty="0"/>
              <a:t>w przypadku MŚP – w odniesieniu do projektów, z którymi związany jest wymóg utrzymania inwestycji lub miejsc pracy) od daty płatności końcowej na rzecz beneficjenta.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34AE6F1-5568-4724-A7E5-83AC8D6822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84397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4D799E-AFC9-432F-A0DE-82A30C9A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Wydatki na dostępność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643462-E7B5-4FD8-9F01-DD3CFBDCE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763613"/>
            <a:ext cx="8640382" cy="4680002"/>
          </a:xfrm>
        </p:spPr>
        <p:txBody>
          <a:bodyPr>
            <a:normAutofit/>
          </a:bodyPr>
          <a:lstStyle/>
          <a:p>
            <a:r>
              <a:rPr lang="pl-PL" dirty="0"/>
              <a:t>System Obsługi Wniosków Aplikacyjnych EFS (SOWA EFS+) zapewni możliwość określania wydatków w projekcie przeznaczonych na zapewnianie dostępności. Służy temu dedykowany limit pn. „Wydatki na dostępność”.</a:t>
            </a:r>
          </a:p>
          <a:p>
            <a:r>
              <a:rPr lang="pl-PL" dirty="0"/>
              <a:t>wydatki przypisane do tego limitu to </a:t>
            </a:r>
            <a:r>
              <a:rPr lang="pl-PL" b="1" dirty="0">
                <a:solidFill>
                  <a:srgbClr val="C00000"/>
                </a:solidFill>
              </a:rPr>
              <a:t>wydatki, które całkowicie lub w znaczący sposób</a:t>
            </a:r>
            <a:r>
              <a:rPr lang="pl-PL" b="1" dirty="0"/>
              <a:t> </a:t>
            </a:r>
            <a:r>
              <a:rPr lang="pl-PL" dirty="0"/>
              <a:t>dotyczą działań wspierających dostępność w projekcie, np. dotyczące tworzenia standardów i modeli dostępności, organizacji wydarzeń poświęconych tematyce dostępności (np. szkoleń, konferencji), zakupu sprzętu służącego poprawie dostępności itp. </a:t>
            </a:r>
          </a:p>
          <a:p>
            <a:r>
              <a:rPr lang="pl-PL" dirty="0"/>
              <a:t>oznaczenie danej pozycji kosztów jako „wydatki na dostępność” spowoduje, </a:t>
            </a:r>
            <a:r>
              <a:rPr lang="pl-PL" b="1" dirty="0">
                <a:solidFill>
                  <a:srgbClr val="C00000"/>
                </a:solidFill>
              </a:rPr>
              <a:t>że zostanie ona uznana w całości za związaną z dostępnością.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BC1B54-8346-4216-B163-384E0E2897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7050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C35639-04ED-4A23-A0D5-0D8AAFC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8"/>
            <a:ext cx="8640381" cy="936104"/>
          </a:xfrm>
        </p:spPr>
        <p:txBody>
          <a:bodyPr/>
          <a:lstStyle/>
          <a:p>
            <a:pPr algn="ctr"/>
            <a:r>
              <a:rPr lang="pl-PL" dirty="0"/>
              <a:t>Taryfikator towarów i usług – Załącznik nr 31 do Regulaminu wyboru projektów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E4754-3627-4ABB-9145-2BB8E028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409" y="2014175"/>
            <a:ext cx="8640382" cy="4680002"/>
          </a:xfrm>
        </p:spPr>
        <p:txBody>
          <a:bodyPr>
            <a:normAutofit/>
          </a:bodyPr>
          <a:lstStyle/>
          <a:p>
            <a:r>
              <a:rPr lang="pl-PL" dirty="0"/>
              <a:t>Stawki przedstawione w taryfikatorze należy traktować jako maksymalne. Odstępstwo od stawek przyjętych w taryfikatorze jest możliwe jedynie w uzasadnionych przypadkach. </a:t>
            </a:r>
          </a:p>
          <a:p>
            <a:r>
              <a:rPr lang="pl-PL" dirty="0"/>
              <a:t>Na etapie realizacji projektu, beneficjent może zakupić towar lub usługę w cenie innej niż określona w Taryfikatorze i budżecie projektu, o ile jest to cena rynkowa potwierdzona w wyniku przeprowadzonego w projekcie postępowania o udzielenie zamówienia lub postępowania konkurencyjnego. </a:t>
            </a:r>
          </a:p>
          <a:p>
            <a:r>
              <a:rPr lang="pl-PL" dirty="0"/>
              <a:t>Inne koszty związane z realizacją projektu, które nie zostały ujęte </a:t>
            </a:r>
            <a:br>
              <a:rPr lang="pl-PL" dirty="0"/>
            </a:br>
            <a:r>
              <a:rPr lang="pl-PL" dirty="0"/>
              <a:t>w taryfikatorze powinny być zgodne z cenami rynkowymi oraz spełniać zasady kwalifikowalności wydatków. 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170813-4ECF-4D7C-9006-70FF1DE7F4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1995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0A7A9-6322-4D4B-82DF-6893941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201" y="1691605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Kwalifikowalność podatku VAT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31B03C-D604-45D4-880B-9C9E9FAAA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3059757"/>
            <a:ext cx="8784495" cy="2880320"/>
          </a:xfrm>
        </p:spPr>
        <p:txBody>
          <a:bodyPr>
            <a:normAutofit/>
          </a:bodyPr>
          <a:lstStyle/>
          <a:p>
            <a:r>
              <a:rPr lang="pl-PL" dirty="0"/>
              <a:t>Wartość projektu &lt; 5 mln Euro – VAT jest kwalifikowalny</a:t>
            </a:r>
          </a:p>
          <a:p>
            <a:r>
              <a:rPr lang="pl-PL" dirty="0"/>
              <a:t>Wartość projektu ≥ 5 mln Euro – VAT może być kwalifikowalny, gdy brak jest prawnej możliwości jego odzyskania.</a:t>
            </a:r>
          </a:p>
          <a:p>
            <a:pPr lvl="1"/>
            <a:r>
              <a:rPr lang="pl-PL" dirty="0"/>
              <a:t>„Uzasadnienie dla kwalifikowalności VAT” we Wniosku o dofinansowanie</a:t>
            </a:r>
          </a:p>
          <a:p>
            <a:pPr lvl="1"/>
            <a:r>
              <a:rPr lang="pl-PL" dirty="0"/>
              <a:t>„Oświadczenie o kwalifikowalności VAT” w części Oświadczenia.</a:t>
            </a:r>
          </a:p>
          <a:p>
            <a:endParaRPr lang="pl-PL" b="1" dirty="0"/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F977117-6B72-4E03-B282-BD52E3B59F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4429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65ED71-4AFD-4A72-9663-331D1A79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187549"/>
            <a:ext cx="8640381" cy="648071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Personel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986C0-E998-4877-A63A-25C83123B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02" y="2483693"/>
            <a:ext cx="8640382" cy="3168352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pl-PL" dirty="0"/>
              <a:t>Osoby zaangażowane do realizacji zadań lub czynności w ramach projektu na podstawie:</a:t>
            </a:r>
          </a:p>
          <a:p>
            <a:r>
              <a:rPr lang="pl-PL" dirty="0"/>
              <a:t>stosunku pracy,</a:t>
            </a:r>
          </a:p>
          <a:p>
            <a:r>
              <a:rPr lang="pl-PL" dirty="0"/>
              <a:t>wolontariusze wykonujący świadczenia na zasadach określonych </a:t>
            </a:r>
            <a:br>
              <a:rPr lang="pl-PL" dirty="0"/>
            </a:br>
            <a:r>
              <a:rPr lang="pl-PL" dirty="0"/>
              <a:t>w ustawie z dnia 24 kwietnia 2003 r. o działalności pożytku publicznego i o wolontariacie.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F1286FF-525F-43FD-AE49-CFD6E36D81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1171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AD4F44-D738-4211-B435-226BA98B6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223817"/>
          </a:xfrm>
        </p:spPr>
        <p:txBody>
          <a:bodyPr>
            <a:noAutofit/>
          </a:bodyPr>
          <a:lstStyle/>
          <a:p>
            <a:r>
              <a:rPr lang="pl-PL" sz="2400" dirty="0"/>
              <a:t>Zatrudnianie personelu - realizacja projektu EFS przez szkołę publiczną prowadzoną przez jednostkę samorządu terytorialnego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A0BAD0-FF77-4377-B3BC-6429282A5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2123653"/>
            <a:ext cx="8640764" cy="4536186"/>
          </a:xfrm>
        </p:spPr>
        <p:txBody>
          <a:bodyPr>
            <a:normAutofit fontScale="92500"/>
          </a:bodyPr>
          <a:lstStyle/>
          <a:p>
            <a:r>
              <a:rPr lang="pl-PL" dirty="0"/>
              <a:t>W przypadku zorganizowania w publicznej szkole lub placówce zajęć </a:t>
            </a:r>
            <a:br>
              <a:rPr lang="pl-PL" dirty="0"/>
            </a:br>
            <a:r>
              <a:rPr lang="pl-PL" dirty="0"/>
              <a:t>w ramach programów finansowanych ze środków pochodzących </a:t>
            </a:r>
            <a:br>
              <a:rPr lang="pl-PL" dirty="0"/>
            </a:br>
            <a:r>
              <a:rPr lang="pl-PL" dirty="0"/>
              <a:t>z budżetu Unii Europejskiej, zgodnie z przepisami </a:t>
            </a:r>
            <a:r>
              <a:rPr lang="pl-PL" b="1" dirty="0">
                <a:solidFill>
                  <a:srgbClr val="FF0000"/>
                </a:solidFill>
              </a:rPr>
              <a:t>art. 35a </a:t>
            </a:r>
            <a:r>
              <a:rPr lang="pl-PL" dirty="0"/>
              <a:t>ustawy — </a:t>
            </a:r>
            <a:r>
              <a:rPr lang="pl-PL" dirty="0">
                <a:solidFill>
                  <a:srgbClr val="FF0000"/>
                </a:solidFill>
              </a:rPr>
              <a:t>Karta Nauczyciela</a:t>
            </a:r>
            <a:r>
              <a:rPr lang="pl-PL" dirty="0"/>
              <a:t>, dyrektor szkoły lub placówki może powierzyć prowadzenie tych zajęć nauczycielowi zatrudnionemu w tej szkole lub placówce, za jego zgodą, w ramach nawiązanego z nim stosunku pracy.</a:t>
            </a:r>
          </a:p>
          <a:p>
            <a:r>
              <a:rPr lang="pl-PL" dirty="0"/>
              <a:t>Zajęcia te nie są wliczane do pensum.</a:t>
            </a:r>
          </a:p>
          <a:p>
            <a:r>
              <a:rPr lang="pl-PL" dirty="0"/>
              <a:t>Za każdą godzinę prowadzenia tych zajęć przysługuje wynagrodzenie</a:t>
            </a:r>
            <a:br>
              <a:rPr lang="pl-PL" dirty="0"/>
            </a:br>
            <a:r>
              <a:rPr lang="pl-PL" dirty="0"/>
              <a:t>w wysokości ustalonej w sposób określony w </a:t>
            </a:r>
            <a:r>
              <a:rPr lang="pl-PL" b="1" dirty="0">
                <a:solidFill>
                  <a:srgbClr val="FF0000"/>
                </a:solidFill>
              </a:rPr>
              <a:t>art. 35 ust. 3 </a:t>
            </a:r>
            <a:r>
              <a:rPr lang="pl-PL" dirty="0"/>
              <a:t>ustawy—</a:t>
            </a:r>
            <a:r>
              <a:rPr lang="pl-PL" dirty="0">
                <a:solidFill>
                  <a:srgbClr val="FF0000"/>
                </a:solidFill>
              </a:rPr>
              <a:t>Karta Nauczyciela</a:t>
            </a:r>
            <a:r>
              <a:rPr lang="pl-PL" dirty="0"/>
              <a:t>, tj. takiej jak wynagrodzenie za godziny ponadwymiarowe </a:t>
            </a:r>
            <a:br>
              <a:rPr lang="pl-PL" dirty="0"/>
            </a:br>
            <a:r>
              <a:rPr lang="pl-PL" dirty="0"/>
              <a:t>i godziny doraźnych zastępstw. Wynagrodzenia tego nie uwzględnia się przy obliczaniu kwot wydatkowanych na średnie wynagrodzenia nauczycieli.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8F7AB9-CEC2-4855-80D3-629D035708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9938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A503-0A7C-40FA-BD0C-1768441C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>
                <a:solidFill>
                  <a:srgbClr val="002073"/>
                </a:solidFill>
              </a:rPr>
              <a:t>Realizacja projektu EFS przez szkołę publiczną prowadzoną przez jednostkę samorządu terytorialnego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24005-2E34-499C-A451-00C1D77C6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 celu realizacji zajęć w ramach programów finansowanych ze środków pochodzących z budżetu Unii Europejskiej, zgodnie z </a:t>
            </a:r>
            <a:r>
              <a:rPr lang="pl-PL" b="1" dirty="0">
                <a:solidFill>
                  <a:srgbClr val="FF0000"/>
                </a:solidFill>
              </a:rPr>
              <a:t>art. 16 </a:t>
            </a:r>
            <a:r>
              <a:rPr lang="pl-PL" dirty="0">
                <a:solidFill>
                  <a:srgbClr val="FF0000"/>
                </a:solidFill>
              </a:rPr>
              <a:t>ustawy Prawo oświatowe</a:t>
            </a:r>
            <a:r>
              <a:rPr lang="pl-PL" dirty="0"/>
              <a:t>, w szkole lub placówce publicznej może być zatrudniony nauczyciel, który nie realizuje w tej szkole lub placówce pensum, posiadający kwalifikacje określone </a:t>
            </a:r>
            <a:br>
              <a:rPr lang="pl-PL" dirty="0"/>
            </a:br>
            <a:r>
              <a:rPr lang="pl-PL" dirty="0"/>
              <a:t>w przepisach wydanych na podstawie art. 9 ust 2 i 3 ustawy Karta Nauczyciela oraz spełniający warunki określone w art 10 ust 5 pkt 2-4a tej ustawy.</a:t>
            </a:r>
          </a:p>
          <a:p>
            <a:r>
              <a:rPr lang="pl-PL" dirty="0"/>
              <a:t> Nauczyciela tego zatrudnia się na zasadach określonych w </a:t>
            </a:r>
            <a:r>
              <a:rPr lang="pl-PL" dirty="0">
                <a:solidFill>
                  <a:srgbClr val="FF0000"/>
                </a:solidFill>
              </a:rPr>
              <a:t>Kodeksie pracy</a:t>
            </a:r>
            <a:r>
              <a:rPr lang="pl-PL" dirty="0"/>
              <a:t>, z tym że za każdą godzinę prowadzenia zajęć przysługuje mu wynagrodzenie nie wyższe niż wynagrodzenie za jedną godzinę prowadzenia zajęć ustalone w sposób określony </a:t>
            </a:r>
            <a:br>
              <a:rPr lang="pl-PL" dirty="0"/>
            </a:br>
            <a:r>
              <a:rPr lang="pl-PL" dirty="0"/>
              <a:t>w </a:t>
            </a:r>
            <a:r>
              <a:rPr lang="pl-PL" dirty="0">
                <a:solidFill>
                  <a:srgbClr val="FF0000"/>
                </a:solidFill>
              </a:rPr>
              <a:t>art 35 ust 3 ustawy Karta Nauczyciela </a:t>
            </a:r>
            <a:r>
              <a:rPr lang="pl-PL" dirty="0"/>
              <a:t>dla nauczyciela dyplomowanego posiadającego wykształcenie wyższe i tytuł zawodowy magister, magister inżynier lub równorzędny oraz realizującego tygodniowy obowiązkowy wymiar godzin zajęć, o którym mowa w art 42 ust. 3 w tabeli w lp. 3 tej ustawy.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DDE1EFF-450A-444E-A25C-7EDA9102DA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8851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C35639-04ED-4A23-A0D5-0D8AAFC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394" y="359838"/>
            <a:ext cx="8640381" cy="1363471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Realizacja projektu EFS przez publiczne lub niepubliczne szkoły prowadzone przez osoby fizyczne lub osoby prawne niebędące JST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E4754-3627-4ABB-9145-2BB8E028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46" y="2267669"/>
            <a:ext cx="9359854" cy="4536504"/>
          </a:xfrm>
        </p:spPr>
        <p:txBody>
          <a:bodyPr>
            <a:normAutofit/>
          </a:bodyPr>
          <a:lstStyle/>
          <a:p>
            <a:r>
              <a:rPr lang="pl-PL" sz="2000" dirty="0"/>
              <a:t>Zatrudnianie nauczycieli w szkołach publicznych i niepublicznych prowadzonych przez osoby fizyczne lub osoby prawne niebędące JST reguluje </a:t>
            </a:r>
            <a:r>
              <a:rPr lang="pl-PL" sz="2000" dirty="0">
                <a:solidFill>
                  <a:srgbClr val="FF0000"/>
                </a:solidFill>
              </a:rPr>
              <a:t>art. </a:t>
            </a:r>
            <a:r>
              <a:rPr lang="pl-PL" sz="2000" b="1" dirty="0">
                <a:solidFill>
                  <a:srgbClr val="FF0000"/>
                </a:solidFill>
              </a:rPr>
              <a:t>10a</a:t>
            </a:r>
            <a:r>
              <a:rPr lang="pl-PL" sz="2000" dirty="0">
                <a:solidFill>
                  <a:srgbClr val="FF0000"/>
                </a:solidFill>
              </a:rPr>
              <a:t> ustawy – Karta Nauczyciela</a:t>
            </a:r>
            <a:r>
              <a:rPr lang="pl-PL" sz="2000" dirty="0"/>
              <a:t>, zgodnie z którym w szkołach i placówkach, o których mowa w art.1 ust.2 pkt 2 ustawy, nauczycieli zatrudnia się na podstawie umowy o pracę, zgodnie z ustawą – </a:t>
            </a:r>
            <a:r>
              <a:rPr lang="pl-PL" sz="2000" dirty="0">
                <a:solidFill>
                  <a:srgbClr val="FF0000"/>
                </a:solidFill>
              </a:rPr>
              <a:t>Kodeks pracy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W przypadku nauczycieli prowadzących zajęcia bezpośrednio z uczniami lub wychowankami w wymiarze nie wyższym niż </a:t>
            </a:r>
            <a:r>
              <a:rPr lang="pl-PL" sz="2000" dirty="0">
                <a:solidFill>
                  <a:srgbClr val="FF0000"/>
                </a:solidFill>
              </a:rPr>
              <a:t>4 godziny </a:t>
            </a:r>
            <a:r>
              <a:rPr lang="pl-PL" sz="2000" dirty="0"/>
              <a:t>tygodniowo, powierzenie prowadzenia tych zajęć może nastąpić również na innej podstawie niż umowa o pracę, jeżeli w treści łączącego strony stosunku prawnego nie przeważają cechy charakterystyczne dla stosunku pracy.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170813-4ECF-4D7C-9006-70FF1DE7F4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21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C35639-04ED-4A23-A0D5-0D8AAFC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771344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Zatrudnianie wykonawców zewnętrznych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E4754-3627-4ABB-9145-2BB8E028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128537"/>
            <a:ext cx="8640381" cy="4315596"/>
          </a:xfrm>
        </p:spPr>
        <p:txBody>
          <a:bodyPr>
            <a:normAutofit/>
          </a:bodyPr>
          <a:lstStyle/>
          <a:p>
            <a:r>
              <a:rPr lang="pl-PL" dirty="0"/>
              <a:t>Możliwe jest angażowanie wykonawców zewnętrznych do realizacji usług edukacyjnych w publicznej szkole lub placówce, jednak </a:t>
            </a:r>
            <a:r>
              <a:rPr lang="pl-PL" b="1" dirty="0"/>
              <a:t>wyłącznie</a:t>
            </a:r>
            <a:r>
              <a:rPr lang="pl-PL" dirty="0"/>
              <a:t> </a:t>
            </a:r>
            <a:r>
              <a:rPr lang="pl-PL" b="1" dirty="0"/>
              <a:t>w przypadku, gdy charakter zajęć </a:t>
            </a:r>
            <a:r>
              <a:rPr lang="pl-PL" dirty="0"/>
              <a:t>zaplanowanych </a:t>
            </a:r>
            <a:br>
              <a:rPr lang="pl-PL" dirty="0"/>
            </a:br>
            <a:r>
              <a:rPr lang="pl-PL" dirty="0"/>
              <a:t>w ramach projektu nie wymaga ich prowadzenia przez nauczycieli posiadających wymagane kwalifikacje. </a:t>
            </a:r>
          </a:p>
          <a:p>
            <a:pPr marL="0" indent="0">
              <a:buNone/>
            </a:pPr>
            <a:endParaRPr lang="pl-PL" u="sng" dirty="0"/>
          </a:p>
          <a:p>
            <a:r>
              <a:rPr lang="pl-PL" dirty="0"/>
              <a:t>Zaangażowanie podmiotu zewnętrznego może mieć miejsce</a:t>
            </a:r>
            <a:br>
              <a:rPr lang="pl-PL" dirty="0"/>
            </a:br>
            <a:r>
              <a:rPr lang="pl-PL" dirty="0"/>
              <a:t>w przypadku </a:t>
            </a:r>
            <a:r>
              <a:rPr lang="pl-PL" b="1" dirty="0"/>
              <a:t>specjalistycznych zajęć dodatkowych</a:t>
            </a:r>
            <a:r>
              <a:rPr lang="pl-PL" dirty="0"/>
              <a:t>, które nie są realizowane w ramach standardowej oferty.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170813-4ECF-4D7C-9006-70FF1DE7F4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2312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C35639-04ED-4A23-A0D5-0D8AAFC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771344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Zatrudnianie wykonawców zewnętrznych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E4754-3627-4ABB-9145-2BB8E028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851345"/>
            <a:ext cx="8640381" cy="495719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pl-PL" dirty="0"/>
              <a:t>Zaangażowanie wykonawców zewnętrznych (firm lub osób fizycznych) może nastąpić na podstawie: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 </a:t>
            </a:r>
            <a:r>
              <a:rPr lang="pl-PL" b="1" dirty="0"/>
              <a:t>stosunku pracy </a:t>
            </a:r>
            <a:r>
              <a:rPr lang="pl-PL" dirty="0"/>
              <a:t>– w przypadku osób fizycznych niebędących nauczycielami </a:t>
            </a: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pl-PL" b="1" dirty="0"/>
              <a:t>stosunku </a:t>
            </a:r>
            <a:r>
              <a:rPr lang="pl-PL" b="1" dirty="0" err="1"/>
              <a:t>cywilno</a:t>
            </a:r>
            <a:r>
              <a:rPr lang="pl-PL" b="1" dirty="0"/>
              <a:t> – prawnego </a:t>
            </a:r>
            <a:r>
              <a:rPr lang="pl-PL" dirty="0"/>
              <a:t>w przypadku wykonawców zewnętrznych (podmiotów/ osób fizycznych) wyłonionych zgodnie z Wytycznymi kwalifikowalności, w szczególności z zasadą konkurencyjności i PZP;</a:t>
            </a:r>
          </a:p>
          <a:p>
            <a:r>
              <a:rPr lang="pl-PL" dirty="0"/>
              <a:t>Należy pamiętać, że nauczyciel może brać udział w postepowaniu dotyczącym zaangażowania wykonawców zewnętrznych, jednak nie będzie mógł być zaangażowany w „swojej” placówce na podstawie umowy zlecenia.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170813-4ECF-4D7C-9006-70FF1DE7F4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724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768B17-1F8B-46C1-9283-30C596901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475581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Źródła finansowania wydatków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19C5A5-C1BF-4CAD-8070-2A832D40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4" y="2533570"/>
            <a:ext cx="8640382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Dofinansowanie – 90 %</a:t>
            </a:r>
          </a:p>
          <a:p>
            <a:r>
              <a:rPr lang="pl-PL" sz="2400" dirty="0"/>
              <a:t>współfinansowanie ze środków EFS + – 85 %;</a:t>
            </a:r>
          </a:p>
          <a:p>
            <a:r>
              <a:rPr lang="pl-PL" sz="2400" dirty="0"/>
              <a:t>krajowy wkład publiczny (budżet państwa) – 5 %.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Wkład własny – 10 % wartości projektu.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18DBBF-00FB-4AB3-8F83-2E18C6C547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7747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59A9D-70EC-4260-AE91-61F0C6132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259557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2800" b="0" dirty="0"/>
              <a:t>Angażowanie nauczycieli w czasie ferii zimowych lub wakacji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B18E7C-FC34-4432-810B-54E5B794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2699717"/>
            <a:ext cx="8712489" cy="34563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Dyrektor szkoły </a:t>
            </a:r>
            <a:r>
              <a:rPr lang="pl-PL" b="1" dirty="0"/>
              <a:t>nie może przydzielić </a:t>
            </a:r>
            <a:r>
              <a:rPr lang="pl-PL" dirty="0"/>
              <a:t>na podstawie art. 35a ustawy  Karta Nauczyciela nauczycielom zatrudnionym w szkole feryjnej zajęć </a:t>
            </a:r>
            <a:br>
              <a:rPr lang="pl-PL" dirty="0"/>
            </a:br>
            <a:r>
              <a:rPr lang="pl-PL" dirty="0"/>
              <a:t>w projekcie EFS na okres ferii zimowych i letnich, gdyż w tym okresie nauczyciele korzystają z urlopu wypoczynkowego. W celu realizacji zajęć w czasie ferii zimowych lub letnich dyrektor szkoły może natomiast zatrudnić nowego nauczyciela, który nie realizuje w tej szkole lub placówce pensum.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34AE6F1-5568-4724-A7E5-83AC8D6822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4734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BDA9A0-0B58-4FD2-80F8-CA01C16B7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943" y="3635821"/>
            <a:ext cx="7920115" cy="1087764"/>
          </a:xfrm>
        </p:spPr>
        <p:txBody>
          <a:bodyPr/>
          <a:lstStyle/>
          <a:p>
            <a:r>
              <a:rPr lang="pl-PL" dirty="0"/>
              <a:t>Dziękujemy za uwagę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9C0E5B2-FC1A-4042-9BBC-49405798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8943" y="5147989"/>
            <a:ext cx="7920037" cy="646235"/>
          </a:xfrm>
        </p:spPr>
        <p:txBody>
          <a:bodyPr/>
          <a:lstStyle/>
          <a:p>
            <a:r>
              <a:rPr lang="pl-PL" dirty="0"/>
              <a:t>Gdańsk, 29.11.2023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0531B9-D107-4E0D-BACE-3C83D9DB5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247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C005B-D2FC-4B58-90FF-5183B395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dirty="0"/>
              <a:t>ZASADY REALIZACJI PROJEKTÓW </a:t>
            </a:r>
            <a:br>
              <a:rPr lang="pl-PL" sz="3100" dirty="0"/>
            </a:br>
            <a:r>
              <a:rPr lang="pl-PL" sz="3100" dirty="0"/>
              <a:t>SPOSÓB SPORZĄDZANIA BUDŻETU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6FC4DF-1560-4190-BF18-F4D34148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BUDŻET – ŹRÓDŁA FINANSOWANIA WYDATKÓW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sz="2000" dirty="0"/>
              <a:t>           DOFINANSOWANIE                                    WKŁAD WŁASNY  </a:t>
            </a:r>
          </a:p>
          <a:p>
            <a:pPr marL="0" indent="0">
              <a:buNone/>
            </a:pPr>
            <a:r>
              <a:rPr lang="pl-PL" sz="2000" dirty="0"/>
              <a:t>         </a:t>
            </a:r>
          </a:p>
          <a:p>
            <a:pPr marL="0" indent="0">
              <a:buNone/>
            </a:pPr>
            <a:r>
              <a:rPr lang="pl-PL" dirty="0"/>
              <a:t>                                                               </a:t>
            </a:r>
            <a:r>
              <a:rPr lang="pl-PL" sz="1600" dirty="0"/>
              <a:t>RODZAJ                              ŹRÓDŁA  </a:t>
            </a:r>
          </a:p>
          <a:p>
            <a:pPr marL="0" indent="0">
              <a:buNone/>
            </a:pPr>
            <a:r>
              <a:rPr lang="pl-PL" sz="1600" dirty="0"/>
              <a:t>    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</a:t>
            </a:r>
            <a:r>
              <a:rPr lang="pl-PL" sz="1400" dirty="0"/>
              <a:t>NIEPIENIĘŻNY            PIENIĘŻNY          PRYWATNY       PUBLICZNY    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E24363E-52E6-49AB-9A27-4DBF9A5240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cxnSp>
        <p:nvCxnSpPr>
          <p:cNvPr id="66" name="Łącznik prosty ze strzałką 65" descr="strzałka">
            <a:extLst>
              <a:ext uri="{FF2B5EF4-FFF2-40B4-BE49-F238E27FC236}">
                <a16:creationId xmlns:a16="http://schemas.microsoft.com/office/drawing/2014/main" id="{A2353B90-1618-4805-930E-D0CCC49B9203}"/>
              </a:ext>
            </a:extLst>
          </p:cNvPr>
          <p:cNvCxnSpPr>
            <a:cxnSpLocks/>
          </p:cNvCxnSpPr>
          <p:nvPr/>
        </p:nvCxnSpPr>
        <p:spPr>
          <a:xfrm flipH="1">
            <a:off x="2753619" y="2926672"/>
            <a:ext cx="792087" cy="467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 descr="strzałka">
            <a:extLst>
              <a:ext uri="{FF2B5EF4-FFF2-40B4-BE49-F238E27FC236}">
                <a16:creationId xmlns:a16="http://schemas.microsoft.com/office/drawing/2014/main" id="{B78BB8A1-6E66-4E2D-B01B-B7C8C1C5A06C}"/>
              </a:ext>
            </a:extLst>
          </p:cNvPr>
          <p:cNvCxnSpPr>
            <a:cxnSpLocks/>
          </p:cNvCxnSpPr>
          <p:nvPr/>
        </p:nvCxnSpPr>
        <p:spPr>
          <a:xfrm>
            <a:off x="5345715" y="2926672"/>
            <a:ext cx="647591" cy="467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ze strzałką 73" descr="strzałka">
            <a:extLst>
              <a:ext uri="{FF2B5EF4-FFF2-40B4-BE49-F238E27FC236}">
                <a16:creationId xmlns:a16="http://schemas.microsoft.com/office/drawing/2014/main" id="{27F86B43-C11B-4FAC-BAB5-7308623369C4}"/>
              </a:ext>
            </a:extLst>
          </p:cNvPr>
          <p:cNvCxnSpPr>
            <a:cxnSpLocks/>
          </p:cNvCxnSpPr>
          <p:nvPr/>
        </p:nvCxnSpPr>
        <p:spPr>
          <a:xfrm>
            <a:off x="6930082" y="4165051"/>
            <a:ext cx="442515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ze strzałką 75" descr="strzałka">
            <a:extLst>
              <a:ext uri="{FF2B5EF4-FFF2-40B4-BE49-F238E27FC236}">
                <a16:creationId xmlns:a16="http://schemas.microsoft.com/office/drawing/2014/main" id="{AE7B13FC-761D-44DF-BD53-DCC67042A364}"/>
              </a:ext>
            </a:extLst>
          </p:cNvPr>
          <p:cNvCxnSpPr>
            <a:cxnSpLocks/>
          </p:cNvCxnSpPr>
          <p:nvPr/>
        </p:nvCxnSpPr>
        <p:spPr>
          <a:xfrm flipH="1">
            <a:off x="5849626" y="4165051"/>
            <a:ext cx="504538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ze strzałką 98" descr="strzałka">
            <a:extLst>
              <a:ext uri="{FF2B5EF4-FFF2-40B4-BE49-F238E27FC236}">
                <a16:creationId xmlns:a16="http://schemas.microsoft.com/office/drawing/2014/main" id="{4DF21CF6-94D1-4BF9-8794-5B6B7E793124}"/>
              </a:ext>
            </a:extLst>
          </p:cNvPr>
          <p:cNvCxnSpPr>
            <a:cxnSpLocks/>
          </p:cNvCxnSpPr>
          <p:nvPr/>
        </p:nvCxnSpPr>
        <p:spPr>
          <a:xfrm flipH="1">
            <a:off x="4913858" y="5075981"/>
            <a:ext cx="431857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ze strzałką 101" descr="strzałka">
            <a:extLst>
              <a:ext uri="{FF2B5EF4-FFF2-40B4-BE49-F238E27FC236}">
                <a16:creationId xmlns:a16="http://schemas.microsoft.com/office/drawing/2014/main" id="{6E6D5CA4-3F48-4BE4-82B0-5BEE712A6F92}"/>
              </a:ext>
            </a:extLst>
          </p:cNvPr>
          <p:cNvCxnSpPr>
            <a:cxnSpLocks/>
          </p:cNvCxnSpPr>
          <p:nvPr/>
        </p:nvCxnSpPr>
        <p:spPr>
          <a:xfrm>
            <a:off x="5705946" y="5075981"/>
            <a:ext cx="28736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ze strzałką 104" descr="strzałka">
            <a:extLst>
              <a:ext uri="{FF2B5EF4-FFF2-40B4-BE49-F238E27FC236}">
                <a16:creationId xmlns:a16="http://schemas.microsoft.com/office/drawing/2014/main" id="{2FC9CFDC-676A-438C-AE0B-52A288A1EC29}"/>
              </a:ext>
            </a:extLst>
          </p:cNvPr>
          <p:cNvCxnSpPr>
            <a:cxnSpLocks/>
          </p:cNvCxnSpPr>
          <p:nvPr/>
        </p:nvCxnSpPr>
        <p:spPr>
          <a:xfrm flipH="1">
            <a:off x="7372597" y="5075981"/>
            <a:ext cx="277565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ze strzałką 107">
            <a:extLst>
              <a:ext uri="{FF2B5EF4-FFF2-40B4-BE49-F238E27FC236}">
                <a16:creationId xmlns:a16="http://schemas.microsoft.com/office/drawing/2014/main" id="{E5244891-F848-47F3-BD4B-06492DE444C0}"/>
              </a:ext>
            </a:extLst>
          </p:cNvPr>
          <p:cNvCxnSpPr>
            <a:cxnSpLocks/>
          </p:cNvCxnSpPr>
          <p:nvPr/>
        </p:nvCxnSpPr>
        <p:spPr>
          <a:xfrm>
            <a:off x="7938194" y="5075981"/>
            <a:ext cx="262831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26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19C5A5-C1BF-4CAD-8070-2A832D40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845" y="2267669"/>
            <a:ext cx="8640382" cy="4176464"/>
          </a:xfrm>
        </p:spPr>
        <p:txBody>
          <a:bodyPr>
            <a:normAutofit/>
          </a:bodyPr>
          <a:lstStyle/>
          <a:p>
            <a:r>
              <a:rPr lang="pl-PL" sz="2000" dirty="0"/>
              <a:t>Wkład własny to zasoby pieniężne lub niepieniężne WNIOSKODAWCY/REALIZATORÓW (Partnerów), które zostaną przeznaczone na pokrycie wydatków kwalifikowalnych;</a:t>
            </a:r>
          </a:p>
          <a:p>
            <a:pPr>
              <a:spcAft>
                <a:spcPts val="2400"/>
              </a:spcAft>
            </a:pPr>
            <a:r>
              <a:rPr lang="pl-PL" sz="2000" dirty="0"/>
              <a:t>wkład własny to różnica między kwotą wydatków kwalifikowalnych projektu, </a:t>
            </a:r>
            <a:br>
              <a:rPr lang="pl-PL" sz="2000" dirty="0"/>
            </a:br>
            <a:r>
              <a:rPr lang="pl-PL" sz="2000" dirty="0"/>
              <a:t>a kwotą dofinansowania projektu.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Źródła wkładu własnego: </a:t>
            </a:r>
            <a:r>
              <a:rPr lang="pl-PL" sz="2000" b="1" dirty="0"/>
              <a:t>PRYWATNE, PUBLICZNE</a:t>
            </a:r>
            <a:r>
              <a:rPr lang="pl-PL" sz="2000" dirty="0"/>
              <a:t>.</a:t>
            </a:r>
          </a:p>
          <a:p>
            <a:r>
              <a:rPr lang="pl-PL" sz="2000" dirty="0"/>
              <a:t>O źródle pochodzenia wkładu własnego decyduje status Wnioskodawcy/Realizatora (Partnera), który wnosi go do projektu.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B3281969-6994-4AAD-9760-1CD0BFED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403574"/>
            <a:ext cx="8640381" cy="576064"/>
          </a:xfrm>
        </p:spPr>
        <p:txBody>
          <a:bodyPr/>
          <a:lstStyle/>
          <a:p>
            <a:pPr algn="ctr"/>
            <a:r>
              <a:rPr lang="pl-PL" sz="2800" dirty="0"/>
              <a:t>Wkład własny - ŹRÓDŁA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4BEB7A0-8EC2-4C87-8F1E-E510A174A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64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29B499-045C-4753-8959-8960D524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682" y="755661"/>
            <a:ext cx="8352448" cy="719761"/>
          </a:xfrm>
        </p:spPr>
        <p:txBody>
          <a:bodyPr/>
          <a:lstStyle/>
          <a:p>
            <a:pPr algn="ctr"/>
            <a:r>
              <a:rPr lang="pl-PL" dirty="0"/>
              <a:t>Wkład własny - RODZAJE</a:t>
            </a:r>
            <a:endParaRPr lang="pl-PL" dirty="0">
              <a:highlight>
                <a:srgbClr val="FFFF0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B0F396-272D-4789-9C90-4CA3AD2F6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5906" y="1691605"/>
            <a:ext cx="3815944" cy="5328232"/>
          </a:xfrm>
        </p:spPr>
        <p:txBody>
          <a:bodyPr>
            <a:normAutofit fontScale="47500" lnSpcReduction="20000"/>
          </a:bodyPr>
          <a:lstStyle/>
          <a:p>
            <a:r>
              <a:rPr lang="pl-PL" sz="4300" b="1" dirty="0"/>
              <a:t>Wkład własny niepieniężny</a:t>
            </a:r>
          </a:p>
          <a:p>
            <a:pPr marL="503971" lvl="1" indent="0">
              <a:buNone/>
            </a:pPr>
            <a:endParaRPr lang="pl-PL" dirty="0"/>
          </a:p>
          <a:p>
            <a:pPr marL="503971" lvl="1" indent="0">
              <a:buNone/>
            </a:pPr>
            <a:r>
              <a:rPr lang="pl-PL" sz="4300" b="1" dirty="0"/>
              <a:t>Przykładowe formy:</a:t>
            </a:r>
          </a:p>
          <a:p>
            <a:pPr lvl="1"/>
            <a:r>
              <a:rPr lang="pl-PL" sz="4300" dirty="0"/>
              <a:t>udostępnianie/użyczanie własnych pomieszczeń, </a:t>
            </a:r>
            <a:r>
              <a:rPr lang="pl-PL" sz="4300" dirty="0" err="1"/>
              <a:t>sal</a:t>
            </a:r>
            <a:r>
              <a:rPr lang="pl-PL" sz="4300" dirty="0"/>
              <a:t>, sprzętu na potrzeby projektu,</a:t>
            </a:r>
          </a:p>
          <a:p>
            <a:pPr lvl="1"/>
            <a:r>
              <a:rPr lang="pl-PL" sz="4300" dirty="0"/>
              <a:t>świadczenia wykonywane przez wolontariuszy.</a:t>
            </a:r>
          </a:p>
          <a:p>
            <a:pPr marL="503971" lvl="1" indent="0">
              <a:buNone/>
            </a:pPr>
            <a:endParaRPr lang="pl-PL" sz="4300" dirty="0"/>
          </a:p>
          <a:p>
            <a:pPr lvl="1"/>
            <a:r>
              <a:rPr lang="pl-PL" sz="4300" dirty="0"/>
              <a:t>Wkład własny niepieniężny należy oznaczyć w budżecie projektu jako </a:t>
            </a:r>
            <a:r>
              <a:rPr lang="pl-PL" sz="4300" b="1" dirty="0"/>
              <a:t>limit.</a:t>
            </a:r>
          </a:p>
          <a:p>
            <a:pPr marL="503971" lvl="1" indent="0">
              <a:buNone/>
            </a:pPr>
            <a:endParaRPr lang="pl-PL" sz="2900" dirty="0"/>
          </a:p>
          <a:p>
            <a:pPr marL="503971" lvl="1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FB1E3D-D762-4212-B738-BB4E399F8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3858" y="1691606"/>
            <a:ext cx="4751342" cy="5508232"/>
          </a:xfrm>
        </p:spPr>
        <p:txBody>
          <a:bodyPr>
            <a:normAutofit fontScale="47500" lnSpcReduction="20000"/>
          </a:bodyPr>
          <a:lstStyle/>
          <a:p>
            <a:r>
              <a:rPr lang="pl-PL" sz="4300" b="1" dirty="0"/>
              <a:t>Wkład własny pieniężny</a:t>
            </a:r>
          </a:p>
          <a:p>
            <a:pPr lvl="1"/>
            <a:endParaRPr lang="pl-PL" dirty="0"/>
          </a:p>
          <a:p>
            <a:pPr marL="503971" lvl="1" indent="0">
              <a:buNone/>
            </a:pPr>
            <a:r>
              <a:rPr lang="pl-PL" sz="4300" b="1" dirty="0"/>
              <a:t>Przykładowe formy:</a:t>
            </a:r>
          </a:p>
          <a:p>
            <a:pPr lvl="1"/>
            <a:r>
              <a:rPr lang="pl-PL" sz="3500" dirty="0"/>
              <a:t>wynajem sali, pomieszczeń, opłaty za media, </a:t>
            </a:r>
          </a:p>
          <a:p>
            <a:pPr lvl="1"/>
            <a:r>
              <a:rPr lang="pl-PL" sz="3500" dirty="0"/>
              <a:t>koszty zakupu materiałów i pomocy dydaktycznych,</a:t>
            </a:r>
          </a:p>
          <a:p>
            <a:pPr lvl="1"/>
            <a:r>
              <a:rPr lang="pl-PL" sz="3500" dirty="0"/>
              <a:t> wynagrodzenie kadry merytorycznej,</a:t>
            </a:r>
          </a:p>
          <a:p>
            <a:pPr lvl="1"/>
            <a:r>
              <a:rPr lang="pl-PL" sz="3500" dirty="0"/>
              <a:t>środki finansowe będące w dyspozycji danej instytucji lub pozyskane przez tę instytucję z innych źródeł przeznaczone na pokrycie wydatków w projekcie,</a:t>
            </a:r>
          </a:p>
          <a:p>
            <a:pPr lvl="1"/>
            <a:r>
              <a:rPr lang="pl-PL" sz="3500" dirty="0"/>
              <a:t>wkład własny w ramach kosztów pośrednich rozliczanych ryczałtem.</a:t>
            </a:r>
          </a:p>
          <a:p>
            <a:pPr marL="503971" lvl="1" indent="0">
              <a:buNone/>
            </a:pP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613127-4ECE-4FB4-9387-E6B335DBD5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750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EBDAF7-CBD5-4FE3-804C-6A528925E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720003"/>
          </a:xfrm>
        </p:spPr>
        <p:txBody>
          <a:bodyPr/>
          <a:lstStyle/>
          <a:p>
            <a:pPr algn="ctr"/>
            <a:r>
              <a:rPr lang="pl-PL" dirty="0"/>
              <a:t>Wkład własny niepieniężny - SOWA</a:t>
            </a:r>
          </a:p>
        </p:txBody>
      </p:sp>
      <p:pic>
        <p:nvPicPr>
          <p:cNvPr id="5" name="Symbol zastępczy zawartości 4" descr="Obraz pokazujący wprowadzenie wkładu własnego niepieniężnego w budżecie projektu w systemie SOWA.">
            <a:extLst>
              <a:ext uri="{FF2B5EF4-FFF2-40B4-BE49-F238E27FC236}">
                <a16:creationId xmlns:a16="http://schemas.microsoft.com/office/drawing/2014/main" id="{91CC5EFB-38B7-4957-8864-9921E3A68F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82" y="1395822"/>
            <a:ext cx="10386466" cy="5848032"/>
          </a:xfrm>
          <a:prstGeom prst="rect">
            <a:avLst/>
          </a:prstGeom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4FCE95-3401-49BC-867B-EA76DCC66F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62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C005B-D2FC-4B58-90FF-5183B395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ZASADY REALIZACJI PROJEKTÓW</a:t>
            </a:r>
            <a:br>
              <a:rPr lang="pl-PL" dirty="0"/>
            </a:br>
            <a:r>
              <a:rPr lang="pl-PL" dirty="0"/>
              <a:t>SPOSÓB SPORZĄDZANIA BUDŻETU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6FC4DF-1560-4190-BF18-F4D34148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sz="2800" dirty="0"/>
              <a:t>BUDŻET – SPOSOBY ROZLICZANIA WYDATKÓW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sz="2000" dirty="0"/>
              <a:t>       NA PODSTAWIE                                      UPROSZCZONE  METODY ROZLICZANIA                                 </a:t>
            </a:r>
          </a:p>
          <a:p>
            <a:pPr marL="0" indent="0">
              <a:buNone/>
            </a:pPr>
            <a:r>
              <a:rPr lang="pl-PL" sz="2000" dirty="0"/>
              <a:t>       RZECZYWIŚCIE                                           NA PODSTAWIE </a:t>
            </a:r>
          </a:p>
          <a:p>
            <a:pPr marL="0" indent="0">
              <a:buNone/>
            </a:pPr>
            <a:r>
              <a:rPr lang="pl-PL" sz="2000" dirty="0"/>
              <a:t>       PONIESIONYCH                                          KWOT RYCZAŁTOWYCH</a:t>
            </a:r>
          </a:p>
          <a:p>
            <a:pPr marL="0" indent="0">
              <a:buNone/>
            </a:pPr>
            <a:r>
              <a:rPr lang="pl-PL" sz="2000" dirty="0"/>
              <a:t>       WYDATKÓW</a:t>
            </a:r>
          </a:p>
          <a:p>
            <a:pPr marL="0" indent="0">
              <a:buNone/>
            </a:pPr>
            <a:r>
              <a:rPr lang="pl-PL" sz="2000" dirty="0"/>
              <a:t>         </a:t>
            </a:r>
          </a:p>
          <a:p>
            <a:pPr marL="0" indent="0">
              <a:buNone/>
            </a:pPr>
            <a:r>
              <a:rPr lang="pl-PL" dirty="0"/>
              <a:t>                                                                                                               </a:t>
            </a:r>
            <a:endParaRPr lang="pl-PL" sz="14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E24363E-52E6-49AB-9A27-4DBF9A5240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cxnSp>
        <p:nvCxnSpPr>
          <p:cNvPr id="66" name="Łącznik prosty ze strzałką 65">
            <a:extLst>
              <a:ext uri="{FF2B5EF4-FFF2-40B4-BE49-F238E27FC236}">
                <a16:creationId xmlns:a16="http://schemas.microsoft.com/office/drawing/2014/main" id="{A2353B90-1618-4805-930E-D0CCC49B9203}"/>
              </a:ext>
            </a:extLst>
          </p:cNvPr>
          <p:cNvCxnSpPr>
            <a:cxnSpLocks/>
          </p:cNvCxnSpPr>
          <p:nvPr/>
        </p:nvCxnSpPr>
        <p:spPr>
          <a:xfrm flipH="1">
            <a:off x="2609602" y="2926672"/>
            <a:ext cx="720080" cy="709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>
            <a:extLst>
              <a:ext uri="{FF2B5EF4-FFF2-40B4-BE49-F238E27FC236}">
                <a16:creationId xmlns:a16="http://schemas.microsoft.com/office/drawing/2014/main" id="{B78BB8A1-6E66-4E2D-B01B-B7C8C1C5A06C}"/>
              </a:ext>
            </a:extLst>
          </p:cNvPr>
          <p:cNvCxnSpPr>
            <a:cxnSpLocks/>
          </p:cNvCxnSpPr>
          <p:nvPr/>
        </p:nvCxnSpPr>
        <p:spPr>
          <a:xfrm>
            <a:off x="5489922" y="2926672"/>
            <a:ext cx="648072" cy="709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0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08A28-8E2F-41A5-AC2D-E16621E0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611486"/>
            <a:ext cx="8784497" cy="648071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Uproszczone metody rozliczania wydatków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38538C-51D9-4D16-97BE-96DE9B782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619597"/>
            <a:ext cx="8784497" cy="5400282"/>
          </a:xfrm>
        </p:spPr>
        <p:txBody>
          <a:bodyPr>
            <a:normAutofit/>
          </a:bodyPr>
          <a:lstStyle/>
          <a:p>
            <a:r>
              <a:rPr lang="pl-PL" sz="2000" dirty="0"/>
              <a:t>Jeśli projekt nie przekracza </a:t>
            </a:r>
            <a:r>
              <a:rPr lang="pl-PL" sz="2000" b="1" dirty="0">
                <a:solidFill>
                  <a:srgbClr val="C00000"/>
                </a:solidFill>
              </a:rPr>
              <a:t>200 000,00 Euro </a:t>
            </a:r>
            <a:r>
              <a:rPr lang="pl-PL" sz="2000" dirty="0"/>
              <a:t>należy zastosować metodę rozliczania wydatków na podstawie </a:t>
            </a:r>
            <a:r>
              <a:rPr lang="pl-PL" sz="2000" b="1" dirty="0"/>
              <a:t>kwot ryczałtowych</a:t>
            </a:r>
            <a:r>
              <a:rPr lang="pl-PL" sz="2000" dirty="0"/>
              <a:t> określanych przez beneficjenta </a:t>
            </a:r>
            <a:br>
              <a:rPr lang="pl-PL" sz="2000" dirty="0"/>
            </a:br>
            <a:r>
              <a:rPr lang="pl-PL" sz="2000" dirty="0"/>
              <a:t>w oparciu o budżet projektu;</a:t>
            </a:r>
          </a:p>
          <a:p>
            <a:r>
              <a:rPr lang="pl-PL" sz="2000" b="1" dirty="0">
                <a:solidFill>
                  <a:srgbClr val="C00000"/>
                </a:solidFill>
              </a:rPr>
              <a:t>kwota ryczałtowa </a:t>
            </a:r>
            <a:r>
              <a:rPr lang="pl-PL" sz="2000" dirty="0"/>
              <a:t>dotyczy zadania i obejmuje wszystkie wydatki niezbędne do </a:t>
            </a:r>
            <a:r>
              <a:rPr lang="pl-PL" sz="2000"/>
              <a:t>jego realizacji;</a:t>
            </a:r>
            <a:endParaRPr lang="pl-PL" sz="2000" dirty="0"/>
          </a:p>
          <a:p>
            <a:r>
              <a:rPr lang="pl-PL" sz="2000" dirty="0"/>
              <a:t> rozliczanie binarne;</a:t>
            </a:r>
          </a:p>
          <a:p>
            <a:r>
              <a:rPr lang="pl-PL" sz="2000" dirty="0"/>
              <a:t>koszty rozliczane metodą uproszczoną są traktowane jak wydatki faktycznie poniesione;</a:t>
            </a:r>
          </a:p>
          <a:p>
            <a:r>
              <a:rPr lang="pl-PL" sz="2000" dirty="0"/>
              <a:t>nie ma obowiązku gromadzenia faktur i innych dokumentów księgowych na potwierdzenie poniesienia wydatku w ramach projektu;</a:t>
            </a:r>
          </a:p>
          <a:p>
            <a:r>
              <a:rPr lang="pl-PL" sz="2000" dirty="0"/>
              <a:t>należy określić wskaźniki w liczbie: zalecane 1 wskaźnik, maksymalnie 3 </a:t>
            </a:r>
            <a:br>
              <a:rPr lang="pl-PL" sz="2000" dirty="0"/>
            </a:br>
            <a:r>
              <a:rPr lang="pl-PL" sz="2000" dirty="0"/>
              <a:t>w odniesieniu do każdego zadania.</a:t>
            </a:r>
          </a:p>
          <a:p>
            <a:endParaRPr lang="pl-PL" dirty="0">
              <a:highlight>
                <a:srgbClr val="FFFF00"/>
              </a:highlight>
            </a:endParaRPr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C49E4BE-8462-49D4-897B-C90A3928D4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2128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2387</TotalTime>
  <Words>2190</Words>
  <Application>Microsoft Office PowerPoint</Application>
  <PresentationFormat>Niestandardowy</PresentationFormat>
  <Paragraphs>252</Paragraphs>
  <Slides>31</Slides>
  <Notes>31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8" baseType="lpstr">
      <vt:lpstr>Arial</vt:lpstr>
      <vt:lpstr>Calibri</vt:lpstr>
      <vt:lpstr>Open Sans</vt:lpstr>
      <vt:lpstr>Tahoma</vt:lpstr>
      <vt:lpstr>Times New Roman</vt:lpstr>
      <vt:lpstr>Wingdings</vt:lpstr>
      <vt:lpstr>Motyw pakietu Office</vt:lpstr>
      <vt:lpstr>ZASADY REALIZACJI PROJEKTÓW – zasady sporządzania budżetu</vt:lpstr>
      <vt:lpstr>Obowiązujące dokumenty</vt:lpstr>
      <vt:lpstr>Źródła finansowania wydatków</vt:lpstr>
      <vt:lpstr>ZASADY REALIZACJI PROJEKTÓW  SPOSÓB SPORZĄDZANIA BUDŻETU </vt:lpstr>
      <vt:lpstr>Wkład własny - ŹRÓDŁA</vt:lpstr>
      <vt:lpstr>Wkład własny - RODZAJE</vt:lpstr>
      <vt:lpstr>Wkład własny niepieniężny - SOWA</vt:lpstr>
      <vt:lpstr>ZASADY REALIZACJI PROJEKTÓW SPOSÓB SPORZĄDZANIA BUDŻETU </vt:lpstr>
      <vt:lpstr>Uproszczone metody rozliczania wydatków</vt:lpstr>
      <vt:lpstr>Uproszczone metody rozliczania wydatków c.d.:   </vt:lpstr>
      <vt:lpstr>Uproszczone metody rozliczania wydatków - SOWA</vt:lpstr>
      <vt:lpstr>ZASADY REALIZACJI PROJEKTÓW SPOSÓB SPORZĄDZANIA BUDŻETU </vt:lpstr>
      <vt:lpstr>Koszty pośrednie  </vt:lpstr>
      <vt:lpstr>Koszty pośrednie – SOWA</vt:lpstr>
      <vt:lpstr> </vt:lpstr>
      <vt:lpstr>Cross-financing w projektach EFS+ dotyczy wyłącznie:</vt:lpstr>
      <vt:lpstr>Cross-financing - SOWA</vt:lpstr>
      <vt:lpstr>Cross-financing - limit</vt:lpstr>
      <vt:lpstr>Sposób kalkulacji cross financingu</vt:lpstr>
      <vt:lpstr>Trwałość</vt:lpstr>
      <vt:lpstr>Wydatki na dostępność </vt:lpstr>
      <vt:lpstr>Taryfikator towarów i usług – Załącznik nr 31 do Regulaminu wyboru projektów</vt:lpstr>
      <vt:lpstr>Kwalifikowalność podatku VAT</vt:lpstr>
      <vt:lpstr>Personel projektu</vt:lpstr>
      <vt:lpstr>Zatrudnianie personelu - realizacja projektu EFS przez szkołę publiczną prowadzoną przez jednostkę samorządu terytorialnego</vt:lpstr>
      <vt:lpstr>Realizacja projektu EFS przez szkołę publiczną prowadzoną przez jednostkę samorządu terytorialnego</vt:lpstr>
      <vt:lpstr>Realizacja projektu EFS przez publiczne lub niepubliczne szkoły prowadzone przez osoby fizyczne lub osoby prawne niebędące JST</vt:lpstr>
      <vt:lpstr>Zatrudnianie wykonawców zewnętrznych</vt:lpstr>
      <vt:lpstr>Zatrudnianie wykonawców zewnętrznych c.d.</vt:lpstr>
      <vt:lpstr>Angażowanie nauczycieli w czasie ferii zimowych lub wakacji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Borek Ewa</cp:lastModifiedBy>
  <cp:revision>188</cp:revision>
  <cp:lastPrinted>2023-11-28T11:48:46Z</cp:lastPrinted>
  <dcterms:created xsi:type="dcterms:W3CDTF">2022-06-22T09:40:44Z</dcterms:created>
  <dcterms:modified xsi:type="dcterms:W3CDTF">2023-11-28T12:24:51Z</dcterms:modified>
</cp:coreProperties>
</file>