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87"/>
  </p:notesMasterIdLst>
  <p:sldIdLst>
    <p:sldId id="256" r:id="rId2"/>
    <p:sldId id="275" r:id="rId3"/>
    <p:sldId id="436" r:id="rId4"/>
    <p:sldId id="334" r:id="rId5"/>
    <p:sldId id="335" r:id="rId6"/>
    <p:sldId id="339" r:id="rId7"/>
    <p:sldId id="336" r:id="rId8"/>
    <p:sldId id="337" r:id="rId9"/>
    <p:sldId id="489" r:id="rId10"/>
    <p:sldId id="479" r:id="rId11"/>
    <p:sldId id="480" r:id="rId12"/>
    <p:sldId id="507" r:id="rId13"/>
    <p:sldId id="340" r:id="rId14"/>
    <p:sldId id="428" r:id="rId15"/>
    <p:sldId id="350" r:id="rId16"/>
    <p:sldId id="429" r:id="rId17"/>
    <p:sldId id="437" r:id="rId18"/>
    <p:sldId id="490" r:id="rId19"/>
    <p:sldId id="315" r:id="rId20"/>
    <p:sldId id="475" r:id="rId21"/>
    <p:sldId id="492" r:id="rId22"/>
    <p:sldId id="493" r:id="rId23"/>
    <p:sldId id="491" r:id="rId24"/>
    <p:sldId id="530" r:id="rId25"/>
    <p:sldId id="433" r:id="rId26"/>
    <p:sldId id="434" r:id="rId27"/>
    <p:sldId id="435" r:id="rId28"/>
    <p:sldId id="320" r:id="rId29"/>
    <p:sldId id="438" r:id="rId30"/>
    <p:sldId id="503" r:id="rId31"/>
    <p:sldId id="505" r:id="rId32"/>
    <p:sldId id="439" r:id="rId33"/>
    <p:sldId id="341" r:id="rId34"/>
    <p:sldId id="345" r:id="rId35"/>
    <p:sldId id="343" r:id="rId36"/>
    <p:sldId id="294" r:id="rId37"/>
    <p:sldId id="506" r:id="rId38"/>
    <p:sldId id="508" r:id="rId39"/>
    <p:sldId id="477" r:id="rId40"/>
    <p:sldId id="532" r:id="rId41"/>
    <p:sldId id="325" r:id="rId42"/>
    <p:sldId id="420" r:id="rId43"/>
    <p:sldId id="441" r:id="rId44"/>
    <p:sldId id="537" r:id="rId45"/>
    <p:sldId id="538" r:id="rId46"/>
    <p:sldId id="539" r:id="rId47"/>
    <p:sldId id="533" r:id="rId48"/>
    <p:sldId id="534" r:id="rId49"/>
    <p:sldId id="535" r:id="rId50"/>
    <p:sldId id="536" r:id="rId51"/>
    <p:sldId id="471" r:id="rId52"/>
    <p:sldId id="470" r:id="rId53"/>
    <p:sldId id="473" r:id="rId54"/>
    <p:sldId id="512" r:id="rId55"/>
    <p:sldId id="531" r:id="rId56"/>
    <p:sldId id="450" r:id="rId57"/>
    <p:sldId id="513" r:id="rId58"/>
    <p:sldId id="514" r:id="rId59"/>
    <p:sldId id="515" r:id="rId60"/>
    <p:sldId id="516" r:id="rId61"/>
    <p:sldId id="517" r:id="rId62"/>
    <p:sldId id="518" r:id="rId63"/>
    <p:sldId id="519" r:id="rId64"/>
    <p:sldId id="521" r:id="rId65"/>
    <p:sldId id="523" r:id="rId66"/>
    <p:sldId id="524" r:id="rId67"/>
    <p:sldId id="527" r:id="rId68"/>
    <p:sldId id="421" r:id="rId69"/>
    <p:sldId id="424" r:id="rId70"/>
    <p:sldId id="425" r:id="rId71"/>
    <p:sldId id="426" r:id="rId72"/>
    <p:sldId id="469" r:id="rId73"/>
    <p:sldId id="496" r:id="rId74"/>
    <p:sldId id="497" r:id="rId75"/>
    <p:sldId id="510" r:id="rId76"/>
    <p:sldId id="498" r:id="rId77"/>
    <p:sldId id="443" r:id="rId78"/>
    <p:sldId id="474" r:id="rId79"/>
    <p:sldId id="287" r:id="rId80"/>
    <p:sldId id="291" r:id="rId81"/>
    <p:sldId id="295" r:id="rId82"/>
    <p:sldId id="472" r:id="rId83"/>
    <p:sldId id="309" r:id="rId84"/>
    <p:sldId id="332" r:id="rId85"/>
    <p:sldId id="260" r:id="rId8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34"/>
            <p14:sldId id="335"/>
            <p14:sldId id="339"/>
            <p14:sldId id="336"/>
            <p14:sldId id="337"/>
            <p14:sldId id="489"/>
            <p14:sldId id="479"/>
            <p14:sldId id="480"/>
            <p14:sldId id="507"/>
            <p14:sldId id="340"/>
            <p14:sldId id="428"/>
            <p14:sldId id="350"/>
            <p14:sldId id="429"/>
            <p14:sldId id="437"/>
            <p14:sldId id="490"/>
            <p14:sldId id="315"/>
            <p14:sldId id="475"/>
            <p14:sldId id="492"/>
            <p14:sldId id="493"/>
            <p14:sldId id="491"/>
            <p14:sldId id="530"/>
            <p14:sldId id="433"/>
            <p14:sldId id="434"/>
            <p14:sldId id="435"/>
            <p14:sldId id="320"/>
            <p14:sldId id="438"/>
            <p14:sldId id="503"/>
            <p14:sldId id="505"/>
            <p14:sldId id="439"/>
            <p14:sldId id="341"/>
            <p14:sldId id="345"/>
            <p14:sldId id="343"/>
            <p14:sldId id="294"/>
            <p14:sldId id="506"/>
            <p14:sldId id="508"/>
            <p14:sldId id="477"/>
            <p14:sldId id="532"/>
            <p14:sldId id="325"/>
            <p14:sldId id="420"/>
            <p14:sldId id="441"/>
            <p14:sldId id="537"/>
            <p14:sldId id="538"/>
            <p14:sldId id="539"/>
            <p14:sldId id="533"/>
            <p14:sldId id="534"/>
            <p14:sldId id="535"/>
            <p14:sldId id="536"/>
            <p14:sldId id="471"/>
            <p14:sldId id="470"/>
            <p14:sldId id="473"/>
            <p14:sldId id="512"/>
            <p14:sldId id="531"/>
            <p14:sldId id="450"/>
            <p14:sldId id="513"/>
            <p14:sldId id="514"/>
            <p14:sldId id="515"/>
            <p14:sldId id="516"/>
            <p14:sldId id="517"/>
            <p14:sldId id="518"/>
            <p14:sldId id="519"/>
            <p14:sldId id="521"/>
            <p14:sldId id="523"/>
            <p14:sldId id="524"/>
            <p14:sldId id="527"/>
            <p14:sldId id="421"/>
            <p14:sldId id="424"/>
            <p14:sldId id="425"/>
            <p14:sldId id="426"/>
            <p14:sldId id="469"/>
            <p14:sldId id="496"/>
            <p14:sldId id="497"/>
            <p14:sldId id="510"/>
            <p14:sldId id="498"/>
            <p14:sldId id="443"/>
            <p14:sldId id="474"/>
            <p14:sldId id="287"/>
            <p14:sldId id="291"/>
            <p14:sldId id="295"/>
            <p14:sldId id="472"/>
            <p14:sldId id="309"/>
            <p14:sldId id="332"/>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C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6373" autoAdjust="0"/>
  </p:normalViewPr>
  <p:slideViewPr>
    <p:cSldViewPr showGuides="1">
      <p:cViewPr varScale="1">
        <p:scale>
          <a:sx n="57" d="100"/>
          <a:sy n="57" d="100"/>
        </p:scale>
        <p:origin x="1205" y="62"/>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spPr>
            <a:ln w="15875">
              <a:solidFill>
                <a:schemeClr val="tx1"/>
              </a:solidFill>
            </a:ln>
          </c:spPr>
          <c:dPt>
            <c:idx val="0"/>
            <c:bubble3D val="0"/>
            <c:explosion val="19"/>
            <c:spPr>
              <a:solidFill>
                <a:schemeClr val="accent2">
                  <a:lumMod val="25000"/>
                </a:schemeClr>
              </a:solidFill>
              <a:ln w="1587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C6A-43CA-929D-B71509250A41}"/>
              </c:ext>
            </c:extLst>
          </c:dPt>
          <c:dPt>
            <c:idx val="1"/>
            <c:bubble3D val="0"/>
            <c:spPr>
              <a:solidFill>
                <a:schemeClr val="accent2"/>
              </a:solidFill>
              <a:ln w="1587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C6A-43CA-929D-B71509250A41}"/>
              </c:ext>
            </c:extLst>
          </c:dPt>
          <c:dPt>
            <c:idx val="2"/>
            <c:bubble3D val="0"/>
            <c:spPr>
              <a:solidFill>
                <a:schemeClr val="accent3"/>
              </a:solidFill>
              <a:ln w="1587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C6A-43CA-929D-B71509250A41}"/>
              </c:ext>
            </c:extLst>
          </c:dPt>
          <c:dPt>
            <c:idx val="3"/>
            <c:bubble3D val="0"/>
            <c:spPr>
              <a:solidFill>
                <a:schemeClr val="accent4"/>
              </a:solidFill>
              <a:ln w="1587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C6A-43CA-929D-B71509250A41}"/>
              </c:ext>
            </c:extLst>
          </c:dPt>
          <c:dLbls>
            <c:dLbl>
              <c:idx val="0"/>
              <c:layout>
                <c:manualLayout>
                  <c:x val="-8.590314314288286E-2"/>
                  <c:y val="0.15964471507371941"/>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95B3EAE6-B14B-432E-B2C3-8E6DE03E504B}" type="CATEGORYNAME">
                      <a:rPr lang="en-US" sz="2400">
                        <a:solidFill>
                          <a:schemeClr val="bg1"/>
                        </a:solidFill>
                      </a:rPr>
                      <a:pPr>
                        <a:defRPr sz="2400"/>
                      </a:pPr>
                      <a:t>[NAZWA KATEGORII]</a:t>
                    </a:fld>
                    <a:endParaRPr lang="pl-PL"/>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pl-PL"/>
                </a:p>
              </c:txPr>
              <c:dLblPos val="bestFit"/>
              <c:showLegendKey val="0"/>
              <c:showVal val="0"/>
              <c:showCatName val="1"/>
              <c:showSerName val="0"/>
              <c:showPercent val="0"/>
              <c:showBubbleSize val="0"/>
              <c:extLst>
                <c:ext xmlns:c15="http://schemas.microsoft.com/office/drawing/2012/chart" uri="{CE6537A1-D6FC-4f65-9D91-7224C49458BB}">
                  <c15:layout>
                    <c:manualLayout>
                      <c:w val="0.32868098159509207"/>
                      <c:h val="0.10428517719745493"/>
                    </c:manualLayout>
                  </c15:layout>
                  <c15:dlblFieldTable/>
                  <c15:showDataLabelsRange val="0"/>
                </c:ext>
                <c:ext xmlns:c16="http://schemas.microsoft.com/office/drawing/2014/chart" uri="{C3380CC4-5D6E-409C-BE32-E72D297353CC}">
                  <c16:uniqueId val="{00000001-AC6A-43CA-929D-B71509250A41}"/>
                </c:ext>
              </c:extLst>
            </c:dLbl>
            <c:dLbl>
              <c:idx val="1"/>
              <c:layout>
                <c:manualLayout>
                  <c:x val="7.6687116564416614E-3"/>
                  <c:y val="-0.2263873313843820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C404F824-E847-4154-BB5F-84DA21847118}" type="CATEGORYNAME">
                      <a:rPr lang="en-US" sz="2400">
                        <a:solidFill>
                          <a:schemeClr val="tx1"/>
                        </a:solidFill>
                      </a:rPr>
                      <a:pPr>
                        <a:defRPr sz="2400">
                          <a:solidFill>
                            <a:schemeClr val="accent1"/>
                          </a:solidFill>
                        </a:defRPr>
                      </a:pPr>
                      <a:t>[NAZWA KATEGORII]</a:t>
                    </a:fld>
                    <a:endParaRPr lang="pl-PL"/>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pl-PL"/>
                </a:p>
              </c:txPr>
              <c:dLblPos val="bestFit"/>
              <c:showLegendKey val="0"/>
              <c:showVal val="0"/>
              <c:showCatName val="1"/>
              <c:showSerName val="0"/>
              <c:showPercent val="0"/>
              <c:showBubbleSize val="0"/>
              <c:extLst>
                <c:ext xmlns:c15="http://schemas.microsoft.com/office/drawing/2012/chart" uri="{CE6537A1-D6FC-4f65-9D91-7224C49458BB}">
                  <c15:layout>
                    <c:manualLayout>
                      <c:w val="0.34688638230037194"/>
                      <c:h val="0.12366040464970271"/>
                    </c:manualLayout>
                  </c15:layout>
                  <c15:dlblFieldTable/>
                  <c15:showDataLabelsRange val="0"/>
                </c:ext>
                <c:ext xmlns:c16="http://schemas.microsoft.com/office/drawing/2014/chart" uri="{C3380CC4-5D6E-409C-BE32-E72D297353CC}">
                  <c16:uniqueId val="{00000003-AC6A-43CA-929D-B71509250A41}"/>
                </c:ext>
              </c:extLst>
            </c:dLbl>
            <c:dLbl>
              <c:idx val="2"/>
              <c:layout>
                <c:manualLayout>
                  <c:x val="8.6782678685081563E-2"/>
                  <c:y val="0.17964750685689901"/>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25AA298B-80A1-481C-918E-A1C8380B911F}" type="CATEGORYNAME">
                      <a:rPr lang="en-US" sz="2400">
                        <a:solidFill>
                          <a:schemeClr val="tx1"/>
                        </a:solidFill>
                      </a:rPr>
                      <a:pPr>
                        <a:defRPr sz="2400">
                          <a:solidFill>
                            <a:schemeClr val="accent1"/>
                          </a:solidFill>
                        </a:defRPr>
                      </a:pPr>
                      <a:t>[NAZWA KATEGORII]</a:t>
                    </a:fld>
                    <a:endParaRPr lang="pl-PL"/>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pl-PL"/>
                </a:p>
              </c:txPr>
              <c:dLblPos val="bestFit"/>
              <c:showLegendKey val="0"/>
              <c:showVal val="0"/>
              <c:showCatName val="1"/>
              <c:showSerName val="0"/>
              <c:showPercent val="0"/>
              <c:showBubbleSize val="0"/>
              <c:extLst>
                <c:ext xmlns:c15="http://schemas.microsoft.com/office/drawing/2012/chart" uri="{CE6537A1-D6FC-4f65-9D91-7224C49458BB}">
                  <c15:layout>
                    <c:manualLayout>
                      <c:w val="0.3949368694404834"/>
                      <c:h val="0.10428511154630728"/>
                    </c:manualLayout>
                  </c15:layout>
                  <c15:dlblFieldTable/>
                  <c15:showDataLabelsRange val="0"/>
                </c:ext>
                <c:ext xmlns:c16="http://schemas.microsoft.com/office/drawing/2014/chart" uri="{C3380CC4-5D6E-409C-BE32-E72D297353CC}">
                  <c16:uniqueId val="{00000002-AC6A-43CA-929D-B71509250A41}"/>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pl-PL"/>
                </a:p>
              </c:txPr>
              <c:dLblPos val="outEnd"/>
              <c:showLegendKey val="0"/>
              <c:showVal val="0"/>
              <c:showCatName val="1"/>
              <c:showSerName val="0"/>
              <c:showPercent val="0"/>
              <c:showBubbleSize val="0"/>
              <c:extLst>
                <c:ext xmlns:c16="http://schemas.microsoft.com/office/drawing/2014/chart" uri="{C3380CC4-5D6E-409C-BE32-E72D297353CC}">
                  <c16:uniqueId val="{00000004-AC6A-43CA-929D-B71509250A4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pl-PL"/>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3"/>
                <c:pt idx="0">
                  <c:v>środowisko</c:v>
                </c:pt>
                <c:pt idx="1">
                  <c:v>gospodarka</c:v>
                </c:pt>
                <c:pt idx="2">
                  <c:v>społeczeństwo </c:v>
                </c:pt>
              </c:strCache>
            </c:strRef>
          </c:cat>
          <c:val>
            <c:numRef>
              <c:f>Arkusz1!$B$2:$B$5</c:f>
              <c:numCache>
                <c:formatCode>General</c:formatCode>
                <c:ptCount val="4"/>
                <c:pt idx="0">
                  <c:v>33.4</c:v>
                </c:pt>
                <c:pt idx="1">
                  <c:v>33.299999999999997</c:v>
                </c:pt>
                <c:pt idx="2">
                  <c:v>33.299999999999997</c:v>
                </c:pt>
              </c:numCache>
            </c:numRef>
          </c:val>
          <c:extLst>
            <c:ext xmlns:c16="http://schemas.microsoft.com/office/drawing/2014/chart" uri="{C3380CC4-5D6E-409C-BE32-E72D297353CC}">
              <c16:uniqueId val="{00000000-AC6A-43CA-929D-B71509250A4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4E963-26D2-4828-B655-B5A75BDF586C}" type="doc">
      <dgm:prSet loTypeId="urn:microsoft.com/office/officeart/2005/8/layout/chevron1" loCatId="process" qsTypeId="urn:microsoft.com/office/officeart/2005/8/quickstyle/simple1" qsCatId="simple" csTypeId="urn:microsoft.com/office/officeart/2005/8/colors/accent1_2" csCatId="accent1" phldr="1"/>
      <dgm:spPr/>
    </dgm:pt>
    <dgm:pt modelId="{839D0DD1-DDA0-4D67-B603-161AE9704FE7}">
      <dgm:prSet phldrT="[Tekst]"/>
      <dgm:spPr>
        <a:solidFill>
          <a:schemeClr val="accent2">
            <a:lumMod val="25000"/>
          </a:schemeClr>
        </a:solidFill>
      </dgm:spPr>
      <dgm:t>
        <a:bodyPr/>
        <a:lstStyle/>
        <a:p>
          <a:pPr algn="l"/>
          <a:r>
            <a:rPr lang="pl-PL" dirty="0"/>
            <a:t>Bariery – diagnoza</a:t>
          </a:r>
        </a:p>
      </dgm:t>
    </dgm:pt>
    <dgm:pt modelId="{54D367CD-2395-46D9-91AF-7DFD0C0802DB}" type="parTrans" cxnId="{1132FE88-CC3D-42C7-AF36-5A333062E97E}">
      <dgm:prSet/>
      <dgm:spPr/>
      <dgm:t>
        <a:bodyPr/>
        <a:lstStyle/>
        <a:p>
          <a:endParaRPr lang="pl-PL"/>
        </a:p>
      </dgm:t>
    </dgm:pt>
    <dgm:pt modelId="{312466E3-07BD-499C-B5A4-E2D55DFD8581}" type="sibTrans" cxnId="{1132FE88-CC3D-42C7-AF36-5A333062E97E}">
      <dgm:prSet/>
      <dgm:spPr/>
      <dgm:t>
        <a:bodyPr/>
        <a:lstStyle/>
        <a:p>
          <a:endParaRPr lang="pl-PL"/>
        </a:p>
      </dgm:t>
    </dgm:pt>
    <dgm:pt modelId="{FCBBDAEC-0CF3-4017-8220-1F0CDBA08C56}">
      <dgm:prSet phldrT="[Tekst]"/>
      <dgm:spPr>
        <a:solidFill>
          <a:schemeClr val="accent2">
            <a:lumMod val="25000"/>
          </a:schemeClr>
        </a:solidFill>
      </dgm:spPr>
      <dgm:t>
        <a:bodyPr/>
        <a:lstStyle/>
        <a:p>
          <a:pPr algn="l"/>
          <a:r>
            <a:rPr lang="pl-PL" dirty="0"/>
            <a:t>Działania – zadania</a:t>
          </a:r>
        </a:p>
      </dgm:t>
    </dgm:pt>
    <dgm:pt modelId="{A23D877A-8215-4963-98AA-9058B7490976}" type="parTrans" cxnId="{A2A07396-45D5-4AEF-A3AD-D714BE550224}">
      <dgm:prSet/>
      <dgm:spPr/>
      <dgm:t>
        <a:bodyPr/>
        <a:lstStyle/>
        <a:p>
          <a:endParaRPr lang="pl-PL"/>
        </a:p>
      </dgm:t>
    </dgm:pt>
    <dgm:pt modelId="{AC628985-03D1-4D67-8D7F-15B7E90DC770}" type="sibTrans" cxnId="{A2A07396-45D5-4AEF-A3AD-D714BE550224}">
      <dgm:prSet/>
      <dgm:spPr/>
      <dgm:t>
        <a:bodyPr/>
        <a:lstStyle/>
        <a:p>
          <a:endParaRPr lang="pl-PL"/>
        </a:p>
      </dgm:t>
    </dgm:pt>
    <dgm:pt modelId="{C3EA2A3C-45B5-4EF8-B176-4E12030FC6E8}">
      <dgm:prSet phldrT="[Tekst]"/>
      <dgm:spPr>
        <a:solidFill>
          <a:schemeClr val="accent2">
            <a:lumMod val="25000"/>
          </a:schemeClr>
        </a:solidFill>
      </dgm:spPr>
      <dgm:t>
        <a:bodyPr/>
        <a:lstStyle/>
        <a:p>
          <a:pPr algn="l"/>
          <a:r>
            <a:rPr lang="pl-PL" dirty="0"/>
            <a:t>Wskaźniki </a:t>
          </a:r>
        </a:p>
      </dgm:t>
    </dgm:pt>
    <dgm:pt modelId="{98814A6B-3141-4F5B-987A-8534193CFCEE}" type="parTrans" cxnId="{7D2FA254-3115-4E18-842A-4FA0D6ADF51F}">
      <dgm:prSet/>
      <dgm:spPr/>
      <dgm:t>
        <a:bodyPr/>
        <a:lstStyle/>
        <a:p>
          <a:endParaRPr lang="pl-PL"/>
        </a:p>
      </dgm:t>
    </dgm:pt>
    <dgm:pt modelId="{F5781852-67B0-47F3-B131-13E347D8A744}" type="sibTrans" cxnId="{7D2FA254-3115-4E18-842A-4FA0D6ADF51F}">
      <dgm:prSet/>
      <dgm:spPr/>
      <dgm:t>
        <a:bodyPr/>
        <a:lstStyle/>
        <a:p>
          <a:endParaRPr lang="pl-PL"/>
        </a:p>
      </dgm:t>
    </dgm:pt>
    <dgm:pt modelId="{63E635C2-8B4B-49A2-BC82-F16BB7F3AAC2}">
      <dgm:prSet phldrT="[Tekst]"/>
      <dgm:spPr>
        <a:solidFill>
          <a:schemeClr val="accent2">
            <a:lumMod val="25000"/>
          </a:schemeClr>
        </a:solidFill>
      </dgm:spPr>
      <dgm:t>
        <a:bodyPr/>
        <a:lstStyle/>
        <a:p>
          <a:pPr algn="l"/>
          <a:r>
            <a:rPr lang="pl-PL" dirty="0"/>
            <a:t>Budżet wrażliwy </a:t>
          </a:r>
          <a:br>
            <a:rPr lang="pl-PL" dirty="0"/>
          </a:br>
          <a:r>
            <a:rPr lang="pl-PL" dirty="0"/>
            <a:t>na płeć</a:t>
          </a:r>
        </a:p>
      </dgm:t>
    </dgm:pt>
    <dgm:pt modelId="{632C4089-C91D-4F3B-B25A-B24E9930F915}" type="parTrans" cxnId="{1C718459-861D-4C86-80FE-667E84579F42}">
      <dgm:prSet/>
      <dgm:spPr/>
      <dgm:t>
        <a:bodyPr/>
        <a:lstStyle/>
        <a:p>
          <a:endParaRPr lang="pl-PL"/>
        </a:p>
      </dgm:t>
    </dgm:pt>
    <dgm:pt modelId="{A96130C5-12DE-4449-B3D0-34F2B8828DE4}" type="sibTrans" cxnId="{1C718459-861D-4C86-80FE-667E84579F42}">
      <dgm:prSet/>
      <dgm:spPr/>
      <dgm:t>
        <a:bodyPr/>
        <a:lstStyle/>
        <a:p>
          <a:endParaRPr lang="pl-PL"/>
        </a:p>
      </dgm:t>
    </dgm:pt>
    <dgm:pt modelId="{CFC31B3C-7E8C-4CD5-AB84-4EE29561E868}" type="pres">
      <dgm:prSet presAssocID="{CBC4E963-26D2-4828-B655-B5A75BDF586C}" presName="Name0" presStyleCnt="0">
        <dgm:presLayoutVars>
          <dgm:dir/>
          <dgm:animLvl val="lvl"/>
          <dgm:resizeHandles val="exact"/>
        </dgm:presLayoutVars>
      </dgm:prSet>
      <dgm:spPr/>
    </dgm:pt>
    <dgm:pt modelId="{3964232A-D46A-48C0-A439-CC8B8859FE22}" type="pres">
      <dgm:prSet presAssocID="{839D0DD1-DDA0-4D67-B603-161AE9704FE7}" presName="parTxOnly" presStyleLbl="node1" presStyleIdx="0" presStyleCnt="4">
        <dgm:presLayoutVars>
          <dgm:chMax val="0"/>
          <dgm:chPref val="0"/>
          <dgm:bulletEnabled val="1"/>
        </dgm:presLayoutVars>
      </dgm:prSet>
      <dgm:spPr>
        <a:prstGeom prst="homePlate">
          <a:avLst/>
        </a:prstGeom>
      </dgm:spPr>
    </dgm:pt>
    <dgm:pt modelId="{916105C0-2960-421F-B905-30B8CCD20137}" type="pres">
      <dgm:prSet presAssocID="{312466E3-07BD-499C-B5A4-E2D55DFD8581}" presName="parTxOnlySpace" presStyleCnt="0"/>
      <dgm:spPr/>
    </dgm:pt>
    <dgm:pt modelId="{8490975C-C6D6-4DC7-8EBA-7BF28DF91074}" type="pres">
      <dgm:prSet presAssocID="{FCBBDAEC-0CF3-4017-8220-1F0CDBA08C56}" presName="parTxOnly" presStyleLbl="node1" presStyleIdx="1" presStyleCnt="4">
        <dgm:presLayoutVars>
          <dgm:chMax val="0"/>
          <dgm:chPref val="0"/>
          <dgm:bulletEnabled val="1"/>
        </dgm:presLayoutVars>
      </dgm:prSet>
      <dgm:spPr>
        <a:prstGeom prst="homePlate">
          <a:avLst/>
        </a:prstGeom>
      </dgm:spPr>
    </dgm:pt>
    <dgm:pt modelId="{F143B2E2-A7BC-485E-934B-32E0D7B2DC5B}" type="pres">
      <dgm:prSet presAssocID="{AC628985-03D1-4D67-8D7F-15B7E90DC770}" presName="parTxOnlySpace" presStyleCnt="0"/>
      <dgm:spPr/>
    </dgm:pt>
    <dgm:pt modelId="{2AAF2294-255D-4AE9-8245-FB1BDE42D3F2}" type="pres">
      <dgm:prSet presAssocID="{C3EA2A3C-45B5-4EF8-B176-4E12030FC6E8}" presName="parTxOnly" presStyleLbl="node1" presStyleIdx="2" presStyleCnt="4">
        <dgm:presLayoutVars>
          <dgm:chMax val="0"/>
          <dgm:chPref val="0"/>
          <dgm:bulletEnabled val="1"/>
        </dgm:presLayoutVars>
      </dgm:prSet>
      <dgm:spPr>
        <a:prstGeom prst="homePlate">
          <a:avLst/>
        </a:prstGeom>
      </dgm:spPr>
    </dgm:pt>
    <dgm:pt modelId="{109B5D66-49D9-465C-A010-8470C2BCBEEE}" type="pres">
      <dgm:prSet presAssocID="{F5781852-67B0-47F3-B131-13E347D8A744}" presName="parTxOnlySpace" presStyleCnt="0"/>
      <dgm:spPr/>
    </dgm:pt>
    <dgm:pt modelId="{1189EED9-0451-4B97-9F56-A540E3C058E9}" type="pres">
      <dgm:prSet presAssocID="{63E635C2-8B4B-49A2-BC82-F16BB7F3AAC2}" presName="parTxOnly" presStyleLbl="node1" presStyleIdx="3" presStyleCnt="4">
        <dgm:presLayoutVars>
          <dgm:chMax val="0"/>
          <dgm:chPref val="0"/>
          <dgm:bulletEnabled val="1"/>
        </dgm:presLayoutVars>
      </dgm:prSet>
      <dgm:spPr>
        <a:prstGeom prst="homePlate">
          <a:avLst/>
        </a:prstGeom>
      </dgm:spPr>
    </dgm:pt>
  </dgm:ptLst>
  <dgm:cxnLst>
    <dgm:cxn modelId="{F6076904-51C3-442C-B3A3-514E53646BBD}" type="presOf" srcId="{839D0DD1-DDA0-4D67-B603-161AE9704FE7}" destId="{3964232A-D46A-48C0-A439-CC8B8859FE22}" srcOrd="0" destOrd="0" presId="urn:microsoft.com/office/officeart/2005/8/layout/chevron1"/>
    <dgm:cxn modelId="{2B6B6F49-90CF-408F-96CA-D3C4ED632FD8}" type="presOf" srcId="{C3EA2A3C-45B5-4EF8-B176-4E12030FC6E8}" destId="{2AAF2294-255D-4AE9-8245-FB1BDE42D3F2}" srcOrd="0" destOrd="0" presId="urn:microsoft.com/office/officeart/2005/8/layout/chevron1"/>
    <dgm:cxn modelId="{52124650-DD1F-4E2D-90A5-A3DCED77816A}" type="presOf" srcId="{FCBBDAEC-0CF3-4017-8220-1F0CDBA08C56}" destId="{8490975C-C6D6-4DC7-8EBA-7BF28DF91074}" srcOrd="0" destOrd="0" presId="urn:microsoft.com/office/officeart/2005/8/layout/chevron1"/>
    <dgm:cxn modelId="{7D2FA254-3115-4E18-842A-4FA0D6ADF51F}" srcId="{CBC4E963-26D2-4828-B655-B5A75BDF586C}" destId="{C3EA2A3C-45B5-4EF8-B176-4E12030FC6E8}" srcOrd="2" destOrd="0" parTransId="{98814A6B-3141-4F5B-987A-8534193CFCEE}" sibTransId="{F5781852-67B0-47F3-B131-13E347D8A744}"/>
    <dgm:cxn modelId="{1C718459-861D-4C86-80FE-667E84579F42}" srcId="{CBC4E963-26D2-4828-B655-B5A75BDF586C}" destId="{63E635C2-8B4B-49A2-BC82-F16BB7F3AAC2}" srcOrd="3" destOrd="0" parTransId="{632C4089-C91D-4F3B-B25A-B24E9930F915}" sibTransId="{A96130C5-12DE-4449-B3D0-34F2B8828DE4}"/>
    <dgm:cxn modelId="{1132FE88-CC3D-42C7-AF36-5A333062E97E}" srcId="{CBC4E963-26D2-4828-B655-B5A75BDF586C}" destId="{839D0DD1-DDA0-4D67-B603-161AE9704FE7}" srcOrd="0" destOrd="0" parTransId="{54D367CD-2395-46D9-91AF-7DFD0C0802DB}" sibTransId="{312466E3-07BD-499C-B5A4-E2D55DFD8581}"/>
    <dgm:cxn modelId="{A99DC893-B9E5-4B90-83B9-CCCBD706A048}" type="presOf" srcId="{CBC4E963-26D2-4828-B655-B5A75BDF586C}" destId="{CFC31B3C-7E8C-4CD5-AB84-4EE29561E868}" srcOrd="0" destOrd="0" presId="urn:microsoft.com/office/officeart/2005/8/layout/chevron1"/>
    <dgm:cxn modelId="{A2A07396-45D5-4AEF-A3AD-D714BE550224}" srcId="{CBC4E963-26D2-4828-B655-B5A75BDF586C}" destId="{FCBBDAEC-0CF3-4017-8220-1F0CDBA08C56}" srcOrd="1" destOrd="0" parTransId="{A23D877A-8215-4963-98AA-9058B7490976}" sibTransId="{AC628985-03D1-4D67-8D7F-15B7E90DC770}"/>
    <dgm:cxn modelId="{C5C687E5-D6DD-4BA8-A87D-DA37AE31FCCB}" type="presOf" srcId="{63E635C2-8B4B-49A2-BC82-F16BB7F3AAC2}" destId="{1189EED9-0451-4B97-9F56-A540E3C058E9}" srcOrd="0" destOrd="0" presId="urn:microsoft.com/office/officeart/2005/8/layout/chevron1"/>
    <dgm:cxn modelId="{86160210-7EAB-4666-870B-8F69C3559FEC}" type="presParOf" srcId="{CFC31B3C-7E8C-4CD5-AB84-4EE29561E868}" destId="{3964232A-D46A-48C0-A439-CC8B8859FE22}" srcOrd="0" destOrd="0" presId="urn:microsoft.com/office/officeart/2005/8/layout/chevron1"/>
    <dgm:cxn modelId="{11234EA6-66E4-4921-8DE1-608ED535C0E6}" type="presParOf" srcId="{CFC31B3C-7E8C-4CD5-AB84-4EE29561E868}" destId="{916105C0-2960-421F-B905-30B8CCD20137}" srcOrd="1" destOrd="0" presId="urn:microsoft.com/office/officeart/2005/8/layout/chevron1"/>
    <dgm:cxn modelId="{934CF247-96E1-4D44-A69F-C8AD06F8E69C}" type="presParOf" srcId="{CFC31B3C-7E8C-4CD5-AB84-4EE29561E868}" destId="{8490975C-C6D6-4DC7-8EBA-7BF28DF91074}" srcOrd="2" destOrd="0" presId="urn:microsoft.com/office/officeart/2005/8/layout/chevron1"/>
    <dgm:cxn modelId="{E32E9F64-63E0-48B3-A9C3-4FE29FB91937}" type="presParOf" srcId="{CFC31B3C-7E8C-4CD5-AB84-4EE29561E868}" destId="{F143B2E2-A7BC-485E-934B-32E0D7B2DC5B}" srcOrd="3" destOrd="0" presId="urn:microsoft.com/office/officeart/2005/8/layout/chevron1"/>
    <dgm:cxn modelId="{1AB24B55-B488-44B7-BDD5-A4BC8C736D1E}" type="presParOf" srcId="{CFC31B3C-7E8C-4CD5-AB84-4EE29561E868}" destId="{2AAF2294-255D-4AE9-8245-FB1BDE42D3F2}" srcOrd="4" destOrd="0" presId="urn:microsoft.com/office/officeart/2005/8/layout/chevron1"/>
    <dgm:cxn modelId="{974587C9-0B2A-4F33-8D59-3F5834639CE6}" type="presParOf" srcId="{CFC31B3C-7E8C-4CD5-AB84-4EE29561E868}" destId="{109B5D66-49D9-465C-A010-8470C2BCBEEE}" srcOrd="5" destOrd="0" presId="urn:microsoft.com/office/officeart/2005/8/layout/chevron1"/>
    <dgm:cxn modelId="{09D27211-B847-4F75-8A6E-18C1E76BE71B}" type="presParOf" srcId="{CFC31B3C-7E8C-4CD5-AB84-4EE29561E868}" destId="{1189EED9-0451-4B97-9F56-A540E3C058E9}"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4232A-D46A-48C0-A439-CC8B8859FE22}">
      <dsp:nvSpPr>
        <dsp:cNvPr id="0" name=""/>
        <dsp:cNvSpPr/>
      </dsp:nvSpPr>
      <dsp:spPr>
        <a:xfrm>
          <a:off x="4851" y="514702"/>
          <a:ext cx="2823985" cy="1129594"/>
        </a:xfrm>
        <a:prstGeom prst="homePlate">
          <a:avLst/>
        </a:prstGeom>
        <a:solidFill>
          <a:schemeClr val="accent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l" defTabSz="1244600">
            <a:lnSpc>
              <a:spcPct val="90000"/>
            </a:lnSpc>
            <a:spcBef>
              <a:spcPct val="0"/>
            </a:spcBef>
            <a:spcAft>
              <a:spcPct val="35000"/>
            </a:spcAft>
            <a:buNone/>
          </a:pPr>
          <a:r>
            <a:rPr lang="pl-PL" sz="2800" kern="1200" dirty="0"/>
            <a:t>Bariery – diagnoza</a:t>
          </a:r>
        </a:p>
      </dsp:txBody>
      <dsp:txXfrm>
        <a:off x="4851" y="514702"/>
        <a:ext cx="2541587" cy="1129594"/>
      </dsp:txXfrm>
    </dsp:sp>
    <dsp:sp modelId="{8490975C-C6D6-4DC7-8EBA-7BF28DF91074}">
      <dsp:nvSpPr>
        <dsp:cNvPr id="0" name=""/>
        <dsp:cNvSpPr/>
      </dsp:nvSpPr>
      <dsp:spPr>
        <a:xfrm>
          <a:off x="2546438" y="514702"/>
          <a:ext cx="2823985" cy="1129594"/>
        </a:xfrm>
        <a:prstGeom prst="homePlate">
          <a:avLst/>
        </a:prstGeom>
        <a:solidFill>
          <a:schemeClr val="accent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l" defTabSz="1244600">
            <a:lnSpc>
              <a:spcPct val="90000"/>
            </a:lnSpc>
            <a:spcBef>
              <a:spcPct val="0"/>
            </a:spcBef>
            <a:spcAft>
              <a:spcPct val="35000"/>
            </a:spcAft>
            <a:buNone/>
          </a:pPr>
          <a:r>
            <a:rPr lang="pl-PL" sz="2800" kern="1200" dirty="0"/>
            <a:t>Działania – zadania</a:t>
          </a:r>
        </a:p>
      </dsp:txBody>
      <dsp:txXfrm>
        <a:off x="2546438" y="514702"/>
        <a:ext cx="2541587" cy="1129594"/>
      </dsp:txXfrm>
    </dsp:sp>
    <dsp:sp modelId="{2AAF2294-255D-4AE9-8245-FB1BDE42D3F2}">
      <dsp:nvSpPr>
        <dsp:cNvPr id="0" name=""/>
        <dsp:cNvSpPr/>
      </dsp:nvSpPr>
      <dsp:spPr>
        <a:xfrm>
          <a:off x="5088025" y="514702"/>
          <a:ext cx="2823985" cy="1129594"/>
        </a:xfrm>
        <a:prstGeom prst="homePlate">
          <a:avLst/>
        </a:prstGeom>
        <a:solidFill>
          <a:schemeClr val="accent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l" defTabSz="1244600">
            <a:lnSpc>
              <a:spcPct val="90000"/>
            </a:lnSpc>
            <a:spcBef>
              <a:spcPct val="0"/>
            </a:spcBef>
            <a:spcAft>
              <a:spcPct val="35000"/>
            </a:spcAft>
            <a:buNone/>
          </a:pPr>
          <a:r>
            <a:rPr lang="pl-PL" sz="2800" kern="1200" dirty="0"/>
            <a:t>Wskaźniki </a:t>
          </a:r>
        </a:p>
      </dsp:txBody>
      <dsp:txXfrm>
        <a:off x="5088025" y="514702"/>
        <a:ext cx="2541587" cy="1129594"/>
      </dsp:txXfrm>
    </dsp:sp>
    <dsp:sp modelId="{1189EED9-0451-4B97-9F56-A540E3C058E9}">
      <dsp:nvSpPr>
        <dsp:cNvPr id="0" name=""/>
        <dsp:cNvSpPr/>
      </dsp:nvSpPr>
      <dsp:spPr>
        <a:xfrm>
          <a:off x="7629612" y="514702"/>
          <a:ext cx="2823985" cy="1129594"/>
        </a:xfrm>
        <a:prstGeom prst="homePlate">
          <a:avLst/>
        </a:prstGeom>
        <a:solidFill>
          <a:schemeClr val="accent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l" defTabSz="1244600">
            <a:lnSpc>
              <a:spcPct val="90000"/>
            </a:lnSpc>
            <a:spcBef>
              <a:spcPct val="0"/>
            </a:spcBef>
            <a:spcAft>
              <a:spcPct val="35000"/>
            </a:spcAft>
            <a:buNone/>
          </a:pPr>
          <a:r>
            <a:rPr lang="pl-PL" sz="2800" kern="1200" dirty="0"/>
            <a:t>Budżet wrażliwy </a:t>
          </a:r>
          <a:br>
            <a:rPr lang="pl-PL" sz="2800" kern="1200" dirty="0"/>
          </a:br>
          <a:r>
            <a:rPr lang="pl-PL" sz="2800" kern="1200" dirty="0"/>
            <a:t>na płeć</a:t>
          </a:r>
        </a:p>
      </dsp:txBody>
      <dsp:txXfrm>
        <a:off x="7629612" y="514702"/>
        <a:ext cx="2541587" cy="11295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28.11.2023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16245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65226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16</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28.11.2023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652757" y="1763613"/>
            <a:ext cx="9589693" cy="4876319"/>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1"/>
            <a:ext cx="4986337" cy="25376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757" y="1747971"/>
            <a:ext cx="4341813" cy="789674"/>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482884" y="106802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195377" y="36952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210638" y="106802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095913" y="36194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474652" y="36952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934420" y="107848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644764" y="36722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367145" y="35892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1915996" y="371722"/>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364929" y="107564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95740" y="107420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644764" y="107420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639932"/>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rpo.pomorskie.eu/documents/10184/557491/DNSH_PODR%C4%98CZNIK+dla+BENEFICJENTA+wersja+ko%C5%84cowa.pdf/0336452c-3658-43ab-9d9f-d43b72af404b"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rpo.pomorskie.eu/documents/10184/557491/wytyczne+techniczne+DNSH+-KPO.pdf/44458c04-03ae-42ff-b40c-41326b00a915" TargetMode="External"/><Relationship Id="rId5" Type="http://schemas.openxmlformats.org/officeDocument/2006/relationships/hyperlink" Target="https://www.rpo.pomorskie.eu/documents/10184/557491/rozp+delegowane+do+TAKSONOMII.pdf/d07d12ef-53ae-4b94-8adc-b602b15a6556" TargetMode="External"/><Relationship Id="rId4" Type="http://schemas.openxmlformats.org/officeDocument/2006/relationships/hyperlink" Target="https://www.rpo.pomorskie.eu/documents/10184/557491/tekst_rozporz%C4%85dzenia_ws_taksonomii_PL.pdf/97804e9c-f4ce-4c40-8ef7-3486629ddc9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eur-lex.europa.eu/legal-content/PL/TXT/?uri=CELEX%3A52016XC0723%2801%29"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bip.brpo.gov.pl/pl/content/rpo-uchwaly-anty-lgbt-samorzady-odpowiedzi-kolejne" TargetMode="External"/><Relationship Id="rId2" Type="http://schemas.openxmlformats.org/officeDocument/2006/relationships/hyperlink" Target="https://bip.brpo.gov.pl/"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s://model.dostepnaszkola.info/"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pixabay.com/de/pfeil-rot-bis-symbol-icon-156792/"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353" y="2627709"/>
            <a:ext cx="8640959" cy="331236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dirty="0">
                <a:latin typeface="+mn-lt"/>
              </a:rPr>
            </a:br>
            <a:r>
              <a:rPr lang="pl-PL" sz="2400" dirty="0">
                <a:solidFill>
                  <a:srgbClr val="002073"/>
                </a:solidFill>
                <a:latin typeface="Calibri" panose="020F0502020204030204"/>
              </a:rPr>
              <a:t>Działanie nr 5.8. Edukacja ogólna i zawodowa </a:t>
            </a:r>
            <a:br>
              <a:rPr lang="pl-PL" sz="2400" dirty="0">
                <a:solidFill>
                  <a:srgbClr val="002073"/>
                </a:solidFill>
                <a:latin typeface="Calibri" panose="020F0502020204030204"/>
              </a:rPr>
            </a:br>
            <a:r>
              <a:rPr lang="pl-PL" sz="2400" dirty="0">
                <a:solidFill>
                  <a:srgbClr val="002073"/>
                </a:solidFill>
                <a:latin typeface="Calibri" panose="020F0502020204030204"/>
              </a:rPr>
              <a:t>(w zakresie projektów dotyczących edukacji ogólnej)</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5" y="5868069"/>
            <a:ext cx="7920037" cy="522170"/>
          </a:xfrm>
        </p:spPr>
        <p:txBody>
          <a:bodyPr>
            <a:normAutofit/>
          </a:bodyPr>
          <a:lstStyle/>
          <a:p>
            <a:pPr algn="ctr"/>
            <a:r>
              <a:rPr lang="pl-PL" sz="2400" dirty="0">
                <a:latin typeface="+mn-lt"/>
              </a:rPr>
              <a:t>Gdańsk, 29 listopada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21370" y="2123653"/>
            <a:ext cx="9649071" cy="2790300"/>
          </a:xfrm>
        </p:spPr>
        <p:txBody>
          <a:bodyPr>
            <a:normAutofit/>
          </a:bodyPr>
          <a:lstStyle/>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0737706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materiały informacyjne</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1277471"/>
            <a:ext cx="9865096" cy="5742366"/>
          </a:xfrm>
        </p:spPr>
        <p:txBody>
          <a:bodyPr>
            <a:normAutofit/>
          </a:bodyPr>
          <a:lstStyle/>
          <a:p>
            <a:pPr>
              <a:spcAft>
                <a:spcPts val="1800"/>
              </a:spcAft>
            </a:pPr>
            <a:r>
              <a:rPr lang="pl-PL" dirty="0">
                <a:solidFill>
                  <a:schemeClr val="accent4"/>
                </a:solidFill>
                <a:hlinkClick r:id="rId3">
                  <a:extLst>
                    <a:ext uri="{A12FA001-AC4F-418D-AE19-62706E023703}">
                      <ahyp:hlinkClr xmlns:ahyp="http://schemas.microsoft.com/office/drawing/2018/hyperlinkcolor" val="tx"/>
                    </a:ext>
                  </a:extLst>
                </a:hlinkClick>
              </a:rPr>
              <a:t>Zgodność przedsięwzięć finansowanych ze środków Unii Europejskiej, w tym realizowanych w ramach Krajowego Planu Odbudowy i Zwiększania Odporności z zasadą „nie czyń znaczącej szkody" – zasadą DNSH   </a:t>
            </a:r>
            <a:br>
              <a:rPr lang="pl-PL" dirty="0">
                <a:solidFill>
                  <a:schemeClr val="accent4"/>
                </a:solidFill>
                <a:hlinkClick r:id="rId3">
                  <a:extLst>
                    <a:ext uri="{A12FA001-AC4F-418D-AE19-62706E023703}">
                      <ahyp:hlinkClr xmlns:ahyp="http://schemas.microsoft.com/office/drawing/2018/hyperlinkcolor" val="tx"/>
                    </a:ext>
                  </a:extLst>
                </a:hlinkClick>
              </a:rPr>
            </a:br>
            <a:r>
              <a:rPr lang="pl-PL" b="1" dirty="0">
                <a:solidFill>
                  <a:srgbClr val="C00000"/>
                </a:solidFill>
                <a:hlinkClick r:id="rId3">
                  <a:extLst>
                    <a:ext uri="{A12FA001-AC4F-418D-AE19-62706E023703}">
                      <ahyp:hlinkClr xmlns:ahyp="http://schemas.microsoft.com/office/drawing/2018/hyperlinkcolor" val="tx"/>
                    </a:ext>
                  </a:extLst>
                </a:hlinkClick>
              </a:rPr>
              <a:t>Podręcznik dla beneficjenta</a:t>
            </a:r>
            <a:r>
              <a:rPr lang="pl-PL" dirty="0">
                <a:solidFill>
                  <a:srgbClr val="C00000"/>
                </a:solidFill>
              </a:rPr>
              <a:t>,</a:t>
            </a:r>
          </a:p>
          <a:p>
            <a:pPr>
              <a:spcAft>
                <a:spcPts val="1800"/>
              </a:spcAft>
            </a:pPr>
            <a:r>
              <a:rPr lang="pl-PL" dirty="0">
                <a:solidFill>
                  <a:schemeClr val="accent4"/>
                </a:solidFill>
                <a:hlinkClick r:id="rId4">
                  <a:extLst>
                    <a:ext uri="{A12FA001-AC4F-418D-AE19-62706E023703}">
                      <ahyp:hlinkClr xmlns:ahyp="http://schemas.microsoft.com/office/drawing/2018/hyperlinkcolor" val="tx"/>
                    </a:ext>
                  </a:extLst>
                </a:hlinkClick>
              </a:rPr>
              <a:t>Rozporządzenie Parlamentu Europejskiego i Rady (UE) 2020/852 w sprawie taksonomii z 18.06.2020</a:t>
            </a:r>
            <a:r>
              <a:rPr lang="pl-PL" dirty="0">
                <a:solidFill>
                  <a:schemeClr val="accent4"/>
                </a:solidFill>
              </a:rPr>
              <a:t>,</a:t>
            </a:r>
          </a:p>
          <a:p>
            <a:pPr>
              <a:spcAft>
                <a:spcPts val="1800"/>
              </a:spcAft>
            </a:pPr>
            <a:r>
              <a:rPr lang="pl-PL" dirty="0">
                <a:solidFill>
                  <a:schemeClr val="accent4"/>
                </a:solidFill>
                <a:hlinkClick r:id="rId5">
                  <a:extLst>
                    <a:ext uri="{A12FA001-AC4F-418D-AE19-62706E023703}">
                      <ahyp:hlinkClr xmlns:ahyp="http://schemas.microsoft.com/office/drawing/2018/hyperlinkcolor" val="tx"/>
                    </a:ext>
                  </a:extLst>
                </a:hlinkClick>
              </a:rPr>
              <a:t>Rozporządzenie delegowane Komisji (UE) 2021/2139 z 04.06.2021 uzupełniające rozporządzenie 2020/852</a:t>
            </a:r>
            <a:r>
              <a:rPr lang="pl-PL" dirty="0">
                <a:solidFill>
                  <a:schemeClr val="accent4"/>
                </a:solidFill>
              </a:rPr>
              <a:t>,</a:t>
            </a:r>
          </a:p>
          <a:p>
            <a:pPr>
              <a:spcAft>
                <a:spcPts val="1800"/>
              </a:spcAft>
            </a:pPr>
            <a:r>
              <a:rPr lang="pl-PL" dirty="0">
                <a:solidFill>
                  <a:schemeClr val="accent4"/>
                </a:solidFill>
                <a:hlinkClick r:id="rId6">
                  <a:extLst>
                    <a:ext uri="{A12FA001-AC4F-418D-AE19-62706E023703}">
                      <ahyp:hlinkClr xmlns:ahyp="http://schemas.microsoft.com/office/drawing/2018/hyperlinkcolor" val="tx"/>
                    </a:ext>
                  </a:extLst>
                </a:hlinkClick>
              </a:rPr>
              <a:t>Wytyczne techniczne dotyczące stosowania zasady „nie czyń poważnych szkód" na podstawie rozporządzenia ustanawiającego Instrument na rzecz Odbudowy i Zwiększania Odporności (2021/C 58/01)</a:t>
            </a:r>
            <a:r>
              <a:rPr lang="pl-PL" dirty="0">
                <a:solidFill>
                  <a:schemeClr val="accent4"/>
                </a:solidFill>
              </a:rPr>
              <a:t>.</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588157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E247C-235B-4097-8EE3-45CA198205E1}"/>
              </a:ext>
            </a:extLst>
          </p:cNvPr>
          <p:cNvSpPr>
            <a:spLocks noGrp="1"/>
          </p:cNvSpPr>
          <p:nvPr>
            <p:ph type="title"/>
          </p:nvPr>
        </p:nvSpPr>
        <p:spPr/>
        <p:txBody>
          <a:bodyPr/>
          <a:lstStyle/>
          <a:p>
            <a:r>
              <a:rPr lang="pl-PL" dirty="0"/>
              <a:t>Informacja i promocja a zasada DNSH</a:t>
            </a:r>
            <a:br>
              <a:rPr lang="pl-PL" dirty="0"/>
            </a:br>
            <a:r>
              <a:rPr lang="pl-PL" dirty="0"/>
              <a:t>Zalecenia Komisji Europejskiej </a:t>
            </a:r>
          </a:p>
        </p:txBody>
      </p:sp>
      <p:sp>
        <p:nvSpPr>
          <p:cNvPr id="3" name="Symbol zastępczy zawartości 2">
            <a:extLst>
              <a:ext uri="{FF2B5EF4-FFF2-40B4-BE49-F238E27FC236}">
                <a16:creationId xmlns:a16="http://schemas.microsoft.com/office/drawing/2014/main" id="{BB017266-6A70-4AD6-8AE1-FE40D13A7F43}"/>
              </a:ext>
            </a:extLst>
          </p:cNvPr>
          <p:cNvSpPr>
            <a:spLocks noGrp="1"/>
          </p:cNvSpPr>
          <p:nvPr>
            <p:ph sz="half" idx="1"/>
          </p:nvPr>
        </p:nvSpPr>
        <p:spPr>
          <a:xfrm>
            <a:off x="455709" y="1695574"/>
            <a:ext cx="5486448" cy="4096515"/>
          </a:xfrm>
        </p:spPr>
        <p:txBody>
          <a:bodyPr>
            <a:normAutofit/>
          </a:bodyPr>
          <a:lstStyle/>
          <a:p>
            <a:pPr marL="0" indent="0">
              <a:lnSpc>
                <a:spcPct val="113000"/>
              </a:lnSpc>
              <a:spcBef>
                <a:spcPts val="0"/>
              </a:spcBef>
              <a:spcAft>
                <a:spcPts val="600"/>
              </a:spcAft>
              <a:buNone/>
            </a:pPr>
            <a:r>
              <a:rPr lang="pl-PL" dirty="0">
                <a:cs typeface="Arial" panose="020B0604020202020204" pitchFamily="34" charset="0"/>
              </a:rPr>
              <a:t>Stosowanie zasady DNSH w działaniach informacyjno-komunikacyjnych na przykład poprzez </a:t>
            </a:r>
            <a:r>
              <a:rPr lang="pl-PL" b="1" dirty="0">
                <a:cs typeface="Arial" panose="020B0604020202020204" pitchFamily="34" charset="0"/>
              </a:rPr>
              <a:t>stosowanie komunikacji cyfrowej </a:t>
            </a:r>
            <a:br>
              <a:rPr lang="pl-PL" b="1" dirty="0">
                <a:cs typeface="Arial" panose="020B0604020202020204" pitchFamily="34" charset="0"/>
              </a:rPr>
            </a:br>
            <a:r>
              <a:rPr lang="pl-PL" b="1" dirty="0">
                <a:cs typeface="Arial" panose="020B0604020202020204" pitchFamily="34" charset="0"/>
              </a:rPr>
              <a:t>i ekologicznej</a:t>
            </a:r>
            <a:r>
              <a:rPr lang="pl-PL" dirty="0">
                <a:cs typeface="Arial" panose="020B0604020202020204" pitchFamily="34" charset="0"/>
              </a:rPr>
              <a:t>:</a:t>
            </a:r>
          </a:p>
          <a:p>
            <a:pPr>
              <a:lnSpc>
                <a:spcPct val="113000"/>
              </a:lnSpc>
              <a:spcBef>
                <a:spcPts val="0"/>
              </a:spcBef>
              <a:spcAft>
                <a:spcPts val="600"/>
              </a:spcAft>
              <a:buFont typeface="Arial" panose="020B0604020202020204" pitchFamily="34" charset="0"/>
              <a:buChar char="•"/>
            </a:pPr>
            <a:r>
              <a:rPr lang="pl-PL" b="1" dirty="0">
                <a:cs typeface="Arial" panose="020B0604020202020204" pitchFamily="34" charset="0"/>
              </a:rPr>
              <a:t>„NIE” </a:t>
            </a:r>
            <a:r>
              <a:rPr lang="pl-PL" dirty="0">
                <a:cs typeface="Arial" panose="020B0604020202020204" pitchFamily="34" charset="0"/>
              </a:rPr>
              <a:t>dla gadżetów,</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ograniczenie wydruku publikacji </a:t>
            </a:r>
            <a:br>
              <a:rPr lang="pl-PL" dirty="0">
                <a:cs typeface="Arial" panose="020B0604020202020204" pitchFamily="34" charset="0"/>
              </a:rPr>
            </a:br>
            <a:r>
              <a:rPr lang="pl-PL" dirty="0">
                <a:cs typeface="Arial" panose="020B0604020202020204" pitchFamily="34" charset="0"/>
              </a:rPr>
              <a:t>i zastąpienie ich formami cyfrowymi,</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tworzenie kodów QR do informacji </a:t>
            </a:r>
            <a:br>
              <a:rPr lang="pl-PL" dirty="0">
                <a:cs typeface="Arial" panose="020B0604020202020204" pitchFamily="34" charset="0"/>
              </a:rPr>
            </a:br>
            <a:r>
              <a:rPr lang="pl-PL" dirty="0">
                <a:cs typeface="Arial" panose="020B0604020202020204" pitchFamily="34" charset="0"/>
              </a:rPr>
              <a:t>on-line.</a:t>
            </a:r>
          </a:p>
          <a:p>
            <a:pPr marL="0" indent="0">
              <a:buNone/>
            </a:pPr>
            <a:endParaRPr lang="pl-PL" dirty="0"/>
          </a:p>
        </p:txBody>
      </p:sp>
      <p:sp>
        <p:nvSpPr>
          <p:cNvPr id="6" name="Symbol zastępczy tekstu 5">
            <a:extLst>
              <a:ext uri="{FF2B5EF4-FFF2-40B4-BE49-F238E27FC236}">
                <a16:creationId xmlns:a16="http://schemas.microsoft.com/office/drawing/2014/main" id="{B9449A7A-8B89-49F8-A7F0-FC29DF920FB6}"/>
              </a:ext>
            </a:extLst>
          </p:cNvPr>
          <p:cNvSpPr>
            <a:spLocks noGrp="1"/>
          </p:cNvSpPr>
          <p:nvPr>
            <p:ph type="body" sz="quarter" idx="12"/>
          </p:nvPr>
        </p:nvSpPr>
        <p:spPr>
          <a:xfrm>
            <a:off x="6210001" y="1695573"/>
            <a:ext cx="4225665" cy="1070351"/>
          </a:xfrm>
        </p:spPr>
        <p:txBody>
          <a:bodyPr/>
          <a:lstStyle/>
          <a:p>
            <a:pPr marL="92075" indent="0">
              <a:buNone/>
            </a:pPr>
            <a:r>
              <a:rPr lang="pl-PL" dirty="0"/>
              <a:t>Przykład – kod QR do strony:</a:t>
            </a:r>
          </a:p>
          <a:p>
            <a:pPr marL="263525" indent="0">
              <a:buNone/>
            </a:pPr>
            <a:r>
              <a:rPr lang="pl-PL" dirty="0"/>
              <a:t>Poznaj zasady promowania projektów FEP 2021-2027</a:t>
            </a:r>
          </a:p>
          <a:p>
            <a:endParaRPr lang="pl-PL" dirty="0"/>
          </a:p>
        </p:txBody>
      </p:sp>
      <p:pic>
        <p:nvPicPr>
          <p:cNvPr id="9" name="Symbol zastępczy zawartości 8" descr="kod QR prowadzi do strony programu Fundusze Europejskie dla Pomorza na lata 2021-2027 - Poznaj zasady promowania projektów FEP 2021-2027">
            <a:extLst>
              <a:ext uri="{FF2B5EF4-FFF2-40B4-BE49-F238E27FC236}">
                <a16:creationId xmlns:a16="http://schemas.microsoft.com/office/drawing/2014/main" id="{B1C4BD2A-C12B-4383-9827-91C93F92CF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3179" y="2765924"/>
            <a:ext cx="4392488" cy="4339264"/>
          </a:xfrm>
        </p:spPr>
      </p:pic>
      <p:sp>
        <p:nvSpPr>
          <p:cNvPr id="7" name="Symbol zastępczy numeru slajdu 6">
            <a:extLst>
              <a:ext uri="{FF2B5EF4-FFF2-40B4-BE49-F238E27FC236}">
                <a16:creationId xmlns:a16="http://schemas.microsoft.com/office/drawing/2014/main" id="{7D5052BE-5B97-4D99-8377-DC1C5938CEB6}"/>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11044789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a:t>
            </a:r>
            <a:br>
              <a:rPr lang="pl-PL" dirty="0"/>
            </a:br>
            <a:r>
              <a:rPr lang="pl-PL" dirty="0"/>
              <a:t>główne wyzwania w zakresie rozwoju i rozwiązania polityczne (str. 4)</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1" y="1367229"/>
            <a:ext cx="9793088" cy="4428832"/>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Zgodność projektu z Kartą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197333" y="1006829"/>
            <a:ext cx="10297144" cy="6013008"/>
          </a:xfrm>
        </p:spPr>
        <p:txBody>
          <a:bodyPr>
            <a:noAutofit/>
          </a:bodyPr>
          <a:lstStyle/>
          <a:p>
            <a:pPr marL="0" indent="0">
              <a:spcAft>
                <a:spcPts val="2400"/>
              </a:spcAft>
              <a:buNone/>
            </a:pPr>
            <a:r>
              <a:rPr lang="pl-PL" dirty="0"/>
              <a:t>Do czego mogę się odnieść, żeby </a:t>
            </a:r>
            <a:r>
              <a:rPr lang="pl-PL" b="1" dirty="0"/>
              <a:t>wykazać zgodność </a:t>
            </a:r>
            <a:r>
              <a:rPr lang="pl-PL" dirty="0"/>
              <a:t>projektu z Kartą praw podstawowych UE? </a:t>
            </a:r>
          </a:p>
          <a:p>
            <a:pPr marL="0" indent="0">
              <a:spcAft>
                <a:spcPts val="2400"/>
              </a:spcAft>
              <a:buNone/>
            </a:pPr>
            <a:r>
              <a:rPr lang="pl-PL" dirty="0"/>
              <a:t>Inaczej – co takiego planuję zrobić, żeby </a:t>
            </a:r>
            <a:r>
              <a:rPr lang="pl-PL" b="1" dirty="0"/>
              <a:t>nie być w sprzeczności </a:t>
            </a:r>
            <a:r>
              <a:rPr lang="pl-PL" dirty="0"/>
              <a:t>z wymogami Karty?</a:t>
            </a:r>
          </a:p>
          <a:p>
            <a:pPr>
              <a:spcAft>
                <a:spcPts val="600"/>
              </a:spcAft>
              <a:buFont typeface="Arial" panose="020B0604020202020204" pitchFamily="34" charset="0"/>
              <a:buChar char="•"/>
            </a:pPr>
            <a:r>
              <a:rPr lang="pl-PL" b="1" dirty="0"/>
              <a:t>Ochrona danych osobowych</a:t>
            </a:r>
            <a:r>
              <a:rPr lang="pl-PL" dirty="0"/>
              <a:t>,</a:t>
            </a:r>
          </a:p>
          <a:p>
            <a:pPr>
              <a:spcAft>
                <a:spcPts val="600"/>
              </a:spcAft>
              <a:buFont typeface="Arial" panose="020B0604020202020204" pitchFamily="34" charset="0"/>
              <a:buChar char="•"/>
            </a:pPr>
            <a:r>
              <a:rPr lang="pl-PL" dirty="0"/>
              <a:t>Prawo do nauki,</a:t>
            </a:r>
          </a:p>
          <a:p>
            <a:pPr>
              <a:spcAft>
                <a:spcPts val="600"/>
              </a:spcAft>
              <a:buFont typeface="Arial" panose="020B0604020202020204" pitchFamily="34" charset="0"/>
              <a:buChar char="•"/>
            </a:pPr>
            <a:r>
              <a:rPr lang="pl-PL" dirty="0"/>
              <a:t>Wolność myśli, sumienia i religii, </a:t>
            </a:r>
          </a:p>
          <a:p>
            <a:pPr>
              <a:spcAft>
                <a:spcPts val="600"/>
              </a:spcAft>
              <a:buFont typeface="Arial" panose="020B0604020202020204" pitchFamily="34" charset="0"/>
              <a:buChar char="•"/>
            </a:pPr>
            <a:r>
              <a:rPr lang="pl-PL" dirty="0"/>
              <a:t>Równość wobec prawa,</a:t>
            </a:r>
          </a:p>
          <a:p>
            <a:pPr>
              <a:spcAft>
                <a:spcPts val="600"/>
              </a:spcAft>
              <a:buFont typeface="Arial" panose="020B0604020202020204" pitchFamily="34" charset="0"/>
              <a:buChar char="•"/>
            </a:pPr>
            <a:r>
              <a:rPr lang="pl-PL" dirty="0"/>
              <a:t>Niedyskryminacja oraz integracja osób z niepełnosprawnościami,</a:t>
            </a:r>
          </a:p>
          <a:p>
            <a:pPr>
              <a:spcAft>
                <a:spcPts val="600"/>
              </a:spcAft>
              <a:buFont typeface="Arial" panose="020B0604020202020204" pitchFamily="34" charset="0"/>
              <a:buChar char="•"/>
            </a:pPr>
            <a:r>
              <a:rPr lang="pl-PL" dirty="0"/>
              <a:t>Różnorodność kulturowa, religijna i </a:t>
            </a:r>
            <a:r>
              <a:rPr lang="pl-PL" sz="2800" b="1" spc="200" dirty="0"/>
              <a:t>językowa,</a:t>
            </a:r>
          </a:p>
          <a:p>
            <a:pPr>
              <a:spcAft>
                <a:spcPts val="600"/>
              </a:spcAft>
              <a:buFont typeface="Arial" panose="020B0604020202020204" pitchFamily="34" charset="0"/>
              <a:buChar char="•"/>
            </a:pPr>
            <a:r>
              <a:rPr lang="pl-PL" b="1" spc="200" dirty="0"/>
              <a:t>Równość płci,</a:t>
            </a:r>
          </a:p>
          <a:p>
            <a:pPr>
              <a:spcAft>
                <a:spcPts val="600"/>
              </a:spcAft>
              <a:buFont typeface="Arial" panose="020B0604020202020204" pitchFamily="34" charset="0"/>
              <a:buChar char="•"/>
            </a:pPr>
            <a:r>
              <a:rPr lang="pl-PL" dirty="0"/>
              <a:t>Ochrona środowiska, realizacja </a:t>
            </a:r>
            <a:r>
              <a:rPr lang="pl-PL" b="1" dirty="0"/>
              <a:t>zasady zrównoważonego rozwoju</a:t>
            </a:r>
            <a:r>
              <a:rPr lang="pl-PL" dirty="0"/>
              <a:t>…</a:t>
            </a:r>
          </a:p>
          <a:p>
            <a:pPr marL="0" indent="0">
              <a:spcAft>
                <a:spcPts val="2400"/>
              </a:spcAft>
              <a:buNone/>
            </a:pPr>
            <a:endParaRPr lang="pl-PL" dirty="0"/>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3932938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26</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295561"/>
            <a:ext cx="10153128" cy="5724276"/>
          </a:xfrm>
        </p:spPr>
        <p:txBody>
          <a:bodyPr>
            <a:normAutofit fontScale="92500" lnSpcReduction="10000"/>
          </a:bodyPr>
          <a:lstStyle/>
          <a:p>
            <a:pPr marL="0" indent="0">
              <a:spcAft>
                <a:spcPts val="3600"/>
              </a:spcAft>
              <a:buNone/>
            </a:pPr>
            <a:r>
              <a:rPr lang="pl-PL" sz="2600" b="1" dirty="0"/>
              <a:t>Integracja osób niepełnosprawnych </a:t>
            </a:r>
          </a:p>
          <a:p>
            <a:pPr marL="0" indent="0">
              <a:spcAft>
                <a:spcPts val="3600"/>
              </a:spcAft>
              <a:buNone/>
            </a:pPr>
            <a:r>
              <a:rPr lang="pl-PL" sz="2600" dirty="0"/>
              <a:t>Unia uznaje i szanuje prawo osób niepełnosprawnych do korzystania ze środków mających zapewnić im samodzielność, integrację społeczną i zawodową oraz udział w życiu społeczności.</a:t>
            </a:r>
          </a:p>
          <a:p>
            <a:pPr marL="0" indent="0">
              <a:spcAft>
                <a:spcPts val="3600"/>
              </a:spcAft>
              <a:buNone/>
            </a:pPr>
            <a:r>
              <a:rPr lang="pl-PL" sz="2600" dirty="0"/>
              <a:t>Przykładowe pytanie kontrolne do art. 26</a:t>
            </a:r>
          </a:p>
          <a:p>
            <a:pPr marL="0" indent="0">
              <a:spcAft>
                <a:spcPts val="600"/>
              </a:spcAft>
              <a:buNone/>
            </a:pPr>
            <a:r>
              <a:rPr lang="pl-PL" sz="2600" dirty="0"/>
              <a:t>Czy organ w wyniku swoich działań lub zaniechań uniemożliwił lub utrudnił osobom z niepełnosprawnościami:</a:t>
            </a:r>
          </a:p>
          <a:p>
            <a:pPr>
              <a:spcAft>
                <a:spcPts val="600"/>
              </a:spcAft>
            </a:pPr>
            <a:r>
              <a:rPr lang="pl-PL" sz="2600" dirty="0"/>
              <a:t>dostęp do edukacji, kultury, rekreacji, sportu, zatrudnienia…</a:t>
            </a:r>
          </a:p>
          <a:p>
            <a:pPr>
              <a:spcAft>
                <a:spcPts val="3600"/>
              </a:spcAft>
            </a:pPr>
            <a:r>
              <a:rPr lang="pl-PL" sz="2600" dirty="0"/>
              <a:t>dostęp do technologii i systemów informacyjno-komunikacyjnych (TIK).</a:t>
            </a:r>
          </a:p>
          <a:p>
            <a:pPr>
              <a:spcAft>
                <a:spcPts val="3600"/>
              </a:spcAft>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133727" y="373896"/>
            <a:ext cx="8640381" cy="683695"/>
          </a:xfrm>
        </p:spPr>
        <p:txBody>
          <a:bodyPr/>
          <a:lstStyle/>
          <a:p>
            <a:r>
              <a:rPr lang="pl-PL" dirty="0"/>
              <a:t>Karta Praw Podstawowych UE – język</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305346" y="1367229"/>
            <a:ext cx="9937104" cy="4140800"/>
          </a:xfrm>
        </p:spPr>
        <p:txBody>
          <a:bodyPr>
            <a:noAutofit/>
          </a:bodyPr>
          <a:lstStyle/>
          <a:p>
            <a:r>
              <a:rPr lang="pl-PL" b="1" dirty="0"/>
              <a:t>USTAWA </a:t>
            </a:r>
            <a:r>
              <a:rPr lang="pl-PL" dirty="0"/>
              <a:t>z dnia 7 października 1999 r. </a:t>
            </a:r>
            <a:r>
              <a:rPr lang="pl-PL" b="1" dirty="0"/>
              <a:t>o języku polskim</a:t>
            </a:r>
          </a:p>
          <a:p>
            <a:endParaRPr lang="pl-PL" b="1" dirty="0"/>
          </a:p>
          <a:p>
            <a:r>
              <a:rPr lang="pl-PL" b="1" dirty="0"/>
              <a:t>USTAWA </a:t>
            </a:r>
            <a:r>
              <a:rPr lang="pl-PL" dirty="0"/>
              <a:t>z dnia 6 stycznia 2005 r. </a:t>
            </a:r>
            <a:r>
              <a:rPr lang="pl-PL" b="1" dirty="0"/>
              <a:t>o mniejszościach narodowych i etnicznych oraz o języku regionalnym</a:t>
            </a:r>
          </a:p>
          <a:p>
            <a:pPr marL="0" indent="0">
              <a:buNone/>
            </a:pPr>
            <a:endParaRPr lang="pl-PL" b="1" dirty="0"/>
          </a:p>
          <a:p>
            <a:pPr marL="0" indent="0">
              <a:buNone/>
            </a:pPr>
            <a:r>
              <a:rPr lang="pl-PL" b="1" dirty="0"/>
              <a:t>Ustawa </a:t>
            </a:r>
            <a:r>
              <a:rPr lang="pl-PL" dirty="0"/>
              <a:t>z dnia 19 sierpnia 2011 r. </a:t>
            </a:r>
            <a:r>
              <a:rPr lang="pl-PL" b="1" dirty="0"/>
              <a:t>o języku migowym i innych środkach komunikowania się: </a:t>
            </a:r>
            <a:r>
              <a:rPr lang="pl-PL" dirty="0"/>
              <a:t>polski język migowy (PJM) - należy przez to rozumieć naturalny wizualno-przestrzenny język komunikowania się osób uprawnionych (osób doświadczających trwale lub okresowo trudności w komunikowaniu się)</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292141613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025715" y="230200"/>
            <a:ext cx="8640381" cy="683695"/>
          </a:xfrm>
        </p:spPr>
        <p:txBody>
          <a:bodyPr/>
          <a:lstStyle/>
          <a:p>
            <a:r>
              <a:rPr lang="pl-PL" dirty="0"/>
              <a:t>Karta Praw Podstawowych UE – artykuły 21 </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377354" y="1057591"/>
            <a:ext cx="9937104" cy="5818550"/>
          </a:xfrm>
        </p:spPr>
        <p:txBody>
          <a:bodyPr>
            <a:noAutofit/>
          </a:bodyPr>
          <a:lstStyle/>
          <a:p>
            <a:pPr marL="0" indent="0">
              <a:buNone/>
            </a:pPr>
            <a:r>
              <a:rPr lang="pl-PL" b="1" dirty="0"/>
              <a:t>Niedyskryminacja </a:t>
            </a:r>
          </a:p>
          <a:p>
            <a:pPr marL="457200" indent="-457200">
              <a:spcBef>
                <a:spcPts val="1200"/>
              </a:spcBef>
              <a:spcAft>
                <a:spcPts val="1200"/>
              </a:spcAft>
              <a:buAutoNum type="arabicPeriod"/>
            </a:pPr>
            <a:r>
              <a:rPr lang="pl-PL" dirty="0"/>
              <a:t>Zakazana jest wszelka dyskryminacja w szczególności ze względu na płeć, rasę, kolor skóry, pochodzenie etniczne lub społeczne, cechy genetyczne, </a:t>
            </a:r>
            <a:r>
              <a:rPr lang="pl-PL" b="1" spc="200" dirty="0"/>
              <a:t>język</a:t>
            </a:r>
            <a:r>
              <a:rPr lang="pl-PL" dirty="0"/>
              <a:t>, religię lub przekonania, poglądy polityczne lub wszelkie inne poglądy, przynależność do mniejszości narodowej, majątek, urodzenie, niepełnosprawność, wiek lub orientację seksualną. </a:t>
            </a:r>
          </a:p>
          <a:p>
            <a:pPr marL="457200" indent="-457200">
              <a:spcAft>
                <a:spcPts val="2400"/>
              </a:spcAft>
              <a:buAutoNum type="arabicPeriod"/>
            </a:pPr>
            <a:r>
              <a:rPr lang="pl-PL" dirty="0"/>
              <a:t>W zakresie zastosowania Traktatów i bez uszczerbku dla ich postanowień szczególnych zakazana jest wszelka dyskryminacja ze względu na przynależność państwową. </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373979023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133727" y="373896"/>
            <a:ext cx="8640381" cy="683695"/>
          </a:xfrm>
        </p:spPr>
        <p:txBody>
          <a:bodyPr/>
          <a:lstStyle/>
          <a:p>
            <a:r>
              <a:rPr lang="pl-PL" dirty="0"/>
              <a:t>Karta Praw Podstawowych UE – artykuł 8</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305346" y="1367229"/>
            <a:ext cx="10297144" cy="4140800"/>
          </a:xfrm>
        </p:spPr>
        <p:txBody>
          <a:bodyPr>
            <a:noAutofit/>
          </a:bodyPr>
          <a:lstStyle/>
          <a:p>
            <a:pPr marL="0" indent="0">
              <a:spcAft>
                <a:spcPts val="2400"/>
              </a:spcAft>
              <a:buNone/>
            </a:pPr>
            <a:r>
              <a:rPr lang="pl-PL" b="1" dirty="0"/>
              <a:t>Ochrona danych osobowych </a:t>
            </a:r>
          </a:p>
          <a:p>
            <a:pPr marL="457200" indent="-457200">
              <a:spcAft>
                <a:spcPts val="2400"/>
              </a:spcAft>
              <a:buAutoNum type="arabicPeriod"/>
            </a:pPr>
            <a:r>
              <a:rPr lang="pl-PL" dirty="0"/>
              <a:t>Każdy ma prawo do ochrony danych osobowych, które go dotyczą. </a:t>
            </a:r>
          </a:p>
          <a:p>
            <a:pPr marL="457200" indent="-457200">
              <a:spcAft>
                <a:spcPts val="2400"/>
              </a:spcAft>
              <a:buAutoNum type="arabicPeriod"/>
            </a:pPr>
            <a:r>
              <a:rPr lang="pl-PL" dirty="0"/>
              <a:t>Dane te muszą być przetwarzane rzetelnie w określonych celach i za zgodą osoby zainteresowanej lub na innej uzasadnionej podstawie przewidzianej ustawą. Każdy ma prawo dostępu do zebranych danych, które go dotyczą, </a:t>
            </a:r>
            <a:br>
              <a:rPr lang="pl-PL" dirty="0"/>
            </a:br>
            <a:r>
              <a:rPr lang="pl-PL" dirty="0"/>
              <a:t>i prawo do dokonania ich sprostowania. </a:t>
            </a:r>
          </a:p>
          <a:p>
            <a:pPr marL="457200" indent="-457200">
              <a:spcAft>
                <a:spcPts val="2400"/>
              </a:spcAft>
              <a:buAutoNum type="arabicPeriod"/>
            </a:pPr>
            <a:r>
              <a:rPr lang="pl-PL" dirty="0"/>
              <a:t>Przestrzeganie tych zasad podlega kontroli niezależnego organu.</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14372843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311308-1E2C-4DE7-B8FF-BE2C5A3FE2FE}"/>
              </a:ext>
            </a:extLst>
          </p:cNvPr>
          <p:cNvSpPr>
            <a:spLocks noGrp="1"/>
          </p:cNvSpPr>
          <p:nvPr>
            <p:ph type="title"/>
          </p:nvPr>
        </p:nvSpPr>
        <p:spPr/>
        <p:txBody>
          <a:bodyPr/>
          <a:lstStyle/>
          <a:p>
            <a:r>
              <a:rPr lang="pl-PL" dirty="0"/>
              <a:t>Lista kontrolna dotycząca praw podstawowych</a:t>
            </a:r>
          </a:p>
        </p:txBody>
      </p:sp>
      <p:sp>
        <p:nvSpPr>
          <p:cNvPr id="3" name="Symbol zastępczy zawartości 2">
            <a:extLst>
              <a:ext uri="{FF2B5EF4-FFF2-40B4-BE49-F238E27FC236}">
                <a16:creationId xmlns:a16="http://schemas.microsoft.com/office/drawing/2014/main" id="{918ECFB1-9BCE-4D2F-B1A5-348DF71B93CE}"/>
              </a:ext>
            </a:extLst>
          </p:cNvPr>
          <p:cNvSpPr>
            <a:spLocks noGrp="1"/>
          </p:cNvSpPr>
          <p:nvPr>
            <p:ph idx="1"/>
          </p:nvPr>
        </p:nvSpPr>
        <p:spPr>
          <a:xfrm>
            <a:off x="737394" y="1403573"/>
            <a:ext cx="9505056" cy="5256266"/>
          </a:xfrm>
        </p:spPr>
        <p:txBody>
          <a:bodyPr/>
          <a:lstStyle/>
          <a:p>
            <a:pPr marL="0" lvl="1" indent="0">
              <a:buNone/>
            </a:pPr>
            <a:r>
              <a:rPr lang="pl-PL" dirty="0"/>
              <a:t>Szczegółowe wymagania w zakresie zgodności projektu z Kartą Praw Podstawowych UE znajdują się w Wytycznych Komisji Europejskiej dotyczących zapewnienia poszanowania Karty praw podstawowych Unii Europejskiej przy wdrażaniu europejskich funduszy strukturalnych i inwestycyjnych. </a:t>
            </a:r>
          </a:p>
          <a:p>
            <a:pPr marL="0" lvl="1" indent="0">
              <a:buNone/>
            </a:pPr>
            <a:r>
              <a:rPr lang="pl-PL" dirty="0"/>
              <a:t>W Załączniku nr III do wytycznych znajduje się tzw. „lista kontrolna dotycząca praw podstawowych” – praktyczne narzędzie, które może być stosowane przy przygotowaniu projektu.</a:t>
            </a:r>
          </a:p>
          <a:p>
            <a:pPr marL="0" indent="0">
              <a:buNone/>
            </a:pPr>
            <a:r>
              <a:rPr lang="pl-PL" dirty="0"/>
              <a:t>Materiał dostępny pod adresem: </a:t>
            </a:r>
            <a:r>
              <a:rPr lang="pl-PL" u="sng" dirty="0">
                <a:hlinkClick r:id="rId2"/>
              </a:rPr>
              <a:t>https://eur-lex.europa.eu/legal-content/PL/TXT/?uri=CELEX%3A52016XC0723%2801%29</a:t>
            </a:r>
            <a:r>
              <a:rPr lang="pl-PL" dirty="0"/>
              <a:t> </a:t>
            </a:r>
          </a:p>
          <a:p>
            <a:endParaRPr lang="pl-PL" dirty="0"/>
          </a:p>
        </p:txBody>
      </p:sp>
      <p:sp>
        <p:nvSpPr>
          <p:cNvPr id="4" name="Symbol zastępczy numeru slajdu 3">
            <a:extLst>
              <a:ext uri="{FF2B5EF4-FFF2-40B4-BE49-F238E27FC236}">
                <a16:creationId xmlns:a16="http://schemas.microsoft.com/office/drawing/2014/main" id="{C876E472-D764-4F22-BA2D-7C325962D6E9}"/>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27677676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41352" y="359838"/>
            <a:ext cx="10009109" cy="971727"/>
          </a:xfrm>
        </p:spPr>
        <p:txBody>
          <a:bodyPr>
            <a:normAutofit/>
          </a:bodyPr>
          <a:lstStyle/>
          <a:p>
            <a:r>
              <a:rPr lang="pl-PL" dirty="0">
                <a:solidFill>
                  <a:srgbClr val="C00000"/>
                </a:solidFill>
              </a:rPr>
              <a:t>(nie)</a:t>
            </a:r>
            <a:r>
              <a:rPr lang="pl-PL" dirty="0"/>
              <a:t>horyzontalna</a:t>
            </a:r>
            <a:br>
              <a:rPr lang="pl-PL" dirty="0"/>
            </a:br>
            <a:r>
              <a:rPr lang="pl-PL" dirty="0"/>
              <a:t>Karta Praw Podstawowych UE a uchwały dyskryminujące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41352" y="1619597"/>
            <a:ext cx="9901098" cy="5328592"/>
          </a:xfrm>
        </p:spPr>
        <p:txBody>
          <a:bodyPr>
            <a:noAutofit/>
          </a:bodyPr>
          <a:lstStyle/>
          <a:p>
            <a:pPr marL="0" indent="0">
              <a:spcAft>
                <a:spcPts val="600"/>
              </a:spcAft>
              <a:buNone/>
            </a:pPr>
            <a:r>
              <a:rPr lang="pl-PL" b="1" dirty="0">
                <a:solidFill>
                  <a:srgbClr val="C00000"/>
                </a:solidFill>
              </a:rPr>
              <a:t>Kwalifikowalność wnioskodawcy i partnerów </a:t>
            </a:r>
            <a:br>
              <a:rPr lang="pl-PL" b="1" dirty="0"/>
            </a:br>
            <a:r>
              <a:rPr lang="pl-PL" b="1" dirty="0"/>
              <a:t>(kryterium zgodności z FEP 2021-2027 i dokumentami programowymi – podstawowe)</a:t>
            </a:r>
          </a:p>
          <a:p>
            <a:pPr marL="0" indent="0">
              <a:spcBef>
                <a:spcPts val="1200"/>
              </a:spcBef>
              <a:spcAft>
                <a:spcPts val="1800"/>
              </a:spcAft>
              <a:buNone/>
            </a:pPr>
            <a:r>
              <a:rPr lang="pl-PL" b="1" dirty="0"/>
              <a:t>Ocenie podlega </a:t>
            </a:r>
            <a:r>
              <a:rPr lang="pl-PL" dirty="0"/>
              <a:t>spełnienie przez wnioskodawcę i ewentualnych partnerów (jeśli występują) warunków określonych w dokumentach programowych, tj. (…):</a:t>
            </a:r>
          </a:p>
          <a:p>
            <a:pPr marL="719138" indent="0">
              <a:spcAft>
                <a:spcPts val="600"/>
              </a:spcAft>
              <a:buNone/>
            </a:pPr>
            <a:r>
              <a:rPr lang="pl-PL" dirty="0"/>
              <a:t>czy wnioskodawca/partner (partnerzy) finansowo zaangażowany </a:t>
            </a:r>
            <a:br>
              <a:rPr lang="pl-PL" dirty="0"/>
            </a:br>
            <a:r>
              <a:rPr lang="pl-PL" dirty="0"/>
              <a:t>w realizację projektu (jeśli występuje/występują) </a:t>
            </a:r>
            <a:r>
              <a:rPr lang="pl-PL" b="1" spc="200" dirty="0">
                <a:solidFill>
                  <a:srgbClr val="C00000"/>
                </a:solidFill>
              </a:rPr>
              <a:t>nie jest </a:t>
            </a:r>
            <a:r>
              <a:rPr lang="pl-PL" b="1" dirty="0"/>
              <a:t>jednostką samorządu terytorialnego</a:t>
            </a:r>
            <a:r>
              <a:rPr lang="pl-PL" dirty="0"/>
              <a:t> </a:t>
            </a:r>
            <a:r>
              <a:rPr lang="pl-PL" b="1" dirty="0"/>
              <a:t>(lub podmiotem przez nią kontrolowanym lub od niej zależnym</a:t>
            </a:r>
            <a:r>
              <a:rPr lang="pl-PL" dirty="0"/>
              <a:t>), która podjęła jakiekolwiek działania sprzeczne </a:t>
            </a:r>
            <a:br>
              <a:rPr lang="pl-PL" dirty="0"/>
            </a:br>
            <a:r>
              <a:rPr lang="pl-PL" dirty="0"/>
              <a:t>z zasadami niedyskryminacji ze względu na płeć, rasę lub pochodzenie etniczne, religię lub światopogląd, niepełnosprawność, wiek lub orientację seksualną, o których mowa w art. 9 ust. 3 rozporządzenia ogólnego</a:t>
            </a:r>
          </a:p>
          <a:p>
            <a:pPr marL="0" indent="0">
              <a:spcAft>
                <a:spcPts val="600"/>
              </a:spcAft>
              <a:buNone/>
            </a:pPr>
            <a:endParaRPr lang="pl-PL" dirty="0"/>
          </a:p>
          <a:p>
            <a:pPr marL="0" indent="0">
              <a:spcAft>
                <a:spcPts val="600"/>
              </a:spcAft>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9938796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521370" y="359838"/>
            <a:ext cx="9829091" cy="1475783"/>
          </a:xfrm>
        </p:spPr>
        <p:txBody>
          <a:bodyPr>
            <a:normAutofit/>
          </a:bodyPr>
          <a:lstStyle/>
          <a:p>
            <a:r>
              <a:rPr lang="pl-PL" dirty="0"/>
              <a:t>Weryfikacja kryterium – kwalifikowalność wnioskodawcy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36332" y="1979457"/>
            <a:ext cx="9145016" cy="2448272"/>
          </a:xfrm>
        </p:spPr>
        <p:txBody>
          <a:bodyPr>
            <a:noAutofit/>
          </a:bodyPr>
          <a:lstStyle/>
          <a:p>
            <a:pPr marL="0" indent="0">
              <a:spcBef>
                <a:spcPts val="1200"/>
              </a:spcBef>
              <a:buNone/>
            </a:pPr>
            <a:r>
              <a:rPr lang="pl-PL" dirty="0"/>
              <a:t>Ocena dokonywana jest na podstawie wniosku o dofinansowanie </a:t>
            </a:r>
            <a:br>
              <a:rPr lang="pl-PL" dirty="0"/>
            </a:br>
            <a:r>
              <a:rPr lang="pl-PL" dirty="0"/>
              <a:t>i weryfikowana w oparciu o informacje zamieszczone na stronie </a:t>
            </a:r>
            <a:r>
              <a:rPr lang="pl-PL" u="sng" dirty="0">
                <a:hlinkClick r:id="rId2"/>
              </a:rPr>
              <a:t>Rzecznika Praw Obywatelskich</a:t>
            </a:r>
            <a:r>
              <a:rPr lang="pl-PL" dirty="0"/>
              <a:t>.</a:t>
            </a:r>
          </a:p>
          <a:p>
            <a:pPr marL="0" indent="0">
              <a:spcBef>
                <a:spcPts val="3600"/>
              </a:spcBef>
              <a:buNone/>
            </a:pPr>
            <a:r>
              <a:rPr lang="pl-PL" dirty="0"/>
              <a:t>Pod adresem </a:t>
            </a:r>
            <a:r>
              <a:rPr lang="pl-PL" u="sng" dirty="0">
                <a:hlinkClick r:id="rId2"/>
              </a:rPr>
              <a:t>https://bip.brpo.gov.pl/</a:t>
            </a:r>
            <a:r>
              <a:rPr lang="pl-PL" dirty="0"/>
              <a:t>, w brzmieniu aktualnym na dzień zakończenia naboru wniosków o dofinansowanie.</a:t>
            </a:r>
          </a:p>
          <a:p>
            <a:pPr marL="0" indent="0">
              <a:spcBef>
                <a:spcPts val="3600"/>
              </a:spcBef>
              <a:buNone/>
            </a:pPr>
            <a:r>
              <a:rPr lang="pl-PL" dirty="0">
                <a:hlinkClick r:id="rId3"/>
              </a:rPr>
              <a:t>Link do tematu uchwał </a:t>
            </a:r>
            <a:r>
              <a:rPr lang="pl-PL" dirty="0" err="1">
                <a:hlinkClick r:id="rId3"/>
              </a:rPr>
              <a:t>antyLGBTQ</a:t>
            </a:r>
            <a:r>
              <a:rPr lang="pl-PL" dirty="0">
                <a:hlinkClick r:id="rId3"/>
              </a:rPr>
              <a:t> </a:t>
            </a:r>
            <a:r>
              <a:rPr lang="pl-PL" dirty="0"/>
              <a:t> </a:t>
            </a:r>
          </a:p>
          <a:p>
            <a:pPr marL="0" indent="0">
              <a:spcAft>
                <a:spcPts val="600"/>
              </a:spcAft>
              <a:buNone/>
            </a:pPr>
            <a:endParaRPr lang="pl-PL" dirty="0"/>
          </a:p>
          <a:p>
            <a:pPr marL="0" indent="0">
              <a:spcAft>
                <a:spcPts val="600"/>
              </a:spcAft>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325046293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dirty="0"/>
              <a:t>Ocena zgodności projektów współfinansowanych z </a:t>
            </a:r>
            <a:r>
              <a:rPr lang="pl-PL" sz="2800" b="1" dirty="0">
                <a:solidFill>
                  <a:srgbClr val="C00000"/>
                </a:solidFill>
              </a:rPr>
              <a:t>EFS+ </a:t>
            </a:r>
            <a:r>
              <a:rPr lang="pl-PL" dirty="0"/>
              <a:t>z zasadą równości kobiet i mężczyzn odbywa się </a:t>
            </a:r>
            <a:r>
              <a:rPr lang="pl-PL" b="1" dirty="0"/>
              <a:t>na podstawie standardu minimum</a:t>
            </a:r>
            <a:r>
              <a:rPr lang="pl-PL" dirty="0"/>
              <a:t>, który składa się z 5 kryteriów oceny. </a:t>
            </a:r>
          </a:p>
          <a:p>
            <a:pPr marL="0" indent="0">
              <a:buNone/>
            </a:pPr>
            <a:r>
              <a:rPr lang="pl-PL" dirty="0"/>
              <a:t>Standardu minimum nie stosuje się do oceny projektu, jeżeli w treści wniosku przywołany i uzasadniony został jeden z poniższych </a:t>
            </a:r>
            <a:r>
              <a:rPr lang="pl-PL" b="1" dirty="0"/>
              <a:t>wyjątków</a:t>
            </a:r>
            <a:r>
              <a:rPr lang="pl-PL" dirty="0"/>
              <a:t>: </a:t>
            </a:r>
          </a:p>
          <a:p>
            <a:pPr marL="622300" indent="-268288">
              <a:spcBef>
                <a:spcPts val="1200"/>
              </a:spcBef>
              <a:buFont typeface="Wingdings" panose="05000000000000000000" pitchFamily="2" charset="2"/>
              <a:buChar char="Ø"/>
            </a:pPr>
            <a:r>
              <a:rPr lang="pl-PL" dirty="0"/>
              <a:t>profil działalności (np. statut),</a:t>
            </a:r>
          </a:p>
          <a:p>
            <a:pPr marL="622300" indent="-268288">
              <a:buFont typeface="Wingdings" panose="05000000000000000000" pitchFamily="2" charset="2"/>
              <a:buChar char="Ø"/>
            </a:pPr>
            <a:r>
              <a:rPr lang="pl-PL" dirty="0"/>
              <a:t>zamknięta rekrutacja.</a:t>
            </a:r>
          </a:p>
          <a:p>
            <a:pPr marL="0" indent="0">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gn="ctr">
              <a:lnSpc>
                <a:spcPct val="170000"/>
              </a:lnSpc>
              <a:spcAft>
                <a:spcPts val="600"/>
              </a:spcAft>
              <a:buNone/>
            </a:pPr>
            <a:r>
              <a:rPr lang="pl-PL" sz="4200" dirty="0">
                <a:hlinkClick r:id="rId2"/>
              </a:rPr>
              <a:t>Wytyczne </a:t>
            </a:r>
            <a:r>
              <a:rPr lang="pl-PL" sz="4400" dirty="0">
                <a:hlinkClick r:id="rId2"/>
              </a:rPr>
              <a:t>dotyczące realizacji zasad równościowych </a:t>
            </a:r>
            <a:br>
              <a:rPr lang="pl-PL" sz="4400" dirty="0">
                <a:hlinkClick r:id="rId2"/>
              </a:rPr>
            </a:br>
            <a:r>
              <a:rPr lang="pl-PL" sz="4400" dirty="0">
                <a:hlinkClick r:id="rId2"/>
              </a:rPr>
              <a:t>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A1AF45-1395-45D6-A07C-CDC48684CE2E}"/>
              </a:ext>
            </a:extLst>
          </p:cNvPr>
          <p:cNvSpPr>
            <a:spLocks noGrp="1"/>
          </p:cNvSpPr>
          <p:nvPr>
            <p:ph type="title"/>
          </p:nvPr>
        </p:nvSpPr>
        <p:spPr/>
        <p:txBody>
          <a:bodyPr/>
          <a:lstStyle/>
          <a:p>
            <a:r>
              <a:rPr lang="pl-PL" dirty="0"/>
              <a:t>Kryteria zgodności z zasadami horyzontalnymi </a:t>
            </a:r>
          </a:p>
        </p:txBody>
      </p:sp>
      <p:sp>
        <p:nvSpPr>
          <p:cNvPr id="3" name="Symbol zastępczy zawartości 2">
            <a:extLst>
              <a:ext uri="{FF2B5EF4-FFF2-40B4-BE49-F238E27FC236}">
                <a16:creationId xmlns:a16="http://schemas.microsoft.com/office/drawing/2014/main" id="{2DB15B6D-09E8-4722-9472-867E8CBE8752}"/>
              </a:ext>
            </a:extLst>
          </p:cNvPr>
          <p:cNvSpPr>
            <a:spLocks noGrp="1"/>
          </p:cNvSpPr>
          <p:nvPr>
            <p:ph idx="1"/>
          </p:nvPr>
        </p:nvSpPr>
        <p:spPr/>
        <p:txBody>
          <a:bodyPr/>
          <a:lstStyle/>
          <a:p>
            <a:pPr marL="0" indent="0">
              <a:buNone/>
            </a:pPr>
            <a:r>
              <a:rPr lang="pl-PL" dirty="0"/>
              <a:t>Wniosek o dofinansowanie projektu EFS+ musi być zgodny z ze standardem minimum, czyli:</a:t>
            </a:r>
          </a:p>
          <a:p>
            <a:pPr>
              <a:spcBef>
                <a:spcPts val="1200"/>
              </a:spcBef>
              <a:buFont typeface="Arial" panose="020B0604020202020204" pitchFamily="34" charset="0"/>
              <a:buChar char="•"/>
            </a:pPr>
            <a:r>
              <a:rPr lang="pl-PL" dirty="0"/>
              <a:t>przewiduje działania, które wpłyną na wyrównanie szans tej płci, która według diagnozy problemu i grupy docelowej (logika projektu) jest w gorszym położeniu i o ile takie nierówności zostały w projekcie zdiagnozowane,</a:t>
            </a:r>
          </a:p>
          <a:p>
            <a:pPr>
              <a:spcBef>
                <a:spcPts val="1200"/>
              </a:spcBef>
              <a:buFont typeface="Arial" panose="020B0604020202020204" pitchFamily="34" charset="0"/>
              <a:buChar char="•"/>
            </a:pPr>
            <a:r>
              <a:rPr lang="pl-PL" dirty="0"/>
              <a:t>zapewnia mechanizmy zapobiegające dyskryminacji i wykluczenia ze względu na płeć,</a:t>
            </a:r>
          </a:p>
          <a:p>
            <a:pPr>
              <a:spcBef>
                <a:spcPts val="1200"/>
              </a:spcBef>
              <a:buFont typeface="Arial" panose="020B0604020202020204" pitchFamily="34" charset="0"/>
              <a:buChar char="•"/>
            </a:pPr>
            <a:r>
              <a:rPr lang="pl-PL" dirty="0"/>
              <a:t>standardowy wniosek musi uzyskać łącznie co najmniej 3 punkty za kryteria standardu minimum. </a:t>
            </a:r>
          </a:p>
          <a:p>
            <a:endParaRPr lang="pl-PL" dirty="0"/>
          </a:p>
        </p:txBody>
      </p:sp>
      <p:sp>
        <p:nvSpPr>
          <p:cNvPr id="4" name="Symbol zastępczy numeru slajdu 3">
            <a:extLst>
              <a:ext uri="{FF2B5EF4-FFF2-40B4-BE49-F238E27FC236}">
                <a16:creationId xmlns:a16="http://schemas.microsoft.com/office/drawing/2014/main" id="{F90A9B0B-60AE-4DE3-854A-837B9AF9A476}"/>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382547530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C954A-AE4B-438E-B96D-4670EA6B3555}"/>
              </a:ext>
            </a:extLst>
          </p:cNvPr>
          <p:cNvSpPr>
            <a:spLocks noGrp="1"/>
          </p:cNvSpPr>
          <p:nvPr>
            <p:ph type="title"/>
          </p:nvPr>
        </p:nvSpPr>
        <p:spPr>
          <a:xfrm>
            <a:off x="233363" y="345258"/>
            <a:ext cx="10458450" cy="1080001"/>
          </a:xfrm>
        </p:spPr>
        <p:txBody>
          <a:bodyPr/>
          <a:lstStyle/>
          <a:p>
            <a:r>
              <a:rPr lang="pl-PL" dirty="0"/>
              <a:t>Logiczny związek przyczynowo skutkowy standardu minimum</a:t>
            </a:r>
          </a:p>
        </p:txBody>
      </p:sp>
      <p:sp>
        <p:nvSpPr>
          <p:cNvPr id="3" name="Symbol zastępczy zawartości 2">
            <a:extLst>
              <a:ext uri="{FF2B5EF4-FFF2-40B4-BE49-F238E27FC236}">
                <a16:creationId xmlns:a16="http://schemas.microsoft.com/office/drawing/2014/main" id="{DE5A5C51-93B2-491F-A78D-79CBAF622959}"/>
              </a:ext>
            </a:extLst>
          </p:cNvPr>
          <p:cNvSpPr>
            <a:spLocks noGrp="1"/>
          </p:cNvSpPr>
          <p:nvPr>
            <p:ph sz="half" idx="1"/>
          </p:nvPr>
        </p:nvSpPr>
        <p:spPr>
          <a:xfrm>
            <a:off x="485366" y="1702846"/>
            <a:ext cx="9721079" cy="2520129"/>
          </a:xfrm>
        </p:spPr>
        <p:txBody>
          <a:bodyPr/>
          <a:lstStyle/>
          <a:p>
            <a:pPr marL="0" indent="0">
              <a:lnSpc>
                <a:spcPct val="114000"/>
              </a:lnSpc>
              <a:buNone/>
            </a:pPr>
            <a:r>
              <a:rPr lang="pl-PL" dirty="0">
                <a:cs typeface="Arial" panose="020B0604020202020204" pitchFamily="34" charset="0"/>
              </a:rPr>
              <a:t>Brak logiki w projekcie, także w kontekście standardu minimum może spowodować skierowanie wniosku do uzupełnienia (projekty niekonkurencyjne) lub na etap negocjacji (projekty konkurencyjne) lub obniżenie punktacji w ocenie poszczególnych kryteriów standardu minimum. </a:t>
            </a:r>
          </a:p>
        </p:txBody>
      </p:sp>
      <p:sp>
        <p:nvSpPr>
          <p:cNvPr id="7" name="Symbol zastępczy numeru slajdu 6">
            <a:extLst>
              <a:ext uri="{FF2B5EF4-FFF2-40B4-BE49-F238E27FC236}">
                <a16:creationId xmlns:a16="http://schemas.microsoft.com/office/drawing/2014/main" id="{B1B12C62-59CD-4DDF-AC8D-FAF7F61BD8A1}"/>
              </a:ext>
            </a:extLst>
          </p:cNvPr>
          <p:cNvSpPr>
            <a:spLocks noGrp="1"/>
          </p:cNvSpPr>
          <p:nvPr>
            <p:ph type="sldNum" sz="quarter" idx="10"/>
          </p:nvPr>
        </p:nvSpPr>
        <p:spPr/>
        <p:txBody>
          <a:bodyPr/>
          <a:lstStyle/>
          <a:p>
            <a:fld id="{EB4015AA-59F6-416B-87A6-8E3D940284E2}" type="slidenum">
              <a:rPr lang="pl-PL" smtClean="0"/>
              <a:pPr/>
              <a:t>31</a:t>
            </a:fld>
            <a:endParaRPr lang="pl-PL" dirty="0"/>
          </a:p>
        </p:txBody>
      </p:sp>
      <p:graphicFrame>
        <p:nvGraphicFramePr>
          <p:cNvPr id="8" name="Symbol zastępczy zawartości 4" descr="schemat 4 elementy: bariery diagnoza, działania zadania, wskaźniki , budżet wrażliwy na płeć ">
            <a:extLst>
              <a:ext uri="{FF2B5EF4-FFF2-40B4-BE49-F238E27FC236}">
                <a16:creationId xmlns:a16="http://schemas.microsoft.com/office/drawing/2014/main" id="{2632C3A0-BC68-4C93-B5BF-BFD0F5C96057}"/>
              </a:ext>
            </a:extLst>
          </p:cNvPr>
          <p:cNvGraphicFramePr>
            <a:graphicFrameLocks noGrp="1"/>
          </p:cNvGraphicFramePr>
          <p:nvPr>
            <p:ph sz="half" idx="2"/>
            <p:extLst>
              <p:ext uri="{D42A27DB-BD31-4B8C-83A1-F6EECF244321}">
                <p14:modId xmlns:p14="http://schemas.microsoft.com/office/powerpoint/2010/main" val="3464795030"/>
              </p:ext>
            </p:extLst>
          </p:nvPr>
        </p:nvGraphicFramePr>
        <p:xfrm>
          <a:off x="116680" y="3779837"/>
          <a:ext cx="10458450"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33044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solidFill>
                  <a:srgbClr val="C00000"/>
                </a:solidFill>
              </a:rPr>
              <a:t>Kryterium nr 5 standardu minimum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a:t>
            </a:r>
            <a:r>
              <a:rPr lang="pl-PL" b="1" spc="200" dirty="0">
                <a:solidFill>
                  <a:srgbClr val="C00000"/>
                </a:solidFill>
              </a:rPr>
              <a:t>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111328-DB6C-435D-A4B8-CDE03E7D3949}"/>
              </a:ext>
            </a:extLst>
          </p:cNvPr>
          <p:cNvSpPr>
            <a:spLocks noGrp="1"/>
          </p:cNvSpPr>
          <p:nvPr>
            <p:ph type="title"/>
          </p:nvPr>
        </p:nvSpPr>
        <p:spPr/>
        <p:txBody>
          <a:bodyPr/>
          <a:lstStyle/>
          <a:p>
            <a:r>
              <a:rPr lang="pl-PL" dirty="0"/>
              <a:t>Gdzie ta równość płci?</a:t>
            </a:r>
          </a:p>
        </p:txBody>
      </p:sp>
      <p:sp>
        <p:nvSpPr>
          <p:cNvPr id="3" name="Symbol zastępczy zawartości 2">
            <a:extLst>
              <a:ext uri="{FF2B5EF4-FFF2-40B4-BE49-F238E27FC236}">
                <a16:creationId xmlns:a16="http://schemas.microsoft.com/office/drawing/2014/main" id="{34150FA2-BDF2-4D0B-97D9-F2600DA79DE1}"/>
              </a:ext>
            </a:extLst>
          </p:cNvPr>
          <p:cNvSpPr>
            <a:spLocks noGrp="1"/>
          </p:cNvSpPr>
          <p:nvPr>
            <p:ph idx="1"/>
          </p:nvPr>
        </p:nvSpPr>
        <p:spPr/>
        <p:txBody>
          <a:bodyPr/>
          <a:lstStyle/>
          <a:p>
            <a:r>
              <a:rPr lang="pl-PL" dirty="0"/>
              <a:t>Segregacja pionowa i pozioma rynku pracy, </a:t>
            </a:r>
          </a:p>
          <a:p>
            <a:r>
              <a:rPr lang="pl-PL" dirty="0"/>
              <a:t>Różnice w płacach kobiet i mężczyzn zatrudnionych na równoważnych stanowiskach wykonujących tożsame obowiązki, </a:t>
            </a:r>
          </a:p>
          <a:p>
            <a:r>
              <a:rPr lang="pl-PL" dirty="0"/>
              <a:t>Mała dostępność elastycznych rozwiązań czasu pracy,</a:t>
            </a:r>
          </a:p>
          <a:p>
            <a:r>
              <a:rPr lang="pl-PL" dirty="0"/>
              <a:t>Niski udział mężczyzn w obowiązkach domowych, rodzinnych,</a:t>
            </a:r>
          </a:p>
          <a:p>
            <a:r>
              <a:rPr lang="pl-PL" dirty="0"/>
              <a:t>Niski udział kobiet w procesach podejmowania decyzji (miasto, wybory)</a:t>
            </a:r>
          </a:p>
          <a:p>
            <a:r>
              <a:rPr lang="pl-PL" dirty="0"/>
              <a:t>Przemoc ze względu na płeć (wyjątki od SM)</a:t>
            </a:r>
          </a:p>
          <a:p>
            <a:r>
              <a:rPr lang="pl-PL" dirty="0"/>
              <a:t>Niewidoczność kwestii płci w ochronie zdrowia (pacjenci), </a:t>
            </a:r>
          </a:p>
          <a:p>
            <a:r>
              <a:rPr lang="pl-PL" dirty="0"/>
              <a:t>Dyskryminacja wielokrotna, </a:t>
            </a:r>
          </a:p>
          <a:p>
            <a:r>
              <a:rPr lang="pl-PL" dirty="0"/>
              <a:t>Stereotypy płci we wszystkich obszarach.</a:t>
            </a:r>
          </a:p>
        </p:txBody>
      </p:sp>
      <p:sp>
        <p:nvSpPr>
          <p:cNvPr id="4" name="Symbol zastępczy numeru slajdu 3">
            <a:extLst>
              <a:ext uri="{FF2B5EF4-FFF2-40B4-BE49-F238E27FC236}">
                <a16:creationId xmlns:a16="http://schemas.microsoft.com/office/drawing/2014/main" id="{A582748B-FA71-47C6-B9E5-BC9EA61EAE28}"/>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63235961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2A9ABF-28EA-4D09-A855-FF984159A2D6}"/>
              </a:ext>
            </a:extLst>
          </p:cNvPr>
          <p:cNvSpPr>
            <a:spLocks noGrp="1"/>
          </p:cNvSpPr>
          <p:nvPr>
            <p:ph type="title"/>
          </p:nvPr>
        </p:nvSpPr>
        <p:spPr/>
        <p:txBody>
          <a:bodyPr/>
          <a:lstStyle/>
          <a:p>
            <a:r>
              <a:rPr lang="pl-PL" dirty="0"/>
              <a:t>Równość płci w edukacji – wyjątek od reguły!</a:t>
            </a:r>
          </a:p>
        </p:txBody>
      </p:sp>
      <p:sp>
        <p:nvSpPr>
          <p:cNvPr id="3" name="Symbol zastępczy zawartości 2">
            <a:extLst>
              <a:ext uri="{FF2B5EF4-FFF2-40B4-BE49-F238E27FC236}">
                <a16:creationId xmlns:a16="http://schemas.microsoft.com/office/drawing/2014/main" id="{3DD50913-EA08-4738-92E1-3ECFCA914E08}"/>
              </a:ext>
            </a:extLst>
          </p:cNvPr>
          <p:cNvSpPr>
            <a:spLocks noGrp="1"/>
          </p:cNvSpPr>
          <p:nvPr>
            <p:ph idx="1"/>
          </p:nvPr>
        </p:nvSpPr>
        <p:spPr>
          <a:xfrm>
            <a:off x="485366" y="2411685"/>
            <a:ext cx="9721080" cy="1944216"/>
          </a:xfrm>
        </p:spPr>
        <p:txBody>
          <a:bodyPr/>
          <a:lstStyle/>
          <a:p>
            <a:pPr marL="0" indent="0">
              <a:buNone/>
            </a:pPr>
            <a:r>
              <a:rPr lang="pl-PL" b="1" dirty="0">
                <a:solidFill>
                  <a:srgbClr val="C00000"/>
                </a:solidFill>
              </a:rPr>
              <a:t>W ramach zaplanowanych działań rekrutacyjnych </a:t>
            </a:r>
            <a:r>
              <a:rPr lang="pl-PL" sz="2800" b="1" dirty="0">
                <a:solidFill>
                  <a:srgbClr val="000000"/>
                </a:solidFill>
              </a:rPr>
              <a:t>NIE</a:t>
            </a:r>
            <a:r>
              <a:rPr lang="pl-PL" b="1" dirty="0">
                <a:solidFill>
                  <a:srgbClr val="C00000"/>
                </a:solidFill>
              </a:rPr>
              <a:t> bierzemy pod uwagę zapewnienia równości płci wśród dzieci – ten podział wynika z sytuacji demograficznej na danym obszarze, na który wnioskodawcy/ beneficjenci nie mają wpływu. </a:t>
            </a:r>
          </a:p>
          <a:p>
            <a:endParaRPr lang="pl-PL" dirty="0"/>
          </a:p>
        </p:txBody>
      </p:sp>
      <p:sp>
        <p:nvSpPr>
          <p:cNvPr id="4" name="Symbol zastępczy numeru slajdu 3">
            <a:extLst>
              <a:ext uri="{FF2B5EF4-FFF2-40B4-BE49-F238E27FC236}">
                <a16:creationId xmlns:a16="http://schemas.microsoft.com/office/drawing/2014/main" id="{F1882C89-F433-4FD0-A517-D7AAE37D63F8}"/>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419253259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3569" y="359838"/>
            <a:ext cx="8640381" cy="1295787"/>
          </a:xfrm>
        </p:spPr>
        <p:txBody>
          <a:bodyPr>
            <a:normAutofit/>
          </a:bodyPr>
          <a:lstStyle/>
          <a:p>
            <a:r>
              <a:rPr lang="pl-PL" dirty="0"/>
              <a:t>Równość płci – </a:t>
            </a:r>
            <a:br>
              <a:rPr lang="pl-PL" dirty="0"/>
            </a:br>
            <a:r>
              <a:rPr lang="pl-PL" dirty="0"/>
              <a:t>czyli przez przypadek nie utrwalajmy nierówności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366" y="1622769"/>
            <a:ext cx="9721080" cy="5577067"/>
          </a:xfrm>
        </p:spPr>
        <p:txBody>
          <a:bodyPr>
            <a:noAutofit/>
          </a:bodyPr>
          <a:lstStyle/>
          <a:p>
            <a:pPr marL="0" indent="0">
              <a:spcBef>
                <a:spcPts val="600"/>
              </a:spcBef>
              <a:spcAft>
                <a:spcPts val="600"/>
              </a:spcAft>
              <a:buNone/>
            </a:pPr>
            <a:r>
              <a:rPr lang="pl-PL" b="1" dirty="0"/>
              <a:t>Cytat z regulaminu naboru – rozdziały:</a:t>
            </a:r>
          </a:p>
          <a:p>
            <a:pPr>
              <a:spcBef>
                <a:spcPts val="600"/>
              </a:spcBef>
              <a:spcAft>
                <a:spcPts val="600"/>
              </a:spcAft>
              <a:buFont typeface="Arial" panose="020B0604020202020204" pitchFamily="34" charset="0"/>
              <a:buChar char="•"/>
            </a:pPr>
            <a:r>
              <a:rPr lang="pl-PL" dirty="0"/>
              <a:t>Typy projektów (2.1)</a:t>
            </a:r>
          </a:p>
          <a:p>
            <a:pPr>
              <a:spcBef>
                <a:spcPts val="600"/>
              </a:spcBef>
              <a:spcAft>
                <a:spcPts val="1200"/>
              </a:spcAft>
              <a:buFont typeface="Arial" panose="020B0604020202020204" pitchFamily="34" charset="0"/>
              <a:buChar char="•"/>
            </a:pPr>
            <a:r>
              <a:rPr lang="pl-PL" dirty="0"/>
              <a:t>Uwarunkowania realizacji wsparcia w ramach projektów (2.3)</a:t>
            </a:r>
          </a:p>
          <a:p>
            <a:pPr marL="0" lvl="0" indent="0">
              <a:spcBef>
                <a:spcPts val="1200"/>
              </a:spcBef>
              <a:spcAft>
                <a:spcPts val="1200"/>
              </a:spcAft>
              <a:buNone/>
            </a:pPr>
            <a:r>
              <a:rPr lang="pl-PL" dirty="0"/>
              <a:t>„Poszerzenie i dopasowanie do potrzeb uczniów oferty z zakresu </a:t>
            </a:r>
            <a:r>
              <a:rPr lang="pl-PL" b="1" dirty="0"/>
              <a:t>doradztwa zawodowego,</a:t>
            </a:r>
            <a:r>
              <a:rPr lang="pl-PL" dirty="0"/>
              <a:t> uwzględniającego aspekty przełamywania stereotypów płciowych w wyborze zawodu oraz promocję kierunków z obszaru STEM, szczególnie wśród dziewcząt.”</a:t>
            </a:r>
          </a:p>
          <a:p>
            <a:pPr marL="0" indent="0">
              <a:spcBef>
                <a:spcPts val="1200"/>
              </a:spcBef>
              <a:spcAft>
                <a:spcPts val="600"/>
              </a:spcAft>
              <a:buNone/>
            </a:pPr>
            <a:r>
              <a:rPr lang="en-US" b="1" dirty="0"/>
              <a:t>(</a:t>
            </a:r>
            <a:r>
              <a:rPr lang="pl-PL" b="1" dirty="0"/>
              <a:t>STEM –</a:t>
            </a:r>
            <a:r>
              <a:rPr lang="en-US" b="1" dirty="0"/>
              <a:t> science, technology, engineering, mathematics)</a:t>
            </a:r>
            <a:endParaRPr lang="pl-PL" b="1" dirty="0"/>
          </a:p>
          <a:p>
            <a:pPr marL="0" lvl="0" indent="0">
              <a:spcBef>
                <a:spcPts val="4200"/>
              </a:spcBef>
              <a:spcAft>
                <a:spcPts val="1200"/>
              </a:spcAft>
              <a:buNone/>
            </a:pPr>
            <a:r>
              <a:rPr lang="pl-PL" b="1" spc="300" dirty="0"/>
              <a:t>Hasło klucz – branża typowo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1FF14-4F92-4F54-BF64-5CB2DCD274AE}"/>
              </a:ext>
            </a:extLst>
          </p:cNvPr>
          <p:cNvSpPr>
            <a:spLocks noGrp="1"/>
          </p:cNvSpPr>
          <p:nvPr>
            <p:ph type="title"/>
          </p:nvPr>
        </p:nvSpPr>
        <p:spPr/>
        <p:txBody>
          <a:bodyPr/>
          <a:lstStyle/>
          <a:p>
            <a:r>
              <a:rPr lang="pl-PL" dirty="0"/>
              <a:t>Równość płci w perspektywie czasu…</a:t>
            </a:r>
          </a:p>
        </p:txBody>
      </p:sp>
      <p:sp>
        <p:nvSpPr>
          <p:cNvPr id="3" name="Symbol zastępczy zawartości 2">
            <a:extLst>
              <a:ext uri="{FF2B5EF4-FFF2-40B4-BE49-F238E27FC236}">
                <a16:creationId xmlns:a16="http://schemas.microsoft.com/office/drawing/2014/main" id="{8A62FD41-AA3C-4C19-B9F5-C938DE413742}"/>
              </a:ext>
            </a:extLst>
          </p:cNvPr>
          <p:cNvSpPr>
            <a:spLocks noGrp="1"/>
          </p:cNvSpPr>
          <p:nvPr>
            <p:ph idx="1"/>
          </p:nvPr>
        </p:nvSpPr>
        <p:spPr>
          <a:xfrm>
            <a:off x="521370" y="1367569"/>
            <a:ext cx="9649072" cy="4824536"/>
          </a:xfrm>
        </p:spPr>
        <p:txBody>
          <a:bodyPr>
            <a:normAutofit lnSpcReduction="10000"/>
          </a:bodyPr>
          <a:lstStyle/>
          <a:p>
            <a:pPr>
              <a:spcAft>
                <a:spcPts val="1800"/>
              </a:spcAft>
            </a:pPr>
            <a:r>
              <a:rPr lang="pl-PL" dirty="0"/>
              <a:t>Równość płci, to także </a:t>
            </a:r>
            <a:r>
              <a:rPr lang="pl-PL" b="1" dirty="0"/>
              <a:t>kultura organizacyjna </a:t>
            </a:r>
            <a:r>
              <a:rPr lang="pl-PL" dirty="0"/>
              <a:t>w bieżącym miejscu pracy… </a:t>
            </a:r>
            <a:br>
              <a:rPr lang="pl-PL" dirty="0"/>
            </a:br>
            <a:r>
              <a:rPr lang="pl-PL" dirty="0"/>
              <a:t>(grupa jest tak silna, jak najsłabsze w niej ogniwo)</a:t>
            </a:r>
          </a:p>
          <a:p>
            <a:pPr>
              <a:spcAft>
                <a:spcPts val="1800"/>
              </a:spcAft>
            </a:pPr>
            <a:r>
              <a:rPr lang="pl-PL" dirty="0"/>
              <a:t>Równość płci, </a:t>
            </a:r>
            <a:r>
              <a:rPr lang="pl-PL" b="1" dirty="0"/>
              <a:t>szczególnie w edukacji</a:t>
            </a:r>
            <a:r>
              <a:rPr lang="pl-PL" dirty="0"/>
              <a:t>, ma wpływ na przyszłe pokolenia, które za kilka lat wejdą na rynek pracy. </a:t>
            </a:r>
          </a:p>
          <a:p>
            <a:pPr>
              <a:spcAft>
                <a:spcPts val="1800"/>
              </a:spcAft>
            </a:pPr>
            <a:r>
              <a:rPr lang="pl-PL" dirty="0"/>
              <a:t>Dzisiejsi młodzi ludzie będą za jakiś czas wchodzić w kulturę organizacyjną pracodawców:</a:t>
            </a:r>
          </a:p>
          <a:p>
            <a:pPr lvl="1">
              <a:spcAft>
                <a:spcPts val="1800"/>
              </a:spcAft>
              <a:buFont typeface="Wingdings" panose="05000000000000000000" pitchFamily="2" charset="2"/>
              <a:buChar char="Ø"/>
            </a:pPr>
            <a:r>
              <a:rPr lang="pl-PL" dirty="0"/>
              <a:t> Z czym się tam zderzą? </a:t>
            </a:r>
          </a:p>
          <a:p>
            <a:pPr lvl="1">
              <a:spcAft>
                <a:spcPts val="1800"/>
              </a:spcAft>
              <a:buFont typeface="Wingdings" panose="05000000000000000000" pitchFamily="2" charset="2"/>
              <a:buChar char="Ø"/>
            </a:pPr>
            <a:r>
              <a:rPr lang="pl-PL" dirty="0"/>
              <a:t>Czy będą się tam czuć komfortowo?</a:t>
            </a:r>
          </a:p>
          <a:p>
            <a:pPr lvl="1">
              <a:spcAft>
                <a:spcPts val="1800"/>
              </a:spcAft>
              <a:buFont typeface="Wingdings" panose="05000000000000000000" pitchFamily="2" charset="2"/>
              <a:buChar char="Ø"/>
            </a:pPr>
            <a:r>
              <a:rPr lang="pl-PL" dirty="0"/>
              <a:t>…</a:t>
            </a:r>
          </a:p>
        </p:txBody>
      </p:sp>
      <p:sp>
        <p:nvSpPr>
          <p:cNvPr id="4" name="Symbol zastępczy numeru slajdu 3">
            <a:extLst>
              <a:ext uri="{FF2B5EF4-FFF2-40B4-BE49-F238E27FC236}">
                <a16:creationId xmlns:a16="http://schemas.microsoft.com/office/drawing/2014/main" id="{FAB947AA-D7EE-43E3-B13A-8921BF37F14F}"/>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89182329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9145623" cy="642210"/>
          </a:xfrm>
        </p:spPr>
        <p:txBody>
          <a:bodyPr>
            <a:normAutofit fontScale="90000"/>
          </a:bodyPr>
          <a:lstStyle/>
          <a:p>
            <a:r>
              <a:rPr lang="pl-PL" dirty="0"/>
              <a:t>Place zabaw – wspólna przestrzeń </a:t>
            </a:r>
            <a:r>
              <a:rPr lang="pl-PL" spc="200" dirty="0">
                <a:solidFill>
                  <a:srgbClr val="C00000"/>
                </a:solidFill>
              </a:rPr>
              <a:t>międzypokoleniowa</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331565"/>
            <a:ext cx="9865096" cy="5544616"/>
          </a:xfrm>
        </p:spPr>
        <p:txBody>
          <a:bodyPr>
            <a:normAutofit/>
          </a:bodyPr>
          <a:lstStyle/>
          <a:p>
            <a:pPr marL="0" indent="0">
              <a:spcAft>
                <a:spcPts val="1200"/>
              </a:spcAft>
              <a:buNone/>
            </a:pPr>
            <a:r>
              <a:rPr lang="pl-PL" b="1" dirty="0"/>
              <a:t>Ocenie podlega </a:t>
            </a:r>
            <a:r>
              <a:rPr lang="pl-PL" dirty="0"/>
              <a:t>zgodność projektu z Konwencją o Prawach Osób Niepełnosprawnych, sporządzoną w Nowym Jorku dnia 13 grudnia 2006 r., tj.:</a:t>
            </a:r>
          </a:p>
          <a:p>
            <a:pPr lvl="0">
              <a:spcAft>
                <a:spcPts val="1200"/>
              </a:spcAft>
            </a:pPr>
            <a:r>
              <a:rPr lang="pl-PL" dirty="0"/>
              <a:t>czy zapisy wniosku o dofinansowanie dotyczące zakresu i sposobu realizacji projektu oraz wnioskodawcy nie stoją w sprzeczności z wymogami KPON?</a:t>
            </a:r>
          </a:p>
          <a:p>
            <a:pPr lvl="0">
              <a:spcAft>
                <a:spcPts val="1200"/>
              </a:spcAft>
            </a:pPr>
            <a:r>
              <a:rPr lang="pl-PL" dirty="0"/>
              <a:t>w przypadku, gdy we wniosku o dofinansowanie stwierdzono neutralny charakter wymogów KPON względem zakresu i sposobu realizacji projektu oraz wnioskodawcy: czy neutralny charakter wymogów został zidentyfikowany prawidłowo?</a:t>
            </a:r>
          </a:p>
          <a:p>
            <a:pPr marL="0" indent="0">
              <a:spcAft>
                <a:spcPts val="0"/>
              </a:spcAft>
              <a:buNone/>
            </a:pPr>
            <a:r>
              <a:rPr lang="pl-PL" dirty="0"/>
              <a:t>Kryterium uważa się za spełnione, jeśli projekt spełnił wszystkie powyższe warunki (o ile dotyczą). Dz. U. z 2012 r. poz. 1169, ze. zm.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DC13BE-C9C7-490E-8597-E60D186D3196}"/>
              </a:ext>
            </a:extLst>
          </p:cNvPr>
          <p:cNvSpPr>
            <a:spLocks noGrp="1"/>
          </p:cNvSpPr>
          <p:nvPr>
            <p:ph type="title"/>
          </p:nvPr>
        </p:nvSpPr>
        <p:spPr/>
        <p:txBody>
          <a:bodyPr>
            <a:normAutofit fontScale="90000"/>
          </a:bodyPr>
          <a:lstStyle/>
          <a:p>
            <a:r>
              <a:rPr lang="pl-PL" sz="3600" dirty="0"/>
              <a:t>Artykuł 5</a:t>
            </a:r>
            <a:r>
              <a:rPr lang="pl-PL" dirty="0"/>
              <a:t> </a:t>
            </a:r>
            <a:r>
              <a:rPr lang="pl-PL" b="0" dirty="0"/>
              <a:t> </a:t>
            </a:r>
            <a:r>
              <a:rPr lang="pl-PL" sz="3600" dirty="0"/>
              <a:t>Niepełnosprawne kobiety</a:t>
            </a:r>
            <a:br>
              <a:rPr lang="pl-PL" b="0" dirty="0"/>
            </a:br>
            <a:br>
              <a:rPr lang="pl-PL" b="0" dirty="0"/>
            </a:br>
            <a:endParaRPr lang="pl-PL" dirty="0"/>
          </a:p>
        </p:txBody>
      </p:sp>
      <p:sp>
        <p:nvSpPr>
          <p:cNvPr id="3" name="Symbol zastępczy zawartości 2">
            <a:extLst>
              <a:ext uri="{FF2B5EF4-FFF2-40B4-BE49-F238E27FC236}">
                <a16:creationId xmlns:a16="http://schemas.microsoft.com/office/drawing/2014/main" id="{58B58E18-26FF-4278-9D2C-5AE5E41A97C9}"/>
              </a:ext>
            </a:extLst>
          </p:cNvPr>
          <p:cNvSpPr>
            <a:spLocks noGrp="1"/>
          </p:cNvSpPr>
          <p:nvPr>
            <p:ph idx="1"/>
          </p:nvPr>
        </p:nvSpPr>
        <p:spPr>
          <a:xfrm>
            <a:off x="449362" y="1979637"/>
            <a:ext cx="9793088" cy="3888432"/>
          </a:xfrm>
        </p:spPr>
        <p:txBody>
          <a:bodyPr/>
          <a:lstStyle/>
          <a:p>
            <a:pPr>
              <a:spcAft>
                <a:spcPts val="1800"/>
              </a:spcAft>
            </a:pPr>
            <a:r>
              <a:rPr lang="pl-PL" dirty="0"/>
              <a:t>Państwa Strony uznają, że niepełnosprawne kobiety i dziewczęta są narażone na wieloaspektową dyskryminację i, w związku z tym, podejmą środki w celu zapewnienia pełnego i równego korzystania przez nie ze wszystkich praw człowieka i podstawowych wolności.</a:t>
            </a:r>
          </a:p>
          <a:p>
            <a:pPr>
              <a:spcAft>
                <a:spcPts val="1800"/>
              </a:spcAft>
            </a:pPr>
            <a:r>
              <a:rPr lang="pl-PL" dirty="0"/>
              <a:t>Państwa Strony podejmą wszelkie odpowiednie środki, aby zapewnić pełen rozwój, awans i wzmocnienie pozycji kobiet, w celu zagwarantowania im możliwości wykonywania i korzystania z praw człowieka i podstawowych wolności ustanowionych w niniejszej konwencji.</a:t>
            </a:r>
          </a:p>
        </p:txBody>
      </p:sp>
      <p:sp>
        <p:nvSpPr>
          <p:cNvPr id="4" name="Symbol zastępczy numeru slajdu 3">
            <a:extLst>
              <a:ext uri="{FF2B5EF4-FFF2-40B4-BE49-F238E27FC236}">
                <a16:creationId xmlns:a16="http://schemas.microsoft.com/office/drawing/2014/main" id="{C78F4C35-55C8-4B6E-9E46-C2701BA107AA}"/>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296516418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D9433-984C-47F9-91D0-139C1C70C583}"/>
              </a:ext>
            </a:extLst>
          </p:cNvPr>
          <p:cNvSpPr>
            <a:spLocks noGrp="1"/>
          </p:cNvSpPr>
          <p:nvPr>
            <p:ph type="title"/>
          </p:nvPr>
        </p:nvSpPr>
        <p:spPr/>
        <p:txBody>
          <a:bodyPr>
            <a:normAutofit fontScale="90000"/>
          </a:bodyPr>
          <a:lstStyle/>
          <a:p>
            <a:r>
              <a:rPr lang="pl-PL" sz="3600" dirty="0"/>
              <a:t>Artykuł 7 Niepełnosprawne dzieci</a:t>
            </a:r>
            <a:br>
              <a:rPr lang="pl-PL" dirty="0"/>
            </a:br>
            <a:endParaRPr lang="pl-PL" dirty="0"/>
          </a:p>
        </p:txBody>
      </p:sp>
      <p:sp>
        <p:nvSpPr>
          <p:cNvPr id="3" name="Symbol zastępczy zawartości 2">
            <a:extLst>
              <a:ext uri="{FF2B5EF4-FFF2-40B4-BE49-F238E27FC236}">
                <a16:creationId xmlns:a16="http://schemas.microsoft.com/office/drawing/2014/main" id="{2A18AECE-9839-4C89-AB36-E87E13651C55}"/>
              </a:ext>
            </a:extLst>
          </p:cNvPr>
          <p:cNvSpPr>
            <a:spLocks noGrp="1"/>
          </p:cNvSpPr>
          <p:nvPr>
            <p:ph idx="1"/>
          </p:nvPr>
        </p:nvSpPr>
        <p:spPr>
          <a:xfrm>
            <a:off x="449362" y="1763613"/>
            <a:ext cx="9793088" cy="4824536"/>
          </a:xfrm>
        </p:spPr>
        <p:txBody>
          <a:bodyPr/>
          <a:lstStyle/>
          <a:p>
            <a:pPr>
              <a:spcAft>
                <a:spcPts val="1200"/>
              </a:spcAft>
            </a:pPr>
            <a:r>
              <a:rPr lang="pl-PL" dirty="0"/>
              <a:t>Państwa Strony podejmą wszelkie niezbędne środki w celu zapewnienia </a:t>
            </a:r>
            <a:r>
              <a:rPr lang="pl-PL" b="1" dirty="0"/>
              <a:t>pełnego korzystania przez niepełnosprawne dzieci ze wszystkich praw </a:t>
            </a:r>
            <a:r>
              <a:rPr lang="pl-PL" dirty="0"/>
              <a:t>człowieka i podstawowych wolności, na zasadzie równości z innymi dziećmi.</a:t>
            </a:r>
          </a:p>
          <a:p>
            <a:pPr>
              <a:spcAft>
                <a:spcPts val="1200"/>
              </a:spcAft>
            </a:pPr>
            <a:r>
              <a:rPr lang="pl-PL" dirty="0"/>
              <a:t>We wszystkich działaniach dotyczących dzieci niepełnosprawnych należy przede wszystkim kierować się najlepszym interesem dziecka.</a:t>
            </a:r>
          </a:p>
          <a:p>
            <a:pPr>
              <a:spcAft>
                <a:spcPts val="1200"/>
              </a:spcAft>
            </a:pPr>
            <a:r>
              <a:rPr lang="pl-PL" dirty="0"/>
              <a:t>Państwa Strony z</a:t>
            </a:r>
            <a:r>
              <a:rPr lang="pl-PL" b="1" dirty="0"/>
              <a:t>apewnią niepełnosprawnym dzieciom prawo swobodnego wyrażania poglądów </a:t>
            </a:r>
            <a:r>
              <a:rPr lang="pl-PL" dirty="0"/>
              <a:t>we wszystkich sprawach ich dotyczących, przyjmując je z należytą uwagą, odpowiednio do wieku i dojrzałości dzieci, na zasadzie równości z innymi dziećmi oraz zapewnią dzieciom pomoc w wykonywaniu tego prawa, odpowiednio do ich niepełnosprawności i wieku.</a:t>
            </a:r>
          </a:p>
        </p:txBody>
      </p:sp>
      <p:sp>
        <p:nvSpPr>
          <p:cNvPr id="4" name="Symbol zastępczy numeru slajdu 3">
            <a:extLst>
              <a:ext uri="{FF2B5EF4-FFF2-40B4-BE49-F238E27FC236}">
                <a16:creationId xmlns:a16="http://schemas.microsoft.com/office/drawing/2014/main" id="{8AB3B174-5FA8-4C28-8D77-F42D63F877C4}"/>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394876330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A6D8C9-BEE4-4DB0-81AA-B7DFDBF87943}"/>
              </a:ext>
            </a:extLst>
          </p:cNvPr>
          <p:cNvSpPr>
            <a:spLocks noGrp="1"/>
          </p:cNvSpPr>
          <p:nvPr>
            <p:ph type="title"/>
          </p:nvPr>
        </p:nvSpPr>
        <p:spPr/>
        <p:txBody>
          <a:bodyPr>
            <a:normAutofit fontScale="90000"/>
          </a:bodyPr>
          <a:lstStyle/>
          <a:p>
            <a:r>
              <a:rPr lang="pl-PL" sz="3600" dirty="0"/>
              <a:t>Artykuł 8 Podnoszenie świadomości</a:t>
            </a:r>
            <a:br>
              <a:rPr lang="pl-PL" sz="3600" dirty="0"/>
            </a:br>
            <a:endParaRPr lang="pl-PL" dirty="0"/>
          </a:p>
        </p:txBody>
      </p:sp>
      <p:sp>
        <p:nvSpPr>
          <p:cNvPr id="3" name="Symbol zastępczy zawartości 2">
            <a:extLst>
              <a:ext uri="{FF2B5EF4-FFF2-40B4-BE49-F238E27FC236}">
                <a16:creationId xmlns:a16="http://schemas.microsoft.com/office/drawing/2014/main" id="{CD28D812-EA18-48AB-91D3-94E5F11556FA}"/>
              </a:ext>
            </a:extLst>
          </p:cNvPr>
          <p:cNvSpPr>
            <a:spLocks noGrp="1"/>
          </p:cNvSpPr>
          <p:nvPr>
            <p:ph idx="1"/>
          </p:nvPr>
        </p:nvSpPr>
        <p:spPr>
          <a:xfrm>
            <a:off x="449362" y="1907629"/>
            <a:ext cx="9793088" cy="2808312"/>
          </a:xfrm>
        </p:spPr>
        <p:txBody>
          <a:bodyPr/>
          <a:lstStyle/>
          <a:p>
            <a:pPr marL="0" indent="0">
              <a:buNone/>
            </a:pPr>
            <a:r>
              <a:rPr lang="pl-PL" dirty="0"/>
              <a:t>Państwa Strony zobowiązują się podjąć natychmiastowe, skuteczne </a:t>
            </a:r>
            <a:br>
              <a:rPr lang="pl-PL" dirty="0"/>
            </a:br>
            <a:r>
              <a:rPr lang="pl-PL" dirty="0"/>
              <a:t>i odpowiednie działania w celu:</a:t>
            </a:r>
          </a:p>
          <a:p>
            <a:pPr marL="0" indent="0">
              <a:buNone/>
            </a:pPr>
            <a:r>
              <a:rPr lang="pl-PL" dirty="0"/>
              <a:t>(…)</a:t>
            </a:r>
          </a:p>
          <a:p>
            <a:pPr marL="0" indent="0">
              <a:buNone/>
            </a:pPr>
            <a:r>
              <a:rPr lang="pl-PL" dirty="0"/>
              <a:t>(b) rozwijania, </a:t>
            </a:r>
            <a:r>
              <a:rPr lang="pl-PL" b="1" dirty="0"/>
              <a:t>na wszystkich szczeblach systemu edukacji</a:t>
            </a:r>
            <a:r>
              <a:rPr lang="pl-PL" dirty="0"/>
              <a:t>, z uwzględnieniem wszystkich dzieci od najwcześniejszych lat, postawy poszanowania praw osób niepełnosprawnych…</a:t>
            </a:r>
          </a:p>
        </p:txBody>
      </p:sp>
      <p:sp>
        <p:nvSpPr>
          <p:cNvPr id="4" name="Symbol zastępczy numeru slajdu 3">
            <a:extLst>
              <a:ext uri="{FF2B5EF4-FFF2-40B4-BE49-F238E27FC236}">
                <a16:creationId xmlns:a16="http://schemas.microsoft.com/office/drawing/2014/main" id="{467E1674-D360-4EAC-AC6F-EFB87C78D474}"/>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19835488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0"/>
            <a:ext cx="9433049" cy="902319"/>
          </a:xfrm>
        </p:spPr>
        <p:txBody>
          <a:bodyPr>
            <a:normAutofit/>
          </a:bodyPr>
          <a:lstStyle/>
          <a:p>
            <a:r>
              <a:rPr lang="pl-PL" dirty="0"/>
              <a:t>KPON – Artykuł 9 Dostępność (1)</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31360" y="2267669"/>
            <a:ext cx="9829092" cy="4032448"/>
          </a:xfrm>
        </p:spPr>
        <p:txBody>
          <a:bodyPr>
            <a:normAutofit fontScale="92500"/>
          </a:bodyPr>
          <a:lstStyle/>
          <a:p>
            <a:pPr marL="0" indent="0">
              <a:lnSpc>
                <a:spcPct val="150000"/>
              </a:lnSpc>
              <a:buNone/>
            </a:pPr>
            <a:r>
              <a:rPr lang="pl-PL" dirty="0"/>
              <a:t>1. Aby umożliwić osobom niepełnosprawnym </a:t>
            </a:r>
            <a:r>
              <a:rPr lang="pl-PL" b="1" dirty="0"/>
              <a:t>samodzielne funkcjonowanie </a:t>
            </a:r>
            <a:br>
              <a:rPr lang="pl-PL" dirty="0"/>
            </a:br>
            <a:r>
              <a:rPr lang="pl-PL" b="1" dirty="0"/>
              <a:t>i pełny udział we wszystkich sferach życia</a:t>
            </a:r>
            <a:r>
              <a:rPr lang="pl-PL" dirty="0"/>
              <a:t>, Państwa Strony podejmą odpowiednie środki w celu zapewnienia osobom niepełnosprawnym, na zasadzie równości z innymi osobami, </a:t>
            </a:r>
            <a:r>
              <a:rPr lang="pl-PL" b="1" dirty="0"/>
              <a:t>dostępu do </a:t>
            </a:r>
            <a:r>
              <a:rPr lang="pl-PL" dirty="0"/>
              <a:t>środowiska fizycznego, środków transportu, informacji </a:t>
            </a:r>
            <a:br>
              <a:rPr lang="pl-PL" dirty="0"/>
            </a:br>
            <a:r>
              <a:rPr lang="pl-PL" dirty="0"/>
              <a:t>i komunikacji, w tym technologii i systemów informacyjno-komunikacyjnych, a także do innych urządzeń i usług, powszechnie dostępnych lub powszechnie zapewnianych, zarówno na obszarach miejskich, jak i wiejskich.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420497340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(2)</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31360" y="1979637"/>
            <a:ext cx="9667074" cy="3888432"/>
          </a:xfrm>
        </p:spPr>
        <p:txBody>
          <a:bodyPr>
            <a:normAutofit/>
          </a:bodyPr>
          <a:lstStyle/>
          <a:p>
            <a:pPr marL="0" indent="0">
              <a:spcBef>
                <a:spcPts val="1200"/>
              </a:spcBef>
              <a:buNone/>
            </a:pPr>
            <a:r>
              <a:rPr lang="pl-PL" b="1" dirty="0"/>
              <a:t>Rozpoznanie i eliminację przeszkód i barier w zakresie dostępności</a:t>
            </a:r>
            <a:r>
              <a:rPr lang="pl-PL" dirty="0"/>
              <a:t>, stosuje się między innymi do:</a:t>
            </a:r>
          </a:p>
          <a:p>
            <a:pPr marL="457200" indent="-457200">
              <a:spcBef>
                <a:spcPts val="1200"/>
              </a:spcBef>
              <a:buFont typeface="+mj-lt"/>
              <a:buAutoNum type="alphaLcParenR"/>
            </a:pPr>
            <a:r>
              <a:rPr lang="pl-PL" dirty="0"/>
              <a:t>budynków, dróg, transportu oraz innych urządzeń wewnętrznych </a:t>
            </a:r>
            <a:br>
              <a:rPr lang="pl-PL" dirty="0"/>
            </a:br>
            <a:r>
              <a:rPr lang="pl-PL" dirty="0"/>
              <a:t>i zewnętrznych, w tym szkół, mieszkań, instytucji zapewniających opiekę medyczną i miejsc pracy,</a:t>
            </a:r>
          </a:p>
          <a:p>
            <a:pPr marL="457200" indent="-457200">
              <a:spcBef>
                <a:spcPts val="1200"/>
              </a:spcBef>
              <a:buFont typeface="+mj-lt"/>
              <a:buAutoNum type="alphaLcParenR"/>
            </a:pPr>
            <a:r>
              <a:rPr lang="pl-PL" dirty="0"/>
              <a:t>informacji, komunikacji i innych usług, w tym usług elektronicznych </a:t>
            </a:r>
            <a:br>
              <a:rPr lang="pl-PL" dirty="0"/>
            </a:br>
            <a:r>
              <a:rPr lang="pl-PL" dirty="0"/>
              <a:t>i służb ratowniczych.</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65999268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(3)</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12369" y="1691425"/>
            <a:ext cx="9667074" cy="5040560"/>
          </a:xfrm>
        </p:spPr>
        <p:txBody>
          <a:bodyPr>
            <a:normAutofit lnSpcReduction="10000"/>
          </a:bodyPr>
          <a:lstStyle/>
          <a:p>
            <a:pPr marL="457200" indent="-457200">
              <a:spcAft>
                <a:spcPts val="1200"/>
              </a:spcAft>
              <a:buFont typeface="+mj-lt"/>
              <a:buAutoNum type="alphaLcParenR" startAt="2"/>
            </a:pPr>
            <a:r>
              <a:rPr lang="pl-PL" dirty="0"/>
              <a:t>… zapewnienia, że instytucje prywatne, które oferują urządzenia i usługi ogólnie dostępne lub powszechnie zapewniane, będą brały pod uwagę wszystkie aspekty ich dostępności dla osób niepełnosprawnych,</a:t>
            </a:r>
          </a:p>
          <a:p>
            <a:pPr marL="457200" indent="-457200">
              <a:spcAft>
                <a:spcPts val="1200"/>
              </a:spcAft>
              <a:buFont typeface="+mj-lt"/>
              <a:buAutoNum type="alphaLcParenR" startAt="2"/>
            </a:pPr>
            <a:r>
              <a:rPr lang="pl-PL" b="1" dirty="0"/>
              <a:t>zapewnienia szkolenia wszystkim zainteresowanym na temat dostępności dla osób niepełnosprawnych</a:t>
            </a:r>
            <a:r>
              <a:rPr lang="pl-PL" dirty="0"/>
              <a:t>,</a:t>
            </a:r>
          </a:p>
          <a:p>
            <a:pPr marL="457200" indent="-457200">
              <a:spcAft>
                <a:spcPts val="1200"/>
              </a:spcAft>
              <a:buFont typeface="+mj-lt"/>
              <a:buAutoNum type="alphaLcParenR" startAt="2"/>
            </a:pPr>
            <a:r>
              <a:rPr lang="pl-PL" dirty="0"/>
              <a:t>zapewnienia w ogólnodostępnych budynkach i innych obiektach oznakowania w alfabecie Braille’a oraz w formach łatwych do czytania i zrozumienia,</a:t>
            </a:r>
          </a:p>
          <a:p>
            <a:pPr marL="457200" indent="-457200">
              <a:spcAft>
                <a:spcPts val="1200"/>
              </a:spcAft>
              <a:buFont typeface="+mj-lt"/>
              <a:buAutoNum type="alphaLcParenR" startAt="2"/>
            </a:pPr>
            <a:r>
              <a:rPr lang="pl-PL" dirty="0"/>
              <a:t>zapewnienia różnych form pomocy i pośrednictwa ze strony innych osób lub zwierząt, w tym przewodników, lektorów i profesjonalnych tłumaczy języka migowego, w celu ułatwienia dostępu do ogólnodostępnych budynków i innych obiektów,</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10772287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Jak rozumieć zasadę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a:t>
            </a:r>
            <a:r>
              <a:rPr lang="pl-PL" sz="2600" b="1" spc="300" dirty="0">
                <a:solidFill>
                  <a:srgbClr val="000000"/>
                </a:solidFill>
              </a:rPr>
              <a:t>solidarność międzypokoleniowa.</a:t>
            </a:r>
            <a:r>
              <a:rPr lang="pl-PL" b="1" spc="200" dirty="0">
                <a:solidFill>
                  <a:srgbClr val="000000"/>
                </a:solidFill>
              </a:rPr>
              <a:t> </a:t>
            </a:r>
          </a:p>
          <a:p>
            <a:pPr marL="0" indent="0">
              <a:spcAft>
                <a:spcPts val="1200"/>
              </a:spcAft>
              <a:buNone/>
            </a:pPr>
            <a:r>
              <a:rPr lang="pl-PL" dirty="0"/>
              <a:t>Oznacza, że przedsiębiorstwa, organizacje i indywidualne osoby ponoszą </a:t>
            </a:r>
            <a:r>
              <a:rPr lang="pl-PL" b="1" dirty="0"/>
              <a:t>odpowiedzialność</a:t>
            </a:r>
            <a:r>
              <a:rPr lang="pl-PL" dirty="0"/>
              <a:t> nie tylko za teraźniejszość, ale także za przyszłość – </a:t>
            </a:r>
            <a:br>
              <a:rPr lang="pl-PL" dirty="0"/>
            </a:br>
            <a:r>
              <a:rPr lang="pl-PL" b="1" dirty="0"/>
              <a:t>dla następnych pokoleń</a:t>
            </a:r>
            <a:r>
              <a:rPr lang="pl-PL" dirty="0"/>
              <a:t>.</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12369" y="1763613"/>
            <a:ext cx="9667074" cy="4032448"/>
          </a:xfrm>
        </p:spPr>
        <p:txBody>
          <a:bodyPr>
            <a:normAutofit/>
          </a:bodyPr>
          <a:lstStyle/>
          <a:p>
            <a:pPr marL="457200" indent="-457200">
              <a:spcBef>
                <a:spcPts val="2400"/>
              </a:spcBef>
              <a:buFont typeface="+mj-lt"/>
              <a:buAutoNum type="alphaLcParenR" startAt="6"/>
            </a:pPr>
            <a:r>
              <a:rPr lang="pl-PL" dirty="0"/>
              <a:t>popierania innych odpowiednich form pomocy i wsparcia osób niepełnosprawnych, aby zapewnić im </a:t>
            </a:r>
            <a:r>
              <a:rPr lang="pl-PL" b="1" dirty="0"/>
              <a:t>dostęp do informacji</a:t>
            </a:r>
            <a:r>
              <a:rPr lang="pl-PL" dirty="0"/>
              <a:t>,</a:t>
            </a:r>
          </a:p>
          <a:p>
            <a:pPr marL="457200" indent="-457200">
              <a:spcBef>
                <a:spcPts val="2400"/>
              </a:spcBef>
              <a:buFont typeface="+mj-lt"/>
              <a:buAutoNum type="alphaLcParenR" startAt="6"/>
            </a:pPr>
            <a:r>
              <a:rPr lang="pl-PL" dirty="0"/>
              <a:t>popierania </a:t>
            </a:r>
            <a:r>
              <a:rPr lang="pl-PL" b="1" dirty="0"/>
              <a:t>dostępu </a:t>
            </a:r>
            <a:r>
              <a:rPr lang="pl-PL" dirty="0"/>
              <a:t>osób niepełnosprawnych do nowych technologii </a:t>
            </a:r>
            <a:br>
              <a:rPr lang="pl-PL" dirty="0"/>
            </a:br>
            <a:r>
              <a:rPr lang="pl-PL" dirty="0"/>
              <a:t>i systemów informacyjno-komunikacyjnych, w tym </a:t>
            </a:r>
            <a:r>
              <a:rPr lang="pl-PL" b="1" dirty="0"/>
              <a:t>do Internetu</a:t>
            </a:r>
            <a:r>
              <a:rPr lang="pl-PL" dirty="0"/>
              <a:t>,</a:t>
            </a:r>
          </a:p>
          <a:p>
            <a:pPr marL="457200" indent="-457200">
              <a:spcBef>
                <a:spcPts val="2400"/>
              </a:spcBef>
              <a:buFont typeface="+mj-lt"/>
              <a:buAutoNum type="alphaLcParenR" startAt="6"/>
            </a:pPr>
            <a:r>
              <a:rPr lang="pl-PL" dirty="0"/>
              <a:t>popierania, od wstępnego etapu, projektowania, rozwoju, produkcji </a:t>
            </a:r>
            <a:br>
              <a:rPr lang="pl-PL" dirty="0"/>
            </a:br>
            <a:r>
              <a:rPr lang="pl-PL" dirty="0"/>
              <a:t>i dystrybucji dostępnych technologii i systemów informacyjno-komunikacyjnych, tak aby technologie te i systemy były dostępne </a:t>
            </a:r>
            <a:br>
              <a:rPr lang="pl-PL" dirty="0"/>
            </a:br>
            <a:r>
              <a:rPr lang="pl-PL" dirty="0"/>
              <a:t>po najniższych kosztach.</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265235574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72487"/>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52</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53</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AB0EDB-5D99-4AE3-8573-CABBE5391927}"/>
              </a:ext>
            </a:extLst>
          </p:cNvPr>
          <p:cNvSpPr>
            <a:spLocks noGrp="1"/>
          </p:cNvSpPr>
          <p:nvPr>
            <p:ph type="title"/>
          </p:nvPr>
        </p:nvSpPr>
        <p:spPr>
          <a:xfrm>
            <a:off x="1025715" y="359838"/>
            <a:ext cx="8856695" cy="827711"/>
          </a:xfrm>
        </p:spPr>
        <p:txBody>
          <a:bodyPr>
            <a:normAutofit/>
          </a:bodyPr>
          <a:lstStyle/>
          <a:p>
            <a:r>
              <a:rPr lang="pl-PL" dirty="0"/>
              <a:t>Rozwinięcie definicji  uniwersalnego projektowania</a:t>
            </a:r>
          </a:p>
        </p:txBody>
      </p:sp>
      <p:sp>
        <p:nvSpPr>
          <p:cNvPr id="3" name="Symbol zastępczy zawartości 2">
            <a:extLst>
              <a:ext uri="{FF2B5EF4-FFF2-40B4-BE49-F238E27FC236}">
                <a16:creationId xmlns:a16="http://schemas.microsoft.com/office/drawing/2014/main" id="{03486AD4-BF94-4B98-821C-0E1729A4BADD}"/>
              </a:ext>
            </a:extLst>
          </p:cNvPr>
          <p:cNvSpPr>
            <a:spLocks noGrp="1"/>
          </p:cNvSpPr>
          <p:nvPr>
            <p:ph idx="1"/>
          </p:nvPr>
        </p:nvSpPr>
        <p:spPr>
          <a:xfrm>
            <a:off x="449362" y="2123653"/>
            <a:ext cx="9793088" cy="3168352"/>
          </a:xfrm>
        </p:spPr>
        <p:txBody>
          <a:bodyPr>
            <a:normAutofit/>
          </a:bodyPr>
          <a:lstStyle/>
          <a:p>
            <a:pPr marL="0" indent="0">
              <a:spcBef>
                <a:spcPts val="2400"/>
              </a:spcBef>
              <a:spcAft>
                <a:spcPts val="3000"/>
              </a:spcAft>
              <a:buNone/>
            </a:pPr>
            <a:r>
              <a:rPr lang="pl-PL" b="1" dirty="0"/>
              <a:t>W największym możliwym stopniu… </a:t>
            </a:r>
          </a:p>
          <a:p>
            <a:pPr marL="0" indent="0">
              <a:spcBef>
                <a:spcPts val="2400"/>
              </a:spcBef>
              <a:spcAft>
                <a:spcPts val="3000"/>
              </a:spcAft>
              <a:buNone/>
            </a:pPr>
            <a:r>
              <a:rPr lang="pl-PL" dirty="0"/>
              <a:t>Gdy strategia uniwersalnego projektowania wchodzi </a:t>
            </a:r>
            <a:br>
              <a:rPr lang="pl-PL" dirty="0"/>
            </a:br>
            <a:r>
              <a:rPr lang="pl-PL" dirty="0"/>
              <a:t>w konflikt z innymi regulacjami statutowymi należy szukać rozwiązań mających na celu spełnienie wymagań uniwersalnego projektowania, w jak największym możliwym stopniu.</a:t>
            </a:r>
          </a:p>
        </p:txBody>
      </p:sp>
      <p:sp>
        <p:nvSpPr>
          <p:cNvPr id="4" name="Symbol zastępczy numeru slajdu 3">
            <a:extLst>
              <a:ext uri="{FF2B5EF4-FFF2-40B4-BE49-F238E27FC236}">
                <a16:creationId xmlns:a16="http://schemas.microsoft.com/office/drawing/2014/main" id="{FDBA4493-3A39-43B6-AA9A-6871AB6B2F6D}"/>
              </a:ext>
            </a:extLst>
          </p:cNvPr>
          <p:cNvSpPr>
            <a:spLocks noGrp="1"/>
          </p:cNvSpPr>
          <p:nvPr>
            <p:ph type="sldNum" sz="quarter" idx="10"/>
          </p:nvPr>
        </p:nvSpPr>
        <p:spPr/>
        <p:txBody>
          <a:bodyPr/>
          <a:lstStyle/>
          <a:p>
            <a:fld id="{EB4015AA-59F6-416B-87A6-8E3D940284E2}" type="slidenum">
              <a:rPr lang="pl-PL" smtClean="0"/>
              <a:pPr/>
              <a:t>54</a:t>
            </a:fld>
            <a:endParaRPr lang="pl-PL" dirty="0"/>
          </a:p>
        </p:txBody>
      </p:sp>
    </p:spTree>
    <p:extLst>
      <p:ext uri="{BB962C8B-B14F-4D97-AF65-F5344CB8AC3E}">
        <p14:creationId xmlns:p14="http://schemas.microsoft.com/office/powerpoint/2010/main" val="342363053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3976F-5E20-4323-8B63-10C766E0BFF9}"/>
              </a:ext>
            </a:extLst>
          </p:cNvPr>
          <p:cNvSpPr>
            <a:spLocks noGrp="1"/>
          </p:cNvSpPr>
          <p:nvPr>
            <p:ph type="title"/>
          </p:nvPr>
        </p:nvSpPr>
        <p:spPr>
          <a:xfrm>
            <a:off x="1025715" y="359838"/>
            <a:ext cx="8640381" cy="1259759"/>
          </a:xfrm>
        </p:spPr>
        <p:txBody>
          <a:bodyPr>
            <a:normAutofit fontScale="90000"/>
          </a:bodyPr>
          <a:lstStyle/>
          <a:p>
            <a:r>
              <a:rPr lang="pl-PL" dirty="0"/>
              <a:t>Cross-financing oraz Kryterium: Wykorzystanie zasobów lub </a:t>
            </a:r>
            <a:r>
              <a:rPr lang="pl-PL" spc="200" dirty="0">
                <a:solidFill>
                  <a:srgbClr val="C00000"/>
                </a:solidFill>
              </a:rPr>
              <a:t>modeli</a:t>
            </a:r>
            <a:r>
              <a:rPr lang="pl-PL" spc="200" dirty="0"/>
              <a:t> </a:t>
            </a:r>
            <a:r>
              <a:rPr lang="pl-PL" dirty="0"/>
              <a:t>wypracowanych na poziomie centralnym </a:t>
            </a:r>
          </a:p>
        </p:txBody>
      </p:sp>
      <p:sp>
        <p:nvSpPr>
          <p:cNvPr id="3" name="Symbol zastępczy zawartości 2">
            <a:extLst>
              <a:ext uri="{FF2B5EF4-FFF2-40B4-BE49-F238E27FC236}">
                <a16:creationId xmlns:a16="http://schemas.microsoft.com/office/drawing/2014/main" id="{AF58D2EE-DCBC-4B57-A5CE-9FCA192019A0}"/>
              </a:ext>
            </a:extLst>
          </p:cNvPr>
          <p:cNvSpPr>
            <a:spLocks noGrp="1"/>
          </p:cNvSpPr>
          <p:nvPr>
            <p:ph idx="1"/>
          </p:nvPr>
        </p:nvSpPr>
        <p:spPr>
          <a:xfrm>
            <a:off x="449362" y="1619597"/>
            <a:ext cx="9793088" cy="5580240"/>
          </a:xfrm>
        </p:spPr>
        <p:txBody>
          <a:bodyPr>
            <a:normAutofit/>
          </a:bodyPr>
          <a:lstStyle/>
          <a:p>
            <a:pPr>
              <a:spcAft>
                <a:spcPts val="1200"/>
              </a:spcAft>
            </a:pPr>
            <a:r>
              <a:rPr lang="pl-PL" sz="2600" dirty="0"/>
              <a:t>W ramach naboru wartość wydatków w ramach cross-financingu nie może stanowić więcej niż </a:t>
            </a:r>
            <a:r>
              <a:rPr lang="pl-PL" sz="2600" b="1" dirty="0">
                <a:solidFill>
                  <a:srgbClr val="C00000"/>
                </a:solidFill>
              </a:rPr>
              <a:t>40% </a:t>
            </a:r>
            <a:r>
              <a:rPr lang="pl-PL" sz="2600" dirty="0"/>
              <a:t>wartości projektu ogółem.</a:t>
            </a:r>
          </a:p>
          <a:p>
            <a:pPr>
              <a:spcAft>
                <a:spcPts val="1200"/>
              </a:spcAft>
            </a:pPr>
            <a:r>
              <a:rPr lang="pl-PL" sz="2600" b="1" dirty="0"/>
              <a:t>Wsparcie w zakresie </a:t>
            </a:r>
            <a:r>
              <a:rPr lang="pl-PL" sz="2600" b="1" spc="200" dirty="0">
                <a:solidFill>
                  <a:srgbClr val="C00000"/>
                </a:solidFill>
              </a:rPr>
              <a:t>cyfryzacji </a:t>
            </a:r>
            <a:r>
              <a:rPr lang="pl-PL" sz="2600" b="1" dirty="0"/>
              <a:t>danej szkoły lub placówki </a:t>
            </a:r>
            <a:r>
              <a:rPr lang="pl-PL" sz="2600" dirty="0"/>
              <a:t>poprzedzone jest samooceną …</a:t>
            </a:r>
          </a:p>
          <a:p>
            <a:pPr>
              <a:spcAft>
                <a:spcPts val="1200"/>
              </a:spcAft>
            </a:pPr>
            <a:r>
              <a:rPr lang="pl-PL" sz="2600" dirty="0"/>
              <a:t>W przypadku </a:t>
            </a:r>
            <a:r>
              <a:rPr lang="pl-PL" sz="2600" b="1" dirty="0"/>
              <a:t>tworzenia materiałów (w tym e-materiałów), aplikacji lub narzędzi informatycznych </a:t>
            </a:r>
            <a:r>
              <a:rPr lang="pl-PL" sz="2600" dirty="0"/>
              <a:t>w ramach projektów, nie mogą one powielać już istniejących …</a:t>
            </a:r>
          </a:p>
          <a:p>
            <a:pPr>
              <a:spcAft>
                <a:spcPts val="1200"/>
              </a:spcAft>
            </a:pPr>
            <a:r>
              <a:rPr lang="pl-PL" sz="2600" b="1" dirty="0"/>
              <a:t>Ocenie podlega, </a:t>
            </a:r>
            <a:r>
              <a:rPr lang="pl-PL" sz="2600" dirty="0"/>
              <a:t>czy w ramach projektu (…) zostaną wdrożone poniższe modele wypracowane w ramach PO WER (adekwatnie do zakresu wsparcia):</a:t>
            </a:r>
            <a:br>
              <a:rPr lang="pl-PL" sz="2600" dirty="0"/>
            </a:br>
            <a:r>
              <a:rPr lang="pl-PL" sz="2600" dirty="0"/>
              <a:t>„Przestrzeń Dostępnej Szkoły” (</a:t>
            </a:r>
            <a:r>
              <a:rPr lang="pl-PL" sz="2600" u="sng" dirty="0">
                <a:hlinkClick r:id="rId2"/>
              </a:rPr>
              <a:t>https://model.dostepnaszkola.info/</a:t>
            </a:r>
            <a:r>
              <a:rPr lang="pl-PL" sz="2600" dirty="0"/>
              <a:t> )</a:t>
            </a:r>
          </a:p>
          <a:p>
            <a:endParaRPr lang="pl-PL" dirty="0"/>
          </a:p>
        </p:txBody>
      </p:sp>
      <p:sp>
        <p:nvSpPr>
          <p:cNvPr id="4" name="Symbol zastępczy numeru slajdu 3">
            <a:extLst>
              <a:ext uri="{FF2B5EF4-FFF2-40B4-BE49-F238E27FC236}">
                <a16:creationId xmlns:a16="http://schemas.microsoft.com/office/drawing/2014/main" id="{0CD24B37-A1DA-4F5F-BE3E-9F70E4B22A65}"/>
              </a:ext>
            </a:extLst>
          </p:cNvPr>
          <p:cNvSpPr>
            <a:spLocks noGrp="1"/>
          </p:cNvSpPr>
          <p:nvPr>
            <p:ph type="sldNum" sz="quarter" idx="10"/>
          </p:nvPr>
        </p:nvSpPr>
        <p:spPr/>
        <p:txBody>
          <a:bodyPr/>
          <a:lstStyle/>
          <a:p>
            <a:fld id="{EB4015AA-59F6-416B-87A6-8E3D940284E2}" type="slidenum">
              <a:rPr lang="pl-PL" smtClean="0"/>
              <a:pPr/>
              <a:t>55</a:t>
            </a:fld>
            <a:endParaRPr lang="pl-PL" dirty="0"/>
          </a:p>
        </p:txBody>
      </p:sp>
    </p:spTree>
    <p:extLst>
      <p:ext uri="{BB962C8B-B14F-4D97-AF65-F5344CB8AC3E}">
        <p14:creationId xmlns:p14="http://schemas.microsoft.com/office/powerpoint/2010/main" val="2350185721"/>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4155" y="465865"/>
            <a:ext cx="9221688" cy="1162457"/>
          </a:xfrm>
        </p:spPr>
        <p:txBody>
          <a:bodyPr/>
          <a:lstStyle/>
          <a:p>
            <a:r>
              <a:rPr lang="pl-PL" b="1" dirty="0"/>
              <a:t>Zasady projektowania uniwersalnego </a:t>
            </a:r>
          </a:p>
        </p:txBody>
      </p:sp>
      <p:sp>
        <p:nvSpPr>
          <p:cNvPr id="3" name="Symbol zastępczy zawartości 2"/>
          <p:cNvSpPr>
            <a:spLocks noGrp="1"/>
          </p:cNvSpPr>
          <p:nvPr>
            <p:ph idx="1"/>
          </p:nvPr>
        </p:nvSpPr>
        <p:spPr>
          <a:xfrm>
            <a:off x="715970" y="1259557"/>
            <a:ext cx="9221688" cy="4136044"/>
          </a:xfrm>
        </p:spPr>
        <p:txBody>
          <a:bodyPr>
            <a:noAutofit/>
          </a:bodyPr>
          <a:lstStyle/>
          <a:p>
            <a:pPr marL="451085" indent="-451085">
              <a:lnSpc>
                <a:spcPct val="150000"/>
              </a:lnSpc>
              <a:buNone/>
            </a:pPr>
            <a:r>
              <a:rPr lang="pl-PL" dirty="0"/>
              <a:t>1. Użyteczność dla osób o różnej sprawności</a:t>
            </a:r>
          </a:p>
          <a:p>
            <a:pPr marL="451085" indent="-451085">
              <a:lnSpc>
                <a:spcPct val="150000"/>
              </a:lnSpc>
              <a:buNone/>
            </a:pPr>
            <a:r>
              <a:rPr lang="pl-PL" dirty="0"/>
              <a:t>2. Elastyczność w użytkowaniu </a:t>
            </a:r>
          </a:p>
          <a:p>
            <a:pPr marL="451085" indent="-451085">
              <a:lnSpc>
                <a:spcPct val="150000"/>
              </a:lnSpc>
              <a:buNone/>
            </a:pPr>
            <a:r>
              <a:rPr lang="pl-PL" dirty="0"/>
              <a:t>3. Proste i intuicyjne użytkowanie</a:t>
            </a:r>
          </a:p>
          <a:p>
            <a:pPr marL="451085" indent="-451085">
              <a:lnSpc>
                <a:spcPct val="150000"/>
              </a:lnSpc>
              <a:buNone/>
            </a:pPr>
            <a:r>
              <a:rPr lang="pl-PL" dirty="0"/>
              <a:t>4. Czytelna informacja</a:t>
            </a:r>
          </a:p>
          <a:p>
            <a:pPr marL="451085" indent="-451085">
              <a:lnSpc>
                <a:spcPct val="150000"/>
              </a:lnSpc>
              <a:buNone/>
            </a:pPr>
            <a:r>
              <a:rPr lang="pl-PL" dirty="0"/>
              <a:t>5. Tolerancja na błędy</a:t>
            </a:r>
          </a:p>
          <a:p>
            <a:pPr marL="451085" indent="-451085">
              <a:lnSpc>
                <a:spcPct val="150000"/>
              </a:lnSpc>
              <a:buNone/>
            </a:pPr>
            <a:r>
              <a:rPr lang="pl-PL" dirty="0"/>
              <a:t>6. Wygodne użytkowanie bez wysiłku </a:t>
            </a:r>
          </a:p>
          <a:p>
            <a:pPr marL="451085" indent="-451085">
              <a:lnSpc>
                <a:spcPct val="150000"/>
              </a:lnSpc>
              <a:buNone/>
            </a:pPr>
            <a:r>
              <a:rPr lang="pl-PL" dirty="0"/>
              <a:t>7. Wielkość i przestrzeń odpowiednie dla dostępu i użytkowania</a:t>
            </a:r>
          </a:p>
          <a:p>
            <a:pPr marL="451085" indent="-451085">
              <a:lnSpc>
                <a:spcPct val="150000"/>
              </a:lnSpc>
              <a:buNone/>
            </a:pPr>
            <a:r>
              <a:rPr lang="pl-PL" dirty="0"/>
              <a:t>8. Percepcja równości</a:t>
            </a:r>
          </a:p>
        </p:txBody>
      </p:sp>
      <p:sp>
        <p:nvSpPr>
          <p:cNvPr id="4" name="Symbol zastępczy numeru slajdu 3">
            <a:extLst>
              <a:ext uri="{FF2B5EF4-FFF2-40B4-BE49-F238E27FC236}">
                <a16:creationId xmlns:a16="http://schemas.microsoft.com/office/drawing/2014/main" id="{C81542A8-2D53-4F27-A504-2AB025833DA6}"/>
              </a:ext>
            </a:extLst>
          </p:cNvPr>
          <p:cNvSpPr>
            <a:spLocks noGrp="1"/>
          </p:cNvSpPr>
          <p:nvPr>
            <p:ph type="sldNum" sz="quarter" idx="10"/>
          </p:nvPr>
        </p:nvSpPr>
        <p:spPr/>
        <p:txBody>
          <a:bodyPr/>
          <a:lstStyle/>
          <a:p>
            <a:fld id="{EB4015AA-59F6-416B-87A6-8E3D940284E2}" type="slidenum">
              <a:rPr lang="pl-PL" smtClean="0"/>
              <a:pPr/>
              <a:t>56</a:t>
            </a:fld>
            <a:endParaRPr lang="pl-PL" dirty="0"/>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38EE3-66D3-431D-8AC2-F09D3AEE4503}"/>
              </a:ext>
            </a:extLst>
          </p:cNvPr>
          <p:cNvSpPr>
            <a:spLocks noGrp="1"/>
          </p:cNvSpPr>
          <p:nvPr>
            <p:ph type="title"/>
          </p:nvPr>
        </p:nvSpPr>
        <p:spPr>
          <a:xfrm>
            <a:off x="1025525" y="359838"/>
            <a:ext cx="8640381" cy="1619999"/>
          </a:xfrm>
        </p:spPr>
        <p:txBody>
          <a:bodyPr/>
          <a:lstStyle/>
          <a:p>
            <a:r>
              <a:rPr lang="pl-PL" dirty="0"/>
              <a:t>Użyteczność dla osób o różnej sprawności </a:t>
            </a:r>
          </a:p>
        </p:txBody>
      </p:sp>
      <p:sp>
        <p:nvSpPr>
          <p:cNvPr id="3" name="Symbol zastępczy zawartości 2">
            <a:extLst>
              <a:ext uri="{FF2B5EF4-FFF2-40B4-BE49-F238E27FC236}">
                <a16:creationId xmlns:a16="http://schemas.microsoft.com/office/drawing/2014/main" id="{473B52A9-49B8-47A3-A0FD-76F147E2D7E3}"/>
              </a:ext>
            </a:extLst>
          </p:cNvPr>
          <p:cNvSpPr>
            <a:spLocks noGrp="1"/>
          </p:cNvSpPr>
          <p:nvPr>
            <p:ph sz="half" idx="1"/>
          </p:nvPr>
        </p:nvSpPr>
        <p:spPr>
          <a:xfrm>
            <a:off x="6066441" y="1259835"/>
            <a:ext cx="4320382" cy="4680002"/>
          </a:xfrm>
        </p:spPr>
        <p:txBody>
          <a:bodyPr/>
          <a:lstStyle/>
          <a:p>
            <a:pPr marL="0" indent="0">
              <a:lnSpc>
                <a:spcPct val="150000"/>
              </a:lnSpc>
              <a:buNone/>
            </a:pPr>
            <a:r>
              <a:rPr lang="pl-PL" sz="2400" dirty="0"/>
              <a:t>Zasada ta wynika z przekonania, </a:t>
            </a:r>
            <a:br>
              <a:rPr lang="pl-PL" sz="2400" dirty="0"/>
            </a:br>
            <a:r>
              <a:rPr lang="pl-PL" sz="2400" dirty="0"/>
              <a:t>że każdy powinien mieć równy dostęp do określonej przestrzeni – </a:t>
            </a:r>
            <a:br>
              <a:rPr lang="pl-PL" sz="2400" dirty="0"/>
            </a:br>
            <a:r>
              <a:rPr lang="pl-PL" sz="2400" dirty="0"/>
              <a:t>bez konieczności spełniania dodatkowych warunków.</a:t>
            </a:r>
          </a:p>
        </p:txBody>
      </p:sp>
      <p:sp>
        <p:nvSpPr>
          <p:cNvPr id="4" name="Symbol zastępczy numeru slajdu 3">
            <a:extLst>
              <a:ext uri="{FF2B5EF4-FFF2-40B4-BE49-F238E27FC236}">
                <a16:creationId xmlns:a16="http://schemas.microsoft.com/office/drawing/2014/main" id="{9A96E529-2A1D-4F73-A81F-205678C621DB}"/>
              </a:ext>
            </a:extLst>
          </p:cNvPr>
          <p:cNvSpPr>
            <a:spLocks noGrp="1"/>
          </p:cNvSpPr>
          <p:nvPr>
            <p:ph type="sldNum" sz="quarter" idx="10"/>
          </p:nvPr>
        </p:nvSpPr>
        <p:spPr/>
        <p:txBody>
          <a:bodyPr/>
          <a:lstStyle/>
          <a:p>
            <a:fld id="{EB4015AA-59F6-416B-87A6-8E3D940284E2}" type="slidenum">
              <a:rPr lang="pl-PL" smtClean="0"/>
              <a:pPr/>
              <a:t>57</a:t>
            </a:fld>
            <a:endParaRPr lang="pl-PL" dirty="0"/>
          </a:p>
        </p:txBody>
      </p:sp>
      <p:pic>
        <p:nvPicPr>
          <p:cNvPr id="6" name="Picture 2" descr="Rycina osoba na wózku inwalidzkim ora mężczyzna z wózkiem sklepowym przed otwartymi automatycznymi drzwiami do budynku">
            <a:extLst>
              <a:ext uri="{FF2B5EF4-FFF2-40B4-BE49-F238E27FC236}">
                <a16:creationId xmlns:a16="http://schemas.microsoft.com/office/drawing/2014/main" id="{6CD0B730-D870-4435-B9FA-005C8891F1D8}"/>
              </a:ext>
            </a:extLst>
          </p:cNvPr>
          <p:cNvPicPr>
            <a:picLocks noGrp="1" noChangeAspect="1" noChangeArrowheads="1"/>
          </p:cNvPicPr>
          <p:nvPr>
            <p:ph type="pic" sz="quarter" idx="11"/>
          </p:nvPr>
        </p:nvPicPr>
        <p:blipFill>
          <a:blip r:embed="rId2"/>
          <a:srcRect l="17807" r="17807"/>
          <a:stretch>
            <a:fillRect/>
          </a:stretch>
        </p:blipFill>
        <p:spPr bwMode="auto">
          <a:xfrm>
            <a:off x="665386" y="1259835"/>
            <a:ext cx="4736729" cy="5471140"/>
          </a:xfrm>
          <a:prstGeom prst="rect">
            <a:avLst/>
          </a:prstGeom>
          <a:noFill/>
          <a:ln w="9525">
            <a:noFill/>
            <a:miter lim="800000"/>
            <a:headEnd/>
            <a:tailEnd/>
          </a:ln>
          <a:effectLst/>
        </p:spPr>
      </p:pic>
    </p:spTree>
    <p:extLst>
      <p:ext uri="{BB962C8B-B14F-4D97-AF65-F5344CB8AC3E}">
        <p14:creationId xmlns:p14="http://schemas.microsoft.com/office/powerpoint/2010/main" val="83866655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lstStyle/>
          <a:p>
            <a:r>
              <a:rPr lang="pl-PL" dirty="0"/>
              <a:t>Elastyczność w użytkowaniu </a:t>
            </a:r>
          </a:p>
        </p:txBody>
      </p:sp>
      <p:sp>
        <p:nvSpPr>
          <p:cNvPr id="4" name="Symbol zastępczy tekstu 3">
            <a:extLst>
              <a:ext uri="{FF2B5EF4-FFF2-40B4-BE49-F238E27FC236}">
                <a16:creationId xmlns:a16="http://schemas.microsoft.com/office/drawing/2014/main" id="{310D6C7E-B780-49E6-B9C2-66A911B35A9D}"/>
              </a:ext>
            </a:extLst>
          </p:cNvPr>
          <p:cNvSpPr>
            <a:spLocks noGrp="1"/>
          </p:cNvSpPr>
          <p:nvPr>
            <p:ph type="body" sz="quarter" idx="11"/>
          </p:nvPr>
        </p:nvSpPr>
        <p:spPr>
          <a:xfrm>
            <a:off x="328316" y="2233750"/>
            <a:ext cx="5040560" cy="2664296"/>
          </a:xfrm>
        </p:spPr>
        <p:txBody>
          <a:bodyPr/>
          <a:lstStyle/>
          <a:p>
            <a:pPr marL="0" indent="0">
              <a:buNone/>
            </a:pPr>
            <a:r>
              <a:rPr lang="pl-PL" sz="2400" dirty="0">
                <a:latin typeface="+mn-lt"/>
              </a:rPr>
              <a:t>Zasada dotyczy dostosowania „projektu” do odbioru przez możliwie najszerszą grupę użytkowników uwzględniając ich indywidualne możliwości</a:t>
            </a:r>
          </a:p>
          <a:p>
            <a:pPr marL="0" indent="0">
              <a:buNone/>
            </a:pPr>
            <a:endParaRPr lang="pl-PL" dirty="0"/>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58</a:t>
            </a:fld>
            <a:endParaRPr lang="pl-PL" dirty="0"/>
          </a:p>
        </p:txBody>
      </p:sp>
      <p:pic>
        <p:nvPicPr>
          <p:cNvPr id="6" name="Picture 2" descr="nożyczki dla osób praworęcznych i leworęcznych">
            <a:extLst>
              <a:ext uri="{FF2B5EF4-FFF2-40B4-BE49-F238E27FC236}">
                <a16:creationId xmlns:a16="http://schemas.microsoft.com/office/drawing/2014/main" id="{DC25768B-3258-466B-8D23-94E6FF82630F}"/>
              </a:ext>
            </a:extLst>
          </p:cNvPr>
          <p:cNvPicPr>
            <a:picLocks noGrp="1" noChangeAspect="1" noChangeArrowheads="1"/>
          </p:cNvPicPr>
          <p:nvPr>
            <p:ph sz="half" idx="1"/>
          </p:nvPr>
        </p:nvPicPr>
        <p:blipFill>
          <a:blip r:embed="rId2"/>
          <a:srcRect/>
          <a:stretch>
            <a:fillRect/>
          </a:stretch>
        </p:blipFill>
        <p:spPr bwMode="auto">
          <a:xfrm>
            <a:off x="5489922" y="1835621"/>
            <a:ext cx="4461783" cy="4191728"/>
          </a:xfrm>
          <a:prstGeom prst="rect">
            <a:avLst/>
          </a:prstGeom>
          <a:ln>
            <a:noFill/>
          </a:ln>
          <a:effectLst>
            <a:softEdge rad="112500"/>
          </a:effectLst>
        </p:spPr>
      </p:pic>
    </p:spTree>
    <p:extLst>
      <p:ext uri="{BB962C8B-B14F-4D97-AF65-F5344CB8AC3E}">
        <p14:creationId xmlns:p14="http://schemas.microsoft.com/office/powerpoint/2010/main" val="1883342385"/>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lstStyle/>
          <a:p>
            <a:r>
              <a:rPr lang="pl-PL" dirty="0"/>
              <a:t>Proste i intuicyjne użytkowanie</a:t>
            </a:r>
          </a:p>
        </p:txBody>
      </p:sp>
      <p:sp>
        <p:nvSpPr>
          <p:cNvPr id="4" name="Symbol zastępczy tekstu 3">
            <a:extLst>
              <a:ext uri="{FF2B5EF4-FFF2-40B4-BE49-F238E27FC236}">
                <a16:creationId xmlns:a16="http://schemas.microsoft.com/office/drawing/2014/main" id="{310D6C7E-B780-49E6-B9C2-66A911B35A9D}"/>
              </a:ext>
            </a:extLst>
          </p:cNvPr>
          <p:cNvSpPr>
            <a:spLocks noGrp="1"/>
          </p:cNvSpPr>
          <p:nvPr>
            <p:ph type="body" sz="quarter" idx="11"/>
          </p:nvPr>
        </p:nvSpPr>
        <p:spPr>
          <a:xfrm>
            <a:off x="809402" y="1475581"/>
            <a:ext cx="3816424" cy="2880320"/>
          </a:xfrm>
        </p:spPr>
        <p:txBody>
          <a:bodyPr>
            <a:normAutofit/>
          </a:bodyPr>
          <a:lstStyle/>
          <a:p>
            <a:pPr marL="0" indent="0">
              <a:buNone/>
            </a:pPr>
            <a:r>
              <a:rPr lang="pl-PL" sz="2400" dirty="0">
                <a:latin typeface="+mn-lt"/>
              </a:rPr>
              <a:t>Zasada ta zakłada unikanie skomplikowanych rozwiązań na korzyść przejrzystego i intuicyjnego działania.</a:t>
            </a:r>
          </a:p>
          <a:p>
            <a:endParaRPr lang="pl-PL" dirty="0"/>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59</a:t>
            </a:fld>
            <a:endParaRPr lang="pl-PL" dirty="0"/>
          </a:p>
        </p:txBody>
      </p:sp>
      <p:pic>
        <p:nvPicPr>
          <p:cNvPr id="6" name="Picture 2" descr="Instrukcja udzielania pierwszej pomocy AED - PCV A4">
            <a:extLst>
              <a:ext uri="{FF2B5EF4-FFF2-40B4-BE49-F238E27FC236}">
                <a16:creationId xmlns:a16="http://schemas.microsoft.com/office/drawing/2014/main" id="{55BB96B4-273D-4006-AD84-91C336474B66}"/>
              </a:ext>
            </a:extLst>
          </p:cNvPr>
          <p:cNvPicPr>
            <a:picLocks noGrp="1" noChangeAspect="1" noChangeArrowheads="1"/>
          </p:cNvPicPr>
          <p:nvPr>
            <p:ph sz="half" idx="1"/>
          </p:nvPr>
        </p:nvPicPr>
        <p:blipFill>
          <a:blip r:embed="rId2"/>
          <a:srcRect l="26398" t="-480" r="26882" b="2560"/>
          <a:stretch>
            <a:fillRect/>
          </a:stretch>
        </p:blipFill>
        <p:spPr bwMode="auto">
          <a:xfrm>
            <a:off x="4838220" y="784823"/>
            <a:ext cx="4286980" cy="5990027"/>
          </a:xfrm>
          <a:prstGeom prst="rect">
            <a:avLst/>
          </a:prstGeom>
          <a:noFill/>
        </p:spPr>
      </p:pic>
    </p:spTree>
    <p:extLst>
      <p:ext uri="{BB962C8B-B14F-4D97-AF65-F5344CB8AC3E}">
        <p14:creationId xmlns:p14="http://schemas.microsoft.com/office/powerpoint/2010/main" val="32347128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1025715" y="2411685"/>
            <a:ext cx="8856694" cy="2592288"/>
          </a:xfrm>
        </p:spPr>
        <p:txBody>
          <a:bodyPr>
            <a:normAutofit/>
          </a:bodyPr>
          <a:lstStyle/>
          <a:p>
            <a:pPr marL="0" indent="0">
              <a:buNone/>
            </a:pPr>
            <a:r>
              <a:rPr lang="pl-PL" dirty="0"/>
              <a:t>Czy w projekcie (ale także w codziennej działalności)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normAutofit/>
          </a:bodyPr>
          <a:lstStyle/>
          <a:p>
            <a:r>
              <a:rPr lang="pl-PL" dirty="0"/>
              <a:t>Tolerancja na błędy</a:t>
            </a:r>
            <a:br>
              <a:rPr lang="pl-PL" dirty="0"/>
            </a:br>
            <a:endParaRPr lang="pl-PL" dirty="0"/>
          </a:p>
        </p:txBody>
      </p:sp>
      <p:sp>
        <p:nvSpPr>
          <p:cNvPr id="4" name="Symbol zastępczy tekstu 3">
            <a:extLst>
              <a:ext uri="{FF2B5EF4-FFF2-40B4-BE49-F238E27FC236}">
                <a16:creationId xmlns:a16="http://schemas.microsoft.com/office/drawing/2014/main" id="{310D6C7E-B780-49E6-B9C2-66A911B35A9D}"/>
              </a:ext>
            </a:extLst>
          </p:cNvPr>
          <p:cNvSpPr>
            <a:spLocks noGrp="1"/>
          </p:cNvSpPr>
          <p:nvPr>
            <p:ph type="body" sz="quarter" idx="11"/>
          </p:nvPr>
        </p:nvSpPr>
        <p:spPr>
          <a:xfrm>
            <a:off x="881410" y="2424619"/>
            <a:ext cx="4864934" cy="3384376"/>
          </a:xfrm>
        </p:spPr>
        <p:txBody>
          <a:bodyPr/>
          <a:lstStyle/>
          <a:p>
            <a:pPr marL="0" indent="0">
              <a:buNone/>
            </a:pPr>
            <a:r>
              <a:rPr lang="pl-PL" sz="2400" dirty="0">
                <a:latin typeface="+mn-lt"/>
              </a:rPr>
              <a:t>Zasada ta ma za zadanie </a:t>
            </a:r>
            <a:br>
              <a:rPr lang="pl-PL" sz="2400" dirty="0">
                <a:latin typeface="+mn-lt"/>
              </a:rPr>
            </a:br>
            <a:r>
              <a:rPr lang="pl-PL" sz="2400" dirty="0">
                <a:latin typeface="+mn-lt"/>
              </a:rPr>
              <a:t>ograniczyć możliwość błędnego </a:t>
            </a:r>
            <a:br>
              <a:rPr lang="pl-PL" sz="2400" dirty="0">
                <a:latin typeface="+mn-lt"/>
              </a:rPr>
            </a:br>
            <a:r>
              <a:rPr lang="pl-PL" sz="2400" dirty="0">
                <a:latin typeface="+mn-lt"/>
              </a:rPr>
              <a:t>użycia przedmiotów </a:t>
            </a:r>
            <a:br>
              <a:rPr lang="pl-PL" sz="2400" dirty="0">
                <a:latin typeface="+mn-lt"/>
              </a:rPr>
            </a:br>
            <a:r>
              <a:rPr lang="pl-PL" sz="2400" dirty="0">
                <a:latin typeface="+mn-lt"/>
              </a:rPr>
              <a:t>oraz ograniczyć konsekwencje.</a:t>
            </a:r>
          </a:p>
          <a:p>
            <a:pPr marL="0" indent="0">
              <a:buNone/>
            </a:pPr>
            <a:endParaRPr lang="pl-PL" dirty="0"/>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60</a:t>
            </a:fld>
            <a:endParaRPr lang="pl-PL" dirty="0"/>
          </a:p>
        </p:txBody>
      </p:sp>
      <p:pic>
        <p:nvPicPr>
          <p:cNvPr id="6" name="Symbol zastępczy zawartości 5" descr="kluczyk samochodowy ">
            <a:extLst>
              <a:ext uri="{FF2B5EF4-FFF2-40B4-BE49-F238E27FC236}">
                <a16:creationId xmlns:a16="http://schemas.microsoft.com/office/drawing/2014/main" id="{62E4C340-FAB3-4E4B-8A93-686DEAA59AAE}"/>
              </a:ext>
            </a:extLst>
          </p:cNvPr>
          <p:cNvPicPr>
            <a:picLocks noGrp="1" noChangeAspect="1"/>
          </p:cNvPicPr>
          <p:nvPr>
            <p:ph sz="half" idx="1"/>
          </p:nvPr>
        </p:nvPicPr>
        <p:blipFill>
          <a:blip r:embed="rId2"/>
          <a:stretch>
            <a:fillRect/>
          </a:stretch>
        </p:blipFill>
        <p:spPr>
          <a:xfrm rot="6074686" flipV="1">
            <a:off x="4826516" y="2166346"/>
            <a:ext cx="5327650" cy="3900923"/>
          </a:xfrm>
          <a:prstGeom prst="rect">
            <a:avLst/>
          </a:prstGeom>
        </p:spPr>
      </p:pic>
    </p:spTree>
    <p:extLst>
      <p:ext uri="{BB962C8B-B14F-4D97-AF65-F5344CB8AC3E}">
        <p14:creationId xmlns:p14="http://schemas.microsoft.com/office/powerpoint/2010/main" val="74035788"/>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F87FFD-5E23-477B-9309-145FDFD88627}"/>
              </a:ext>
            </a:extLst>
          </p:cNvPr>
          <p:cNvSpPr>
            <a:spLocks noGrp="1"/>
          </p:cNvSpPr>
          <p:nvPr>
            <p:ph type="title"/>
          </p:nvPr>
        </p:nvSpPr>
        <p:spPr/>
        <p:txBody>
          <a:bodyPr/>
          <a:lstStyle/>
          <a:p>
            <a:r>
              <a:rPr lang="pl-PL" dirty="0"/>
              <a:t>Czytelna informacja </a:t>
            </a:r>
          </a:p>
        </p:txBody>
      </p:sp>
      <p:sp>
        <p:nvSpPr>
          <p:cNvPr id="4" name="Symbol zastępczy tekstu 3">
            <a:extLst>
              <a:ext uri="{FF2B5EF4-FFF2-40B4-BE49-F238E27FC236}">
                <a16:creationId xmlns:a16="http://schemas.microsoft.com/office/drawing/2014/main" id="{F0AF5EA9-5704-4983-BCE1-5E12DC552C42}"/>
              </a:ext>
            </a:extLst>
          </p:cNvPr>
          <p:cNvSpPr>
            <a:spLocks noGrp="1"/>
          </p:cNvSpPr>
          <p:nvPr>
            <p:ph type="body" sz="quarter" idx="11"/>
          </p:nvPr>
        </p:nvSpPr>
        <p:spPr>
          <a:xfrm>
            <a:off x="683860" y="1425259"/>
            <a:ext cx="5046199" cy="3384376"/>
          </a:xfrm>
        </p:spPr>
        <p:txBody>
          <a:bodyPr>
            <a:normAutofit/>
          </a:bodyPr>
          <a:lstStyle/>
          <a:p>
            <a:pPr marL="0" indent="0">
              <a:lnSpc>
                <a:spcPct val="150000"/>
              </a:lnSpc>
              <a:spcBef>
                <a:spcPts val="0"/>
              </a:spcBef>
              <a:spcAft>
                <a:spcPts val="1200"/>
              </a:spcAft>
              <a:buNone/>
            </a:pPr>
            <a:r>
              <a:rPr lang="pl-PL" sz="2400" dirty="0"/>
              <a:t>Informacja przekazywana za pomocą przedmiotów, grafik, struktur – może być dostępna zarówno wzrokowo, słuchowo </a:t>
            </a:r>
            <a:br>
              <a:rPr lang="pl-PL" sz="2400" dirty="0"/>
            </a:br>
            <a:r>
              <a:rPr lang="pl-PL" sz="2400" dirty="0"/>
              <a:t>jak i dotykowo. </a:t>
            </a:r>
          </a:p>
          <a:p>
            <a:pPr marL="0" indent="0">
              <a:buNone/>
            </a:pPr>
            <a:endParaRPr lang="pl-PL" sz="2800" dirty="0"/>
          </a:p>
        </p:txBody>
      </p:sp>
      <p:sp>
        <p:nvSpPr>
          <p:cNvPr id="7" name="Symbol zastępczy numeru slajdu 6">
            <a:extLst>
              <a:ext uri="{FF2B5EF4-FFF2-40B4-BE49-F238E27FC236}">
                <a16:creationId xmlns:a16="http://schemas.microsoft.com/office/drawing/2014/main" id="{29F24AC0-AD5E-4ABD-9567-4CC00D7AA5DF}"/>
              </a:ext>
            </a:extLst>
          </p:cNvPr>
          <p:cNvSpPr>
            <a:spLocks noGrp="1"/>
          </p:cNvSpPr>
          <p:nvPr>
            <p:ph type="sldNum" sz="quarter" idx="10"/>
          </p:nvPr>
        </p:nvSpPr>
        <p:spPr/>
        <p:txBody>
          <a:bodyPr/>
          <a:lstStyle/>
          <a:p>
            <a:fld id="{EB4015AA-59F6-416B-87A6-8E3D940284E2}" type="slidenum">
              <a:rPr lang="pl-PL" smtClean="0"/>
              <a:pPr/>
              <a:t>61</a:t>
            </a:fld>
            <a:endParaRPr lang="pl-PL" dirty="0"/>
          </a:p>
        </p:txBody>
      </p:sp>
      <p:pic>
        <p:nvPicPr>
          <p:cNvPr id="8" name="Picture 4" descr="tabliczka z nr 2 pisana i w alfabecie Braille'a ">
            <a:extLst>
              <a:ext uri="{FF2B5EF4-FFF2-40B4-BE49-F238E27FC236}">
                <a16:creationId xmlns:a16="http://schemas.microsoft.com/office/drawing/2014/main" id="{6AE34057-8217-4BB2-AD51-569D96FDAD08}"/>
              </a:ext>
            </a:extLst>
          </p:cNvPr>
          <p:cNvPicPr>
            <a:picLocks noGrp="1" noChangeAspect="1" noChangeArrowheads="1"/>
          </p:cNvPicPr>
          <p:nvPr>
            <p:ph sz="half" idx="1"/>
          </p:nvPr>
        </p:nvPicPr>
        <p:blipFill>
          <a:blip r:embed="rId2"/>
          <a:srcRect l="19005" t="3622" r="16867" b="24109"/>
          <a:stretch>
            <a:fillRect/>
          </a:stretch>
        </p:blipFill>
        <p:spPr bwMode="auto">
          <a:xfrm>
            <a:off x="2675964" y="4283893"/>
            <a:ext cx="3054096" cy="2450570"/>
          </a:xfrm>
          <a:prstGeom prst="rect">
            <a:avLst/>
          </a:prstGeom>
          <a:ln>
            <a:noFill/>
          </a:ln>
          <a:effectLst>
            <a:softEdge rad="112500"/>
          </a:effectLst>
        </p:spPr>
      </p:pic>
      <p:pic>
        <p:nvPicPr>
          <p:cNvPr id="9" name="Picture 2" descr="Przyciski na panelu dotykowym z numerami od -1 do 2 pisanymi i w alfabecie Braille'a ">
            <a:extLst>
              <a:ext uri="{FF2B5EF4-FFF2-40B4-BE49-F238E27FC236}">
                <a16:creationId xmlns:a16="http://schemas.microsoft.com/office/drawing/2014/main" id="{5FBD6A7B-789F-4E5A-8B9A-2DE617D217D2}"/>
              </a:ext>
            </a:extLst>
          </p:cNvPr>
          <p:cNvPicPr>
            <a:picLocks noGrp="1" noChangeAspect="1" noChangeArrowheads="1"/>
          </p:cNvPicPr>
          <p:nvPr>
            <p:ph sz="half" idx="2"/>
          </p:nvPr>
        </p:nvPicPr>
        <p:blipFill>
          <a:blip r:embed="rId3"/>
          <a:srcRect/>
          <a:stretch>
            <a:fillRect/>
          </a:stretch>
        </p:blipFill>
        <p:spPr bwMode="auto">
          <a:xfrm>
            <a:off x="5921970" y="934954"/>
            <a:ext cx="4347982" cy="4347982"/>
          </a:xfrm>
          <a:prstGeom prst="rect">
            <a:avLst/>
          </a:prstGeom>
          <a:ln>
            <a:noFill/>
          </a:ln>
          <a:effectLst>
            <a:softEdge rad="112500"/>
          </a:effectLst>
        </p:spPr>
      </p:pic>
    </p:spTree>
    <p:extLst>
      <p:ext uri="{BB962C8B-B14F-4D97-AF65-F5344CB8AC3E}">
        <p14:creationId xmlns:p14="http://schemas.microsoft.com/office/powerpoint/2010/main" val="2515503965"/>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lstStyle/>
          <a:p>
            <a:r>
              <a:rPr lang="pl-PL" dirty="0"/>
              <a:t>Wygodne użytkowanie bez wysiłku</a:t>
            </a:r>
          </a:p>
        </p:txBody>
      </p:sp>
      <p:sp>
        <p:nvSpPr>
          <p:cNvPr id="4" name="Symbol zastępczy tekstu 3">
            <a:extLst>
              <a:ext uri="{FF2B5EF4-FFF2-40B4-BE49-F238E27FC236}">
                <a16:creationId xmlns:a16="http://schemas.microsoft.com/office/drawing/2014/main" id="{310D6C7E-B780-49E6-B9C2-66A911B35A9D}"/>
              </a:ext>
            </a:extLst>
          </p:cNvPr>
          <p:cNvSpPr>
            <a:spLocks noGrp="1"/>
          </p:cNvSpPr>
          <p:nvPr>
            <p:ph type="body" sz="quarter" idx="11"/>
          </p:nvPr>
        </p:nvSpPr>
        <p:spPr>
          <a:xfrm>
            <a:off x="881410" y="1475581"/>
            <a:ext cx="4968552" cy="1944216"/>
          </a:xfrm>
        </p:spPr>
        <p:txBody>
          <a:bodyPr>
            <a:normAutofit/>
          </a:bodyPr>
          <a:lstStyle/>
          <a:p>
            <a:pPr marL="0" indent="0">
              <a:buNone/>
            </a:pPr>
            <a:r>
              <a:rPr lang="pl-PL" sz="2400" dirty="0">
                <a:latin typeface="+mn-lt"/>
              </a:rPr>
              <a:t>Korzystanie z przestrzeni </a:t>
            </a:r>
            <a:br>
              <a:rPr lang="pl-PL" sz="2400" dirty="0">
                <a:latin typeface="+mn-lt"/>
              </a:rPr>
            </a:br>
            <a:r>
              <a:rPr lang="pl-PL" sz="2400" dirty="0">
                <a:latin typeface="+mn-lt"/>
              </a:rPr>
              <a:t>i przedmiotów powinno być łatwe, skuteczne a także nie powinno wiązać się z wysiłkiem fizycznym</a:t>
            </a:r>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62</a:t>
            </a:fld>
            <a:endParaRPr lang="pl-PL" dirty="0"/>
          </a:p>
        </p:txBody>
      </p:sp>
      <p:pic>
        <p:nvPicPr>
          <p:cNvPr id="6" name="Picture 2" descr="Wtyczka z dziurką">
            <a:extLst>
              <a:ext uri="{FF2B5EF4-FFF2-40B4-BE49-F238E27FC236}">
                <a16:creationId xmlns:a16="http://schemas.microsoft.com/office/drawing/2014/main" id="{64385B15-8899-4483-98FE-B5D8F3806F52}"/>
              </a:ext>
            </a:extLst>
          </p:cNvPr>
          <p:cNvPicPr>
            <a:picLocks noGrp="1" noChangeAspect="1" noChangeArrowheads="1"/>
          </p:cNvPicPr>
          <p:nvPr>
            <p:ph sz="half" idx="1"/>
          </p:nvPr>
        </p:nvPicPr>
        <p:blipFill>
          <a:blip r:embed="rId2"/>
          <a:srcRect/>
          <a:stretch>
            <a:fillRect/>
          </a:stretch>
        </p:blipFill>
        <p:spPr bwMode="auto">
          <a:xfrm>
            <a:off x="3688560" y="3254554"/>
            <a:ext cx="5976640" cy="3765283"/>
          </a:xfrm>
          <a:prstGeom prst="rect">
            <a:avLst/>
          </a:prstGeom>
          <a:ln cmpd="sng">
            <a:solidFill>
              <a:schemeClr val="tx1">
                <a:lumMod val="85000"/>
                <a:lumOff val="15000"/>
                <a:alpha val="1000"/>
              </a:schemeClr>
            </a:solidFill>
          </a:ln>
          <a:effectLst>
            <a:softEdge rad="112500"/>
          </a:effectLst>
        </p:spPr>
      </p:pic>
    </p:spTree>
    <p:extLst>
      <p:ext uri="{BB962C8B-B14F-4D97-AF65-F5344CB8AC3E}">
        <p14:creationId xmlns:p14="http://schemas.microsoft.com/office/powerpoint/2010/main" val="268108389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lstStyle/>
          <a:p>
            <a:r>
              <a:rPr lang="pl-PL" dirty="0"/>
              <a:t>Wielkość i przestrzeń odpowiednie dla dostępu </a:t>
            </a:r>
            <a:br>
              <a:rPr lang="pl-PL" dirty="0"/>
            </a:br>
            <a:r>
              <a:rPr lang="pl-PL" dirty="0"/>
              <a:t>i użytkowania</a:t>
            </a:r>
          </a:p>
        </p:txBody>
      </p:sp>
      <p:sp>
        <p:nvSpPr>
          <p:cNvPr id="4" name="Symbol zastępczy tekstu 3">
            <a:extLst>
              <a:ext uri="{FF2B5EF4-FFF2-40B4-BE49-F238E27FC236}">
                <a16:creationId xmlns:a16="http://schemas.microsoft.com/office/drawing/2014/main" id="{310D6C7E-B780-49E6-B9C2-66A911B35A9D}"/>
              </a:ext>
            </a:extLst>
          </p:cNvPr>
          <p:cNvSpPr>
            <a:spLocks noGrp="1"/>
          </p:cNvSpPr>
          <p:nvPr>
            <p:ph type="body" sz="quarter" idx="11"/>
          </p:nvPr>
        </p:nvSpPr>
        <p:spPr>
          <a:xfrm>
            <a:off x="161330" y="1475581"/>
            <a:ext cx="9865096" cy="1353814"/>
          </a:xfrm>
        </p:spPr>
        <p:txBody>
          <a:bodyPr>
            <a:normAutofit lnSpcReduction="10000"/>
          </a:bodyPr>
          <a:lstStyle/>
          <a:p>
            <a:pPr marL="0" indent="0">
              <a:buNone/>
            </a:pPr>
            <a:r>
              <a:rPr lang="pl-PL" sz="2400" dirty="0"/>
              <a:t>Odpowiednia wielkość i przestrzeń przewidziana do podejścia, działania i wykorzystania produktu, niezależnie od wielkości, postawy lub mobilności użytkownika.</a:t>
            </a:r>
          </a:p>
          <a:p>
            <a:pPr marL="0" indent="0">
              <a:buNone/>
            </a:pPr>
            <a:endParaRPr lang="pl-PL" dirty="0"/>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63</a:t>
            </a:fld>
            <a:endParaRPr lang="pl-PL" dirty="0"/>
          </a:p>
        </p:txBody>
      </p:sp>
      <p:pic>
        <p:nvPicPr>
          <p:cNvPr id="6" name="Picture 2" descr="dwa miejsca postojowe z oznaczonymi niebieskimi powierzchniami">
            <a:extLst>
              <a:ext uri="{FF2B5EF4-FFF2-40B4-BE49-F238E27FC236}">
                <a16:creationId xmlns:a16="http://schemas.microsoft.com/office/drawing/2014/main" id="{D8743D71-4B83-4577-8658-91DBC4C7620D}"/>
              </a:ext>
            </a:extLst>
          </p:cNvPr>
          <p:cNvPicPr>
            <a:picLocks noGrp="1" noChangeAspect="1" noChangeArrowheads="1"/>
          </p:cNvPicPr>
          <p:nvPr>
            <p:ph sz="half" idx="1"/>
          </p:nvPr>
        </p:nvPicPr>
        <p:blipFill>
          <a:blip r:embed="rId2" cstate="print"/>
          <a:srcRect/>
          <a:stretch>
            <a:fillRect/>
          </a:stretch>
        </p:blipFill>
        <p:spPr bwMode="auto">
          <a:xfrm rot="10800000" flipV="1">
            <a:off x="809402" y="2879717"/>
            <a:ext cx="9433631" cy="4370442"/>
          </a:xfrm>
          <a:prstGeom prst="rect">
            <a:avLst/>
          </a:prstGeom>
          <a:ln>
            <a:noFill/>
          </a:ln>
          <a:effectLst>
            <a:softEdge rad="112500"/>
          </a:effectLst>
        </p:spPr>
      </p:pic>
    </p:spTree>
    <p:extLst>
      <p:ext uri="{BB962C8B-B14F-4D97-AF65-F5344CB8AC3E}">
        <p14:creationId xmlns:p14="http://schemas.microsoft.com/office/powerpoint/2010/main" val="2999825004"/>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EAC79F-9774-4568-916A-DF493D8E89C4}"/>
              </a:ext>
            </a:extLst>
          </p:cNvPr>
          <p:cNvSpPr>
            <a:spLocks noGrp="1"/>
          </p:cNvSpPr>
          <p:nvPr>
            <p:ph type="title"/>
          </p:nvPr>
        </p:nvSpPr>
        <p:spPr/>
        <p:txBody>
          <a:bodyPr/>
          <a:lstStyle/>
          <a:p>
            <a:r>
              <a:rPr lang="pl-PL" dirty="0"/>
              <a:t>Dostępne czy niedostępne? </a:t>
            </a:r>
          </a:p>
        </p:txBody>
      </p:sp>
      <p:sp>
        <p:nvSpPr>
          <p:cNvPr id="4" name="Symbol zastępczy numeru slajdu 3">
            <a:extLst>
              <a:ext uri="{FF2B5EF4-FFF2-40B4-BE49-F238E27FC236}">
                <a16:creationId xmlns:a16="http://schemas.microsoft.com/office/drawing/2014/main" id="{4F2A3BAA-4617-4422-874C-A1AAD05D71BB}"/>
              </a:ext>
            </a:extLst>
          </p:cNvPr>
          <p:cNvSpPr>
            <a:spLocks noGrp="1"/>
          </p:cNvSpPr>
          <p:nvPr>
            <p:ph type="sldNum" sz="quarter" idx="10"/>
          </p:nvPr>
        </p:nvSpPr>
        <p:spPr/>
        <p:txBody>
          <a:bodyPr/>
          <a:lstStyle/>
          <a:p>
            <a:fld id="{EB4015AA-59F6-416B-87A6-8E3D940284E2}" type="slidenum">
              <a:rPr lang="pl-PL" smtClean="0"/>
              <a:pPr/>
              <a:t>64</a:t>
            </a:fld>
            <a:endParaRPr lang="pl-PL" dirty="0"/>
          </a:p>
        </p:txBody>
      </p:sp>
      <p:pic>
        <p:nvPicPr>
          <p:cNvPr id="7" name="Picture 2" descr="Karta i miejsce parkingowe dla niepełnosprawnych » Mobilex Miejsca niedostępne - dwa wysokie krawężniki w bezpośrednim otoczeniu miejsca postojowego">
            <a:extLst>
              <a:ext uri="{FF2B5EF4-FFF2-40B4-BE49-F238E27FC236}">
                <a16:creationId xmlns:a16="http://schemas.microsoft.com/office/drawing/2014/main" id="{EE74A76F-8C53-419F-9959-503157D530E5}"/>
              </a:ext>
            </a:extLst>
          </p:cNvPr>
          <p:cNvPicPr>
            <a:picLocks noGrp="1" noChangeAspect="1" noChangeArrowheads="1"/>
          </p:cNvPicPr>
          <p:nvPr>
            <p:ph idx="1"/>
          </p:nvPr>
        </p:nvPicPr>
        <p:blipFill>
          <a:blip r:embed="rId2"/>
          <a:srcRect/>
          <a:stretch>
            <a:fillRect/>
          </a:stretch>
        </p:blipFill>
        <p:spPr bwMode="auto">
          <a:xfrm>
            <a:off x="449362" y="954794"/>
            <a:ext cx="9937103" cy="6243813"/>
          </a:xfrm>
          <a:prstGeom prst="rect">
            <a:avLst/>
          </a:prstGeom>
          <a:noFill/>
        </p:spPr>
      </p:pic>
    </p:spTree>
    <p:extLst>
      <p:ext uri="{BB962C8B-B14F-4D97-AF65-F5344CB8AC3E}">
        <p14:creationId xmlns:p14="http://schemas.microsoft.com/office/powerpoint/2010/main" val="61758009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602D03-CC32-4281-A6EA-9DF5E5243191}"/>
              </a:ext>
            </a:extLst>
          </p:cNvPr>
          <p:cNvSpPr>
            <a:spLocks noGrp="1"/>
          </p:cNvSpPr>
          <p:nvPr>
            <p:ph type="title"/>
          </p:nvPr>
        </p:nvSpPr>
        <p:spPr/>
        <p:txBody>
          <a:bodyPr/>
          <a:lstStyle/>
          <a:p>
            <a:r>
              <a:rPr lang="pl-PL" dirty="0"/>
              <a:t>Jestem Człowiekiem w Twoim projekcie?</a:t>
            </a:r>
          </a:p>
        </p:txBody>
      </p:sp>
      <p:sp>
        <p:nvSpPr>
          <p:cNvPr id="5" name="Symbol zastępczy numeru slajdu 4">
            <a:extLst>
              <a:ext uri="{FF2B5EF4-FFF2-40B4-BE49-F238E27FC236}">
                <a16:creationId xmlns:a16="http://schemas.microsoft.com/office/drawing/2014/main" id="{9C3D759C-A836-4F44-A684-35FD1D313957}"/>
              </a:ext>
            </a:extLst>
          </p:cNvPr>
          <p:cNvSpPr>
            <a:spLocks noGrp="1"/>
          </p:cNvSpPr>
          <p:nvPr>
            <p:ph type="sldNum" sz="quarter" idx="10"/>
          </p:nvPr>
        </p:nvSpPr>
        <p:spPr/>
        <p:txBody>
          <a:bodyPr/>
          <a:lstStyle/>
          <a:p>
            <a:fld id="{EB4015AA-59F6-416B-87A6-8E3D940284E2}" type="slidenum">
              <a:rPr lang="pl-PL" smtClean="0"/>
              <a:pPr/>
              <a:t>65</a:t>
            </a:fld>
            <a:endParaRPr lang="pl-PL" dirty="0"/>
          </a:p>
        </p:txBody>
      </p:sp>
      <p:pic>
        <p:nvPicPr>
          <p:cNvPr id="6" name="Picture 2" descr="osoba na wózku inwalidzkim próbuje dosięgnąć zbyt wysoko umieszczonego na ścianie dzwonka przywoławczego ">
            <a:extLst>
              <a:ext uri="{FF2B5EF4-FFF2-40B4-BE49-F238E27FC236}">
                <a16:creationId xmlns:a16="http://schemas.microsoft.com/office/drawing/2014/main" id="{A6E2EFCC-ACC5-4AFC-AE70-3437057A88EE}"/>
              </a:ext>
            </a:extLst>
          </p:cNvPr>
          <p:cNvPicPr>
            <a:picLocks noGrp="1" noChangeAspect="1" noChangeArrowheads="1"/>
          </p:cNvPicPr>
          <p:nvPr>
            <p:ph sz="half" idx="1"/>
          </p:nvPr>
        </p:nvPicPr>
        <p:blipFill>
          <a:blip r:embed="rId2"/>
          <a:srcRect/>
          <a:stretch>
            <a:fillRect/>
          </a:stretch>
        </p:blipFill>
        <p:spPr bwMode="auto">
          <a:xfrm>
            <a:off x="953418" y="821817"/>
            <a:ext cx="8507263" cy="6392600"/>
          </a:xfrm>
          <a:prstGeom prst="rect">
            <a:avLst/>
          </a:prstGeom>
          <a:ln>
            <a:noFill/>
          </a:ln>
          <a:effectLst>
            <a:softEdge rad="112500"/>
          </a:effectLst>
        </p:spPr>
      </p:pic>
    </p:spTree>
    <p:extLst>
      <p:ext uri="{BB962C8B-B14F-4D97-AF65-F5344CB8AC3E}">
        <p14:creationId xmlns:p14="http://schemas.microsoft.com/office/powerpoint/2010/main" val="1852888351"/>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03BCA7-7A0C-4D88-8574-F5D74C264CAF}"/>
              </a:ext>
            </a:extLst>
          </p:cNvPr>
          <p:cNvSpPr>
            <a:spLocks noGrp="1"/>
          </p:cNvSpPr>
          <p:nvPr>
            <p:ph type="title"/>
          </p:nvPr>
        </p:nvSpPr>
        <p:spPr>
          <a:xfrm>
            <a:off x="1025715" y="359838"/>
            <a:ext cx="8640381" cy="1043735"/>
          </a:xfrm>
        </p:spPr>
        <p:txBody>
          <a:bodyPr>
            <a:normAutofit/>
          </a:bodyPr>
          <a:lstStyle/>
          <a:p>
            <a:r>
              <a:rPr lang="pl-PL" dirty="0"/>
              <a:t>Równe szanse?</a:t>
            </a:r>
            <a:br>
              <a:rPr lang="pl-PL" dirty="0"/>
            </a:br>
            <a:endParaRPr lang="pl-PL" dirty="0"/>
          </a:p>
        </p:txBody>
      </p:sp>
      <p:sp>
        <p:nvSpPr>
          <p:cNvPr id="4" name="Symbol zastępczy numeru slajdu 3">
            <a:extLst>
              <a:ext uri="{FF2B5EF4-FFF2-40B4-BE49-F238E27FC236}">
                <a16:creationId xmlns:a16="http://schemas.microsoft.com/office/drawing/2014/main" id="{CE6DFA07-9B1B-4DD8-B1EC-435BFBBE858D}"/>
              </a:ext>
            </a:extLst>
          </p:cNvPr>
          <p:cNvSpPr>
            <a:spLocks noGrp="1"/>
          </p:cNvSpPr>
          <p:nvPr>
            <p:ph type="sldNum" sz="quarter" idx="10"/>
          </p:nvPr>
        </p:nvSpPr>
        <p:spPr/>
        <p:txBody>
          <a:bodyPr/>
          <a:lstStyle/>
          <a:p>
            <a:fld id="{EB4015AA-59F6-416B-87A6-8E3D940284E2}" type="slidenum">
              <a:rPr lang="pl-PL" smtClean="0"/>
              <a:pPr/>
              <a:t>66</a:t>
            </a:fld>
            <a:endParaRPr lang="pl-PL" dirty="0"/>
          </a:p>
        </p:txBody>
      </p:sp>
      <p:pic>
        <p:nvPicPr>
          <p:cNvPr id="5" name="Picture 2" descr="osoba na elektrycznym wózku inwalidzkim próbuje podjechać przez zbyt wysoka poczylnięi  ">
            <a:extLst>
              <a:ext uri="{FF2B5EF4-FFF2-40B4-BE49-F238E27FC236}">
                <a16:creationId xmlns:a16="http://schemas.microsoft.com/office/drawing/2014/main" id="{9430F9CB-B850-4C5B-AE9D-810DCB99605E}"/>
              </a:ext>
            </a:extLst>
          </p:cNvPr>
          <p:cNvPicPr>
            <a:picLocks noGrp="1" noChangeAspect="1" noChangeArrowheads="1"/>
          </p:cNvPicPr>
          <p:nvPr>
            <p:ph idx="1"/>
          </p:nvPr>
        </p:nvPicPr>
        <p:blipFill>
          <a:blip r:embed="rId2"/>
          <a:srcRect/>
          <a:stretch>
            <a:fillRect/>
          </a:stretch>
        </p:blipFill>
        <p:spPr bwMode="auto">
          <a:xfrm>
            <a:off x="953418" y="1208663"/>
            <a:ext cx="7992888" cy="6006084"/>
          </a:xfrm>
          <a:prstGeom prst="rect">
            <a:avLst/>
          </a:prstGeom>
          <a:ln>
            <a:noFill/>
          </a:ln>
          <a:effectLst>
            <a:softEdge rad="112500"/>
          </a:effectLst>
        </p:spPr>
      </p:pic>
    </p:spTree>
    <p:extLst>
      <p:ext uri="{BB962C8B-B14F-4D97-AF65-F5344CB8AC3E}">
        <p14:creationId xmlns:p14="http://schemas.microsoft.com/office/powerpoint/2010/main" val="3713006900"/>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F1A414-DDA2-4CAB-AA09-C0B2A5150FEB}"/>
              </a:ext>
            </a:extLst>
          </p:cNvPr>
          <p:cNvSpPr>
            <a:spLocks noGrp="1"/>
          </p:cNvSpPr>
          <p:nvPr>
            <p:ph type="title"/>
          </p:nvPr>
        </p:nvSpPr>
        <p:spPr/>
        <p:txBody>
          <a:bodyPr/>
          <a:lstStyle/>
          <a:p>
            <a:r>
              <a:rPr lang="pl-PL" dirty="0"/>
              <a:t>Chybił trafił?</a:t>
            </a:r>
          </a:p>
        </p:txBody>
      </p:sp>
      <p:sp>
        <p:nvSpPr>
          <p:cNvPr id="4" name="Symbol zastępczy numeru slajdu 3">
            <a:extLst>
              <a:ext uri="{FF2B5EF4-FFF2-40B4-BE49-F238E27FC236}">
                <a16:creationId xmlns:a16="http://schemas.microsoft.com/office/drawing/2014/main" id="{4D6EC46E-F5FF-470C-81D0-208EBEA0DE05}"/>
              </a:ext>
            </a:extLst>
          </p:cNvPr>
          <p:cNvSpPr>
            <a:spLocks noGrp="1"/>
          </p:cNvSpPr>
          <p:nvPr>
            <p:ph type="sldNum" sz="quarter" idx="10"/>
          </p:nvPr>
        </p:nvSpPr>
        <p:spPr/>
        <p:txBody>
          <a:bodyPr/>
          <a:lstStyle/>
          <a:p>
            <a:fld id="{EB4015AA-59F6-416B-87A6-8E3D940284E2}" type="slidenum">
              <a:rPr lang="pl-PL" smtClean="0"/>
              <a:pPr/>
              <a:t>67</a:t>
            </a:fld>
            <a:endParaRPr lang="pl-PL" dirty="0"/>
          </a:p>
        </p:txBody>
      </p:sp>
      <p:pic>
        <p:nvPicPr>
          <p:cNvPr id="5" name="Picture 2" descr="niestabilne dwie małe poczylnie zastawione donicą i punktem informacyjnym z menu przed restaurają ">
            <a:extLst>
              <a:ext uri="{FF2B5EF4-FFF2-40B4-BE49-F238E27FC236}">
                <a16:creationId xmlns:a16="http://schemas.microsoft.com/office/drawing/2014/main" id="{D01D6647-671A-4823-987C-25AC42D01996}"/>
              </a:ext>
            </a:extLst>
          </p:cNvPr>
          <p:cNvPicPr>
            <a:picLocks noGrp="1" noChangeAspect="1" noChangeArrowheads="1"/>
          </p:cNvPicPr>
          <p:nvPr>
            <p:ph idx="1"/>
          </p:nvPr>
        </p:nvPicPr>
        <p:blipFill>
          <a:blip r:embed="rId2"/>
          <a:srcRect/>
          <a:stretch>
            <a:fillRect/>
          </a:stretch>
        </p:blipFill>
        <p:spPr bwMode="auto">
          <a:xfrm>
            <a:off x="3833738" y="486449"/>
            <a:ext cx="4896544" cy="6533388"/>
          </a:xfrm>
          <a:prstGeom prst="rect">
            <a:avLst/>
          </a:prstGeom>
          <a:ln>
            <a:noFill/>
          </a:ln>
          <a:effectLst>
            <a:softEdge rad="112500"/>
          </a:effectLst>
        </p:spPr>
      </p:pic>
    </p:spTree>
    <p:extLst>
      <p:ext uri="{BB962C8B-B14F-4D97-AF65-F5344CB8AC3E}">
        <p14:creationId xmlns:p14="http://schemas.microsoft.com/office/powerpoint/2010/main" val="3781551901"/>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0"/>
            <a:ext cx="9433049" cy="902319"/>
          </a:xfrm>
        </p:spPr>
        <p:txBody>
          <a:bodyPr>
            <a:normAutofit/>
          </a:bodyPr>
          <a:lstStyle/>
          <a:p>
            <a:r>
              <a:rPr lang="pl-PL" dirty="0"/>
              <a:t>KPON – Artykuł 9 Dostępność  (1)</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31360" y="2267669"/>
            <a:ext cx="9829092" cy="4032448"/>
          </a:xfrm>
        </p:spPr>
        <p:txBody>
          <a:bodyPr>
            <a:normAutofit fontScale="92500"/>
          </a:bodyPr>
          <a:lstStyle/>
          <a:p>
            <a:pPr marL="0" indent="0">
              <a:lnSpc>
                <a:spcPct val="150000"/>
              </a:lnSpc>
              <a:buNone/>
            </a:pPr>
            <a:r>
              <a:rPr lang="pl-PL" dirty="0"/>
              <a:t>1. Aby umożliwić osobom niepełnosprawnym </a:t>
            </a:r>
            <a:r>
              <a:rPr lang="pl-PL" b="1" dirty="0"/>
              <a:t>samodzielne funkcjonowanie </a:t>
            </a:r>
            <a:br>
              <a:rPr lang="pl-PL" dirty="0"/>
            </a:br>
            <a:r>
              <a:rPr lang="pl-PL" b="1" dirty="0"/>
              <a:t>i pełny udział we wszystkich sferach życia</a:t>
            </a:r>
            <a:r>
              <a:rPr lang="pl-PL" dirty="0"/>
              <a:t>, Państwa Strony podejmą odpowiednie środki w celu zapewnienia osobom niepełnosprawnym, na zasadzie równości z innymi osobami, </a:t>
            </a:r>
            <a:r>
              <a:rPr lang="pl-PL" b="1" dirty="0"/>
              <a:t>dostępu do </a:t>
            </a:r>
            <a:r>
              <a:rPr lang="pl-PL" dirty="0"/>
              <a:t>środowiska fizycznego, środków transportu, informacji </a:t>
            </a:r>
            <a:br>
              <a:rPr lang="pl-PL" dirty="0"/>
            </a:br>
            <a:r>
              <a:rPr lang="pl-PL" dirty="0"/>
              <a:t>i komunikacji, w tym technologii i systemów informacyjno-komunikacyjnych, a także do innych urządzeń i usług, powszechnie dostępnych lub powszechnie zapewnianych, zarówno na obszarach miejskich, jak i wiejskich.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68</a:t>
            </a:fld>
            <a:endParaRPr lang="pl-PL" dirty="0"/>
          </a:p>
        </p:txBody>
      </p:sp>
    </p:spTree>
    <p:extLst>
      <p:ext uri="{BB962C8B-B14F-4D97-AF65-F5344CB8AC3E}">
        <p14:creationId xmlns:p14="http://schemas.microsoft.com/office/powerpoint/2010/main" val="128555851"/>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(2)</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31360" y="1979637"/>
            <a:ext cx="9667074" cy="3888432"/>
          </a:xfrm>
        </p:spPr>
        <p:txBody>
          <a:bodyPr>
            <a:normAutofit/>
          </a:bodyPr>
          <a:lstStyle/>
          <a:p>
            <a:pPr marL="0" indent="0">
              <a:spcBef>
                <a:spcPts val="1200"/>
              </a:spcBef>
              <a:buNone/>
            </a:pPr>
            <a:r>
              <a:rPr lang="pl-PL" b="1" dirty="0"/>
              <a:t>Rozpoznanie i eliminację przeszkód i barier w zakresie dostępności</a:t>
            </a:r>
            <a:r>
              <a:rPr lang="pl-PL" dirty="0"/>
              <a:t>, stosuje się między innymi do:</a:t>
            </a:r>
          </a:p>
          <a:p>
            <a:pPr marL="457200" indent="-457200">
              <a:spcBef>
                <a:spcPts val="1200"/>
              </a:spcBef>
              <a:buFont typeface="+mj-lt"/>
              <a:buAutoNum type="alphaLcParenR"/>
            </a:pPr>
            <a:r>
              <a:rPr lang="pl-PL" dirty="0"/>
              <a:t>budynków, dróg, transportu oraz innych urządzeń wewnętrznych </a:t>
            </a:r>
            <a:br>
              <a:rPr lang="pl-PL" dirty="0"/>
            </a:br>
            <a:r>
              <a:rPr lang="pl-PL" dirty="0"/>
              <a:t>i zewnętrznych, w tym szkół, mieszkań, instytucji zapewniających opiekę medyczną i miejsc pracy,</a:t>
            </a:r>
          </a:p>
          <a:p>
            <a:pPr marL="457200" indent="-457200">
              <a:spcBef>
                <a:spcPts val="1200"/>
              </a:spcBef>
              <a:buFont typeface="+mj-lt"/>
              <a:buAutoNum type="alphaLcParenR"/>
            </a:pPr>
            <a:r>
              <a:rPr lang="pl-PL" dirty="0"/>
              <a:t>informacji, komunikacji i innych usług, w tym usług elektronicznych </a:t>
            </a:r>
            <a:br>
              <a:rPr lang="pl-PL" dirty="0"/>
            </a:br>
            <a:r>
              <a:rPr lang="pl-PL" dirty="0"/>
              <a:t>i służb ratowniczych.</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69</a:t>
            </a:fld>
            <a:endParaRPr lang="pl-PL" dirty="0"/>
          </a:p>
        </p:txBody>
      </p:sp>
    </p:spTree>
    <p:extLst>
      <p:ext uri="{BB962C8B-B14F-4D97-AF65-F5344CB8AC3E}">
        <p14:creationId xmlns:p14="http://schemas.microsoft.com/office/powerpoint/2010/main" val="11642769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(3)</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12369" y="1691425"/>
            <a:ext cx="9667074" cy="5040560"/>
          </a:xfrm>
        </p:spPr>
        <p:txBody>
          <a:bodyPr>
            <a:normAutofit lnSpcReduction="10000"/>
          </a:bodyPr>
          <a:lstStyle/>
          <a:p>
            <a:pPr marL="457200" indent="-457200">
              <a:spcAft>
                <a:spcPts val="1200"/>
              </a:spcAft>
              <a:buFont typeface="+mj-lt"/>
              <a:buAutoNum type="alphaLcParenR" startAt="2"/>
            </a:pPr>
            <a:r>
              <a:rPr lang="pl-PL" dirty="0"/>
              <a:t>… zapewnienia, że instytucje prywatne, które oferują urządzenia i usługi ogólnie dostępne lub powszechnie zapewniane, będą brały pod uwagę wszystkie aspekty ich dostępności dla osób niepełnosprawnych,</a:t>
            </a:r>
          </a:p>
          <a:p>
            <a:pPr marL="457200" indent="-457200">
              <a:spcAft>
                <a:spcPts val="1200"/>
              </a:spcAft>
              <a:buFont typeface="+mj-lt"/>
              <a:buAutoNum type="alphaLcParenR" startAt="2"/>
            </a:pPr>
            <a:r>
              <a:rPr lang="pl-PL" b="1" dirty="0"/>
              <a:t>zapewnienia szkolenia wszystkim zainteresowanym na temat dostępności dla osób niepełnosprawnych</a:t>
            </a:r>
            <a:r>
              <a:rPr lang="pl-PL" dirty="0"/>
              <a:t>,</a:t>
            </a:r>
          </a:p>
          <a:p>
            <a:pPr marL="457200" indent="-457200">
              <a:spcAft>
                <a:spcPts val="1200"/>
              </a:spcAft>
              <a:buFont typeface="+mj-lt"/>
              <a:buAutoNum type="alphaLcParenR" startAt="2"/>
            </a:pPr>
            <a:r>
              <a:rPr lang="pl-PL" dirty="0"/>
              <a:t>zapewnienia w ogólnodostępnych budynkach i innych obiektach oznakowania w alfabecie Braille’a oraz w formach łatwych do czytania i zrozumienia,</a:t>
            </a:r>
          </a:p>
          <a:p>
            <a:pPr marL="457200" indent="-457200">
              <a:spcAft>
                <a:spcPts val="1200"/>
              </a:spcAft>
              <a:buFont typeface="+mj-lt"/>
              <a:buAutoNum type="alphaLcParenR" startAt="2"/>
            </a:pPr>
            <a:r>
              <a:rPr lang="pl-PL" dirty="0"/>
              <a:t>zapewnienia różnych form pomocy i pośrednictwa ze strony innych osób lub zwierząt, w tym przewodników, lektorów i profesjonalnych tłumaczy języka migowego, w celu ułatwienia dostępu do ogólnodostępnych budynków i innych obiektów,</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70</a:t>
            </a:fld>
            <a:endParaRPr lang="pl-PL" dirty="0"/>
          </a:p>
        </p:txBody>
      </p:sp>
    </p:spTree>
    <p:extLst>
      <p:ext uri="{BB962C8B-B14F-4D97-AF65-F5344CB8AC3E}">
        <p14:creationId xmlns:p14="http://schemas.microsoft.com/office/powerpoint/2010/main" val="3327331094"/>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522131"/>
            <a:ext cx="9505057" cy="881442"/>
          </a:xfrm>
        </p:spPr>
        <p:txBody>
          <a:bodyPr>
            <a:normAutofit/>
          </a:bodyPr>
          <a:lstStyle/>
          <a:p>
            <a:r>
              <a:rPr lang="pl-PL" dirty="0"/>
              <a:t>KPON – Artykuł  9 Dostępność (4)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12369" y="1763613"/>
            <a:ext cx="9667074" cy="4032448"/>
          </a:xfrm>
        </p:spPr>
        <p:txBody>
          <a:bodyPr>
            <a:normAutofit/>
          </a:bodyPr>
          <a:lstStyle/>
          <a:p>
            <a:pPr marL="457200" indent="-457200">
              <a:spcBef>
                <a:spcPts val="2400"/>
              </a:spcBef>
              <a:buFont typeface="+mj-lt"/>
              <a:buAutoNum type="alphaLcParenR" startAt="6"/>
            </a:pPr>
            <a:r>
              <a:rPr lang="pl-PL" dirty="0"/>
              <a:t>popierania innych odpowiednich form pomocy i wsparcia osób niepełnosprawnych, aby zapewnić im </a:t>
            </a:r>
            <a:r>
              <a:rPr lang="pl-PL" b="1" dirty="0"/>
              <a:t>dostęp do informacji</a:t>
            </a:r>
            <a:r>
              <a:rPr lang="pl-PL" dirty="0"/>
              <a:t>,</a:t>
            </a:r>
          </a:p>
          <a:p>
            <a:pPr marL="457200" indent="-457200">
              <a:spcBef>
                <a:spcPts val="2400"/>
              </a:spcBef>
              <a:buFont typeface="+mj-lt"/>
              <a:buAutoNum type="alphaLcParenR" startAt="6"/>
            </a:pPr>
            <a:r>
              <a:rPr lang="pl-PL" dirty="0"/>
              <a:t>popierania </a:t>
            </a:r>
            <a:r>
              <a:rPr lang="pl-PL" b="1" dirty="0"/>
              <a:t>dostępu </a:t>
            </a:r>
            <a:r>
              <a:rPr lang="pl-PL" dirty="0"/>
              <a:t>osób niepełnosprawnych do nowych technologii </a:t>
            </a:r>
            <a:br>
              <a:rPr lang="pl-PL" dirty="0"/>
            </a:br>
            <a:r>
              <a:rPr lang="pl-PL" dirty="0"/>
              <a:t>i systemów informacyjno-komunikacyjnych, w tym </a:t>
            </a:r>
            <a:r>
              <a:rPr lang="pl-PL" b="1" dirty="0"/>
              <a:t>do Internetu</a:t>
            </a:r>
            <a:r>
              <a:rPr lang="pl-PL" dirty="0"/>
              <a:t>,</a:t>
            </a:r>
          </a:p>
          <a:p>
            <a:pPr marL="457200" indent="-457200">
              <a:spcBef>
                <a:spcPts val="2400"/>
              </a:spcBef>
              <a:buFont typeface="+mj-lt"/>
              <a:buAutoNum type="alphaLcParenR" startAt="6"/>
            </a:pPr>
            <a:r>
              <a:rPr lang="pl-PL" dirty="0"/>
              <a:t>popierania, od wstępnego etapu, projektowania, rozwoju, produkcji </a:t>
            </a:r>
            <a:br>
              <a:rPr lang="pl-PL" dirty="0"/>
            </a:br>
            <a:r>
              <a:rPr lang="pl-PL" dirty="0"/>
              <a:t>i dystrybucji dostępnych technologii i systemów informacyjno-komunikacyjnych, tak aby technologie te i systemy były dostępne </a:t>
            </a:r>
            <a:br>
              <a:rPr lang="pl-PL" dirty="0"/>
            </a:br>
            <a:r>
              <a:rPr lang="pl-PL" dirty="0"/>
              <a:t>po najniższych kosztach.</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71</a:t>
            </a:fld>
            <a:endParaRPr lang="pl-PL" dirty="0"/>
          </a:p>
        </p:txBody>
      </p:sp>
    </p:spTree>
    <p:extLst>
      <p:ext uri="{BB962C8B-B14F-4D97-AF65-F5344CB8AC3E}">
        <p14:creationId xmlns:p14="http://schemas.microsoft.com/office/powerpoint/2010/main" val="248416591"/>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23237" y="2255224"/>
            <a:ext cx="9145016" cy="2952328"/>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72</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7848873" cy="881442"/>
          </a:xfrm>
        </p:spPr>
        <p:txBody>
          <a:bodyPr>
            <a:normAutofit/>
          </a:bodyPr>
          <a:lstStyle/>
          <a:p>
            <a:r>
              <a:rPr lang="pl-PL" dirty="0"/>
              <a:t>Mechanizm racjonalnych usprawnień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357853"/>
            <a:ext cx="9145016" cy="5302304"/>
          </a:xfrm>
        </p:spPr>
        <p:txBody>
          <a:bodyPr>
            <a:normAutofit/>
          </a:bodyPr>
          <a:lstStyle/>
          <a:p>
            <a:pPr marL="0" indent="0">
              <a:spcBef>
                <a:spcPts val="1200"/>
              </a:spcBef>
              <a:buNone/>
            </a:pPr>
            <a:r>
              <a:rPr lang="pl-PL" dirty="0"/>
              <a:t>W projektach, w których pojawiły się </a:t>
            </a:r>
            <a:r>
              <a:rPr lang="pl-PL" b="1" dirty="0"/>
              <a:t>nieprzewidziane na etapie planowania</a:t>
            </a:r>
            <a:r>
              <a:rPr lang="pl-PL" dirty="0"/>
              <a:t> wydatki związane z zapewnieniem dostępności uczestnikowi/uczestniczce (lub członkowi/członkini personelu) projektu, jest możliwe zastosowanie MRU.</a:t>
            </a:r>
          </a:p>
          <a:p>
            <a:pPr marL="0" indent="0">
              <a:spcBef>
                <a:spcPts val="1200"/>
              </a:spcBef>
              <a:buNone/>
            </a:pPr>
            <a:r>
              <a:rPr lang="pl-PL" dirty="0"/>
              <a:t>Beneficjent korzysta w pierwszej kolejności z przesunięcia środków </a:t>
            </a:r>
            <a:br>
              <a:rPr lang="pl-PL" dirty="0"/>
            </a:br>
            <a:r>
              <a:rPr lang="pl-PL" dirty="0"/>
              <a:t>w budżecie projektu lub z powstałych oszczędności. </a:t>
            </a:r>
          </a:p>
          <a:p>
            <a:pPr marL="0" indent="0">
              <a:spcBef>
                <a:spcPts val="1200"/>
              </a:spcBef>
              <a:buNone/>
            </a:pPr>
            <a:r>
              <a:rPr lang="pl-PL" dirty="0"/>
              <a:t>W przypadku braku możliwości pokrycia wydatków związanych z MRU </a:t>
            </a:r>
            <a:br>
              <a:rPr lang="pl-PL" dirty="0"/>
            </a:br>
            <a:r>
              <a:rPr lang="pl-PL" dirty="0"/>
              <a:t>z bieżącego budżetu projektu, Instytucja Zarządzająca może umożliwić zwiększenie wartości projektu o niezbędne koszty MRU – do 15 tyś. zł nadanego uczestnika projektu.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73</a:t>
            </a:fld>
            <a:endParaRPr lang="pl-PL" dirty="0"/>
          </a:p>
        </p:txBody>
      </p:sp>
    </p:spTree>
    <p:extLst>
      <p:ext uri="{BB962C8B-B14F-4D97-AF65-F5344CB8AC3E}">
        <p14:creationId xmlns:p14="http://schemas.microsoft.com/office/powerpoint/2010/main" val="1790293358"/>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8784978" cy="881442"/>
          </a:xfrm>
        </p:spPr>
        <p:txBody>
          <a:bodyPr>
            <a:normAutofit/>
          </a:bodyPr>
          <a:lstStyle/>
          <a:p>
            <a:r>
              <a:rPr lang="pl-PL" dirty="0"/>
              <a:t>Mechanizm racjonalnych usprawnień – zastrzeżenie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979637"/>
            <a:ext cx="9145016" cy="3286080"/>
          </a:xfrm>
        </p:spPr>
        <p:txBody>
          <a:bodyPr>
            <a:normAutofit/>
          </a:bodyPr>
          <a:lstStyle/>
          <a:p>
            <a:pPr marL="0" indent="0">
              <a:spcAft>
                <a:spcPts val="1800"/>
              </a:spcAft>
              <a:buNone/>
            </a:pPr>
            <a:r>
              <a:rPr lang="pl-PL" dirty="0"/>
              <a:t>Dodatkowy koszt wynikający z zastosowania MRU może </a:t>
            </a:r>
            <a:r>
              <a:rPr lang="pl-PL" b="1" dirty="0"/>
              <a:t>zwiększać wartość całkowitą projektu</a:t>
            </a:r>
            <a:r>
              <a:rPr lang="pl-PL" dirty="0"/>
              <a:t> (a tym samym wysokość wkładu własnego beneficjenta). </a:t>
            </a:r>
          </a:p>
          <a:p>
            <a:pPr marL="0" indent="0">
              <a:spcBef>
                <a:spcPts val="600"/>
              </a:spcBef>
              <a:spcAft>
                <a:spcPts val="600"/>
              </a:spcAft>
              <a:buNone/>
            </a:pPr>
            <a:r>
              <a:rPr lang="pl-PL" dirty="0"/>
              <a:t>Co do zasady środki na finansowanie MRU </a:t>
            </a:r>
            <a:r>
              <a:rPr lang="pl-PL" b="1" dirty="0"/>
              <a:t>nie są planowane </a:t>
            </a:r>
            <a:r>
              <a:rPr lang="pl-PL" dirty="0"/>
              <a:t>w budżecie projektu na etapie wnioskowania o jego dofinansowanie. </a:t>
            </a:r>
          </a:p>
          <a:p>
            <a:pPr marL="0" indent="0" algn="r">
              <a:spcBef>
                <a:spcPts val="600"/>
              </a:spcBef>
              <a:spcAft>
                <a:spcPts val="600"/>
              </a:spcAft>
              <a:buNone/>
            </a:pPr>
            <a:r>
              <a:rPr lang="pl-PL" dirty="0"/>
              <a:t>(Definicja: Wytyczne równościowe, 2021-2027)</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74</a:t>
            </a:fld>
            <a:endParaRPr lang="pl-PL" dirty="0"/>
          </a:p>
        </p:txBody>
      </p:sp>
    </p:spTree>
    <p:extLst>
      <p:ext uri="{BB962C8B-B14F-4D97-AF65-F5344CB8AC3E}">
        <p14:creationId xmlns:p14="http://schemas.microsoft.com/office/powerpoint/2010/main" val="3187269143"/>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8784978" cy="881442"/>
          </a:xfrm>
        </p:spPr>
        <p:txBody>
          <a:bodyPr>
            <a:normAutofit fontScale="90000"/>
          </a:bodyPr>
          <a:lstStyle/>
          <a:p>
            <a:r>
              <a:rPr lang="pl-PL" dirty="0"/>
              <a:t>Mechanizm racjonalnych usprawnień – cross-financing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357853"/>
            <a:ext cx="9145016" cy="4870256"/>
          </a:xfrm>
        </p:spPr>
        <p:txBody>
          <a:bodyPr>
            <a:normAutofit/>
          </a:bodyPr>
          <a:lstStyle/>
          <a:p>
            <a:pPr marL="0" indent="0">
              <a:spcAft>
                <a:spcPts val="1200"/>
              </a:spcAft>
              <a:buNone/>
            </a:pPr>
            <a:r>
              <a:rPr lang="pl-PL" dirty="0"/>
              <a:t>Zastosowanie rozwiązań w ramach MRU może mieć także wpływ na limit </a:t>
            </a:r>
            <a:r>
              <a:rPr lang="pl-PL" b="1" dirty="0"/>
              <a:t>cross-financingu</a:t>
            </a:r>
            <a:r>
              <a:rPr lang="pl-PL" dirty="0"/>
              <a:t>, przy czym warunki dotyczące cross-financingu określone w danym naborze wniosków o dofinansowanie projektów mają w tym zakresie pierwszeństwo. </a:t>
            </a:r>
          </a:p>
          <a:p>
            <a:pPr marL="0" indent="0">
              <a:spcAft>
                <a:spcPts val="1200"/>
              </a:spcAft>
              <a:buNone/>
            </a:pPr>
            <a:r>
              <a:rPr lang="pl-PL" dirty="0"/>
              <a:t>Oznacza to, że nie każde rozwiązanie architektoniczne będzie mogło być zastosowane.</a:t>
            </a:r>
          </a:p>
          <a:p>
            <a:pPr marL="0" indent="0">
              <a:spcAft>
                <a:spcPts val="1200"/>
              </a:spcAft>
              <a:buNone/>
            </a:pPr>
            <a:r>
              <a:rPr lang="pl-PL" dirty="0"/>
              <a:t>Limit – wydatki na dostępność oznaczamy w budżecie projektu. </a:t>
            </a:r>
            <a:br>
              <a:rPr lang="pl-PL" dirty="0"/>
            </a:br>
            <a:r>
              <a:rPr lang="pl-PL" dirty="0"/>
              <a:t>Brak pułapów minimum i maksimum.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75</a:t>
            </a:fld>
            <a:endParaRPr lang="pl-PL" dirty="0"/>
          </a:p>
        </p:txBody>
      </p:sp>
    </p:spTree>
    <p:extLst>
      <p:ext uri="{BB962C8B-B14F-4D97-AF65-F5344CB8AC3E}">
        <p14:creationId xmlns:p14="http://schemas.microsoft.com/office/powerpoint/2010/main" val="3835569925"/>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FD3FE2-D4E1-4F17-828C-E55F83880578}"/>
              </a:ext>
            </a:extLst>
          </p:cNvPr>
          <p:cNvSpPr>
            <a:spLocks noGrp="1"/>
          </p:cNvSpPr>
          <p:nvPr>
            <p:ph type="title"/>
          </p:nvPr>
        </p:nvSpPr>
        <p:spPr/>
        <p:txBody>
          <a:bodyPr/>
          <a:lstStyle/>
          <a:p>
            <a:r>
              <a:rPr lang="pl-PL" dirty="0"/>
              <a:t>MRU w limitach cross-financingu</a:t>
            </a:r>
          </a:p>
        </p:txBody>
      </p:sp>
      <p:pic>
        <p:nvPicPr>
          <p:cNvPr id="9" name="Symbol zastępczy zawartości 8" descr="pochylnia murowana jako stały element przed wejściem do budynku">
            <a:extLst>
              <a:ext uri="{FF2B5EF4-FFF2-40B4-BE49-F238E27FC236}">
                <a16:creationId xmlns:a16="http://schemas.microsoft.com/office/drawing/2014/main" id="{8890DA36-EAB2-412A-8DB8-8229B2498A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260" y="836045"/>
            <a:ext cx="6155101" cy="4176464"/>
          </a:xfrm>
        </p:spPr>
      </p:pic>
      <p:sp>
        <p:nvSpPr>
          <p:cNvPr id="4" name="Symbol zastępczy tekstu 3">
            <a:extLst>
              <a:ext uri="{FF2B5EF4-FFF2-40B4-BE49-F238E27FC236}">
                <a16:creationId xmlns:a16="http://schemas.microsoft.com/office/drawing/2014/main" id="{AB10EFCB-3A49-4173-A37D-D6CAE53A7D3C}"/>
              </a:ext>
            </a:extLst>
          </p:cNvPr>
          <p:cNvSpPr>
            <a:spLocks noGrp="1"/>
          </p:cNvSpPr>
          <p:nvPr>
            <p:ph type="body" sz="quarter" idx="11"/>
          </p:nvPr>
        </p:nvSpPr>
        <p:spPr>
          <a:xfrm>
            <a:off x="837421" y="1381763"/>
            <a:ext cx="4464521" cy="575469"/>
          </a:xfrm>
        </p:spPr>
        <p:txBody>
          <a:bodyPr/>
          <a:lstStyle/>
          <a:p>
            <a:pPr marL="0" indent="0">
              <a:buNone/>
            </a:pPr>
            <a:r>
              <a:rPr lang="pl-PL" dirty="0"/>
              <a:t>MRU mieści się w cross-financingu</a:t>
            </a:r>
          </a:p>
        </p:txBody>
      </p:sp>
      <p:pic>
        <p:nvPicPr>
          <p:cNvPr id="11" name="Symbol zastępczy zawartości 10" descr="składana nakładka jako pochylnia do wjazdu do budynku">
            <a:extLst>
              <a:ext uri="{FF2B5EF4-FFF2-40B4-BE49-F238E27FC236}">
                <a16:creationId xmlns:a16="http://schemas.microsoft.com/office/drawing/2014/main" id="{DBACDD3E-0431-43C3-9688-5D662D8E3A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2010" y="4284110"/>
            <a:ext cx="4140200" cy="2735727"/>
          </a:xfrm>
        </p:spPr>
      </p:pic>
      <p:sp>
        <p:nvSpPr>
          <p:cNvPr id="6" name="Symbol zastępczy tekstu 5">
            <a:extLst>
              <a:ext uri="{FF2B5EF4-FFF2-40B4-BE49-F238E27FC236}">
                <a16:creationId xmlns:a16="http://schemas.microsoft.com/office/drawing/2014/main" id="{49B588D0-A802-4F81-9721-BC396BA47D45}"/>
              </a:ext>
            </a:extLst>
          </p:cNvPr>
          <p:cNvSpPr>
            <a:spLocks noGrp="1"/>
          </p:cNvSpPr>
          <p:nvPr>
            <p:ph type="body" sz="quarter" idx="12"/>
          </p:nvPr>
        </p:nvSpPr>
        <p:spPr>
          <a:xfrm>
            <a:off x="1529482" y="5908037"/>
            <a:ext cx="4909932" cy="1306380"/>
          </a:xfrm>
        </p:spPr>
        <p:txBody>
          <a:bodyPr/>
          <a:lstStyle/>
          <a:p>
            <a:pPr marL="0" indent="0">
              <a:buNone/>
            </a:pPr>
            <a:r>
              <a:rPr lang="pl-PL" dirty="0"/>
              <a:t>Racjonalne usprawnienie w związku </a:t>
            </a:r>
            <a:br>
              <a:rPr lang="pl-PL" dirty="0"/>
            </a:br>
            <a:r>
              <a:rPr lang="pl-PL" dirty="0"/>
              <a:t>z ograniczeniami określonymi </a:t>
            </a:r>
            <a:br>
              <a:rPr lang="pl-PL" dirty="0"/>
            </a:br>
            <a:r>
              <a:rPr lang="pl-PL" dirty="0"/>
              <a:t>w regulaminie naboru w zakresie limitu </a:t>
            </a:r>
            <a:br>
              <a:rPr lang="pl-PL" dirty="0"/>
            </a:br>
            <a:r>
              <a:rPr lang="pl-PL" dirty="0"/>
              <a:t>na  cross-financing.</a:t>
            </a:r>
          </a:p>
        </p:txBody>
      </p:sp>
      <p:sp>
        <p:nvSpPr>
          <p:cNvPr id="7" name="Symbol zastępczy numeru slajdu 6">
            <a:extLst>
              <a:ext uri="{FF2B5EF4-FFF2-40B4-BE49-F238E27FC236}">
                <a16:creationId xmlns:a16="http://schemas.microsoft.com/office/drawing/2014/main" id="{024D9656-5793-4FC7-95B4-48B8CC6D8B18}"/>
              </a:ext>
            </a:extLst>
          </p:cNvPr>
          <p:cNvSpPr>
            <a:spLocks noGrp="1"/>
          </p:cNvSpPr>
          <p:nvPr>
            <p:ph type="sldNum" sz="quarter" idx="10"/>
          </p:nvPr>
        </p:nvSpPr>
        <p:spPr/>
        <p:txBody>
          <a:bodyPr/>
          <a:lstStyle/>
          <a:p>
            <a:fld id="{EB4015AA-59F6-416B-87A6-8E3D940284E2}" type="slidenum">
              <a:rPr lang="pl-PL" smtClean="0"/>
              <a:pPr/>
              <a:t>76</a:t>
            </a:fld>
            <a:endParaRPr lang="pl-PL" dirty="0"/>
          </a:p>
        </p:txBody>
      </p:sp>
    </p:spTree>
    <p:extLst>
      <p:ext uri="{BB962C8B-B14F-4D97-AF65-F5344CB8AC3E}">
        <p14:creationId xmlns:p14="http://schemas.microsoft.com/office/powerpoint/2010/main" val="922738763"/>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Bariery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267669"/>
            <a:ext cx="9397044" cy="2952328"/>
          </a:xfrm>
        </p:spPr>
        <p:txBody>
          <a:bodyPr>
            <a:normAutofit lnSpcReduction="10000"/>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[Ustawa z dnia 19 lipca 2019 r. o zapewnianiu dostępności osobom </a:t>
            </a:r>
            <a:br>
              <a:rPr lang="pl-PL" dirty="0"/>
            </a:br>
            <a:r>
              <a:rPr lang="pl-PL" dirty="0"/>
              <a:t>ze szczególnymi potrzebami (Dz.U. z 2022 r. poz. 2240)]</a:t>
            </a:r>
          </a:p>
          <a:p>
            <a:pPr marL="0" indent="0">
              <a:spcAft>
                <a:spcPts val="1800"/>
              </a:spcAft>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77</a:t>
            </a:fld>
            <a:endParaRPr lang="pl-PL" dirty="0"/>
          </a:p>
        </p:txBody>
      </p:sp>
    </p:spTree>
    <p:extLst>
      <p:ext uri="{BB962C8B-B14F-4D97-AF65-F5344CB8AC3E}">
        <p14:creationId xmlns:p14="http://schemas.microsoft.com/office/powerpoint/2010/main" val="1296956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1043533"/>
            <a:ext cx="9793088" cy="5904656"/>
          </a:xfrm>
        </p:spPr>
        <p:txBody>
          <a:bodyPr>
            <a:normAutofit/>
          </a:bodyPr>
          <a:lstStyle/>
          <a:p>
            <a:pPr marL="0" indent="0">
              <a:spcAft>
                <a:spcPts val="2400"/>
              </a:spcAft>
              <a:buNone/>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Dostępność:</a:t>
            </a:r>
          </a:p>
          <a:p>
            <a:pPr lvl="1">
              <a:spcAft>
                <a:spcPts val="2400"/>
              </a:spcAft>
              <a:buFont typeface="Wingdings" panose="05000000000000000000" pitchFamily="2" charset="2"/>
              <a:buChar char="Ø"/>
            </a:pPr>
            <a:r>
              <a:rPr lang="pl-PL" dirty="0"/>
              <a:t> architektoniczna</a:t>
            </a:r>
          </a:p>
          <a:p>
            <a:pPr lvl="1">
              <a:spcAft>
                <a:spcPts val="2400"/>
              </a:spcAft>
              <a:buFont typeface="Wingdings" panose="05000000000000000000" pitchFamily="2" charset="2"/>
              <a:buChar char="Ø"/>
            </a:pPr>
            <a:r>
              <a:rPr lang="pl-PL" dirty="0"/>
              <a:t>Informacyjno-komunikacyjna</a:t>
            </a:r>
          </a:p>
          <a:p>
            <a:pPr lvl="1">
              <a:spcAft>
                <a:spcPts val="2400"/>
              </a:spcAft>
              <a:buFont typeface="Wingdings" panose="05000000000000000000" pitchFamily="2" charset="2"/>
              <a:buChar char="Ø"/>
            </a:pPr>
            <a:r>
              <a:rPr lang="pl-PL" dirty="0"/>
              <a:t>cyfrowa.</a:t>
            </a:r>
          </a:p>
          <a:p>
            <a:pPr>
              <a:spcAft>
                <a:spcPts val="2400"/>
              </a:spcAft>
            </a:pPr>
            <a:r>
              <a:rPr lang="pl-PL" dirty="0"/>
              <a:t>Ustawa z dnia 4 kwietnia 2019 r. o dostępności cyfrowej stron internetowych i aplikacji mobilnych podmiotów publicznych (t.j. Dz.U. z 2023 r. poz. 82)</a:t>
            </a:r>
          </a:p>
          <a:p>
            <a:pPr>
              <a:spcAft>
                <a:spcPts val="2400"/>
              </a:spcAft>
            </a:pPr>
            <a:endParaRPr lang="pl-PL" dirty="0"/>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78</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79</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a:xfrm>
            <a:off x="1025715" y="279155"/>
            <a:ext cx="8640381" cy="683695"/>
          </a:xfrm>
        </p:spPr>
        <p:txBody>
          <a:bodyPr/>
          <a:lstStyle/>
          <a:p>
            <a:r>
              <a:rPr lang="pl-PL" dirty="0"/>
              <a:t>DNSH – 6 celów środowiskowych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737394" y="2133040"/>
            <a:ext cx="9649071" cy="3366364"/>
          </a:xfrm>
        </p:spPr>
        <p:txBody>
          <a:bodyPr>
            <a:normAutofit/>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98863" y="2375821"/>
            <a:ext cx="9865096" cy="1836064"/>
          </a:xfrm>
        </p:spPr>
        <p:txBody>
          <a:bodyPr>
            <a:normAutofit/>
          </a:bodyPr>
          <a:lstStyle/>
          <a:p>
            <a:pPr>
              <a:spcBef>
                <a:spcPts val="600"/>
              </a:spcBef>
              <a:spcAft>
                <a:spcPts val="600"/>
              </a:spcAft>
              <a:buFont typeface="Arial" panose="020B0604020202020204" pitchFamily="34" charset="0"/>
              <a:buChar char="•"/>
            </a:pPr>
            <a:r>
              <a:rPr lang="pl-PL" dirty="0"/>
              <a:t>o</a:t>
            </a:r>
            <a:r>
              <a:rPr lang="pl-PL" sz="2400" dirty="0"/>
              <a:t>soby z niepełnosprawnościami,</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80</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81</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82</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83</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84</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D5E9B7-22E0-4003-9D7E-DA1DC506379C}"/>
              </a:ext>
            </a:extLst>
          </p:cNvPr>
          <p:cNvSpPr>
            <a:spLocks noGrp="1"/>
          </p:cNvSpPr>
          <p:nvPr>
            <p:ph type="title"/>
          </p:nvPr>
        </p:nvSpPr>
        <p:spPr/>
        <p:txBody>
          <a:bodyPr/>
          <a:lstStyle/>
          <a:p>
            <a:r>
              <a:rPr lang="pl-PL" dirty="0"/>
              <a:t>ZASADA ZRÓWNOWAŻONEGO ROZWOJU a DNSH</a:t>
            </a:r>
          </a:p>
        </p:txBody>
      </p:sp>
      <p:sp>
        <p:nvSpPr>
          <p:cNvPr id="4" name="Symbol zastępczy tekstu 3">
            <a:extLst>
              <a:ext uri="{FF2B5EF4-FFF2-40B4-BE49-F238E27FC236}">
                <a16:creationId xmlns:a16="http://schemas.microsoft.com/office/drawing/2014/main" id="{EB250E56-7E12-4069-9D82-7F56F4A213E5}"/>
              </a:ext>
            </a:extLst>
          </p:cNvPr>
          <p:cNvSpPr>
            <a:spLocks noGrp="1"/>
          </p:cNvSpPr>
          <p:nvPr>
            <p:ph type="body" sz="quarter" idx="11"/>
          </p:nvPr>
        </p:nvSpPr>
        <p:spPr>
          <a:xfrm>
            <a:off x="1169989" y="1133438"/>
            <a:ext cx="9072463" cy="1216351"/>
          </a:xfrm>
        </p:spPr>
        <p:txBody>
          <a:bodyPr/>
          <a:lstStyle/>
          <a:p>
            <a:pPr marL="0" indent="0">
              <a:lnSpc>
                <a:spcPct val="150000"/>
              </a:lnSpc>
              <a:buNone/>
            </a:pPr>
            <a:r>
              <a:rPr lang="pl-PL" sz="2400" dirty="0"/>
              <a:t>Zasada zrównoważonego rozwoju (ZZR) = równoważenie aspektów środowiskowych, gospodarczych i społecznych </a:t>
            </a:r>
          </a:p>
        </p:txBody>
      </p:sp>
      <p:graphicFrame>
        <p:nvGraphicFramePr>
          <p:cNvPr id="10" name="Symbol zastępczy zawartości 9" descr="Wykres kołowy z oznaczonymi 3 równymi częściami społeczeństwo środowisko gospodarka">
            <a:extLst>
              <a:ext uri="{FF2B5EF4-FFF2-40B4-BE49-F238E27FC236}">
                <a16:creationId xmlns:a16="http://schemas.microsoft.com/office/drawing/2014/main" id="{66D5D7FE-CE7B-4E6C-8265-1F56323B0A50}"/>
              </a:ext>
            </a:extLst>
          </p:cNvPr>
          <p:cNvGraphicFramePr>
            <a:graphicFrameLocks noGrp="1"/>
          </p:cNvGraphicFramePr>
          <p:nvPr>
            <p:ph sz="half" idx="1"/>
            <p:extLst>
              <p:ext uri="{D42A27DB-BD31-4B8C-83A1-F6EECF244321}">
                <p14:modId xmlns:p14="http://schemas.microsoft.com/office/powerpoint/2010/main" val="4366298"/>
              </p:ext>
            </p:extLst>
          </p:nvPr>
        </p:nvGraphicFramePr>
        <p:xfrm>
          <a:off x="57513" y="2403900"/>
          <a:ext cx="5076543" cy="507919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Symbol zastępczy zawartości 11">
            <a:extLst>
              <a:ext uri="{FF2B5EF4-FFF2-40B4-BE49-F238E27FC236}">
                <a16:creationId xmlns:a16="http://schemas.microsoft.com/office/drawing/2014/main" id="{19921FFF-C8B0-460C-BF00-6ADB9FD0D2AE}"/>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584851" flipH="1">
            <a:off x="4725061" y="2258315"/>
            <a:ext cx="1601686" cy="1852125"/>
          </a:xfrm>
        </p:spPr>
      </p:pic>
      <p:sp>
        <p:nvSpPr>
          <p:cNvPr id="6" name="Symbol zastępczy tekstu 5">
            <a:extLst>
              <a:ext uri="{FF2B5EF4-FFF2-40B4-BE49-F238E27FC236}">
                <a16:creationId xmlns:a16="http://schemas.microsoft.com/office/drawing/2014/main" id="{97D0C366-9F11-418D-9E04-1A3721886514}"/>
              </a:ext>
            </a:extLst>
          </p:cNvPr>
          <p:cNvSpPr>
            <a:spLocks noGrp="1"/>
          </p:cNvSpPr>
          <p:nvPr>
            <p:ph type="body" sz="quarter" idx="12"/>
          </p:nvPr>
        </p:nvSpPr>
        <p:spPr>
          <a:xfrm>
            <a:off x="5557758" y="3497249"/>
            <a:ext cx="4684694" cy="2889880"/>
          </a:xfrm>
        </p:spPr>
        <p:txBody>
          <a:bodyPr/>
          <a:lstStyle/>
          <a:p>
            <a:pPr marL="0" indent="0">
              <a:lnSpc>
                <a:spcPct val="150000"/>
              </a:lnSpc>
              <a:spcBef>
                <a:spcPts val="600"/>
              </a:spcBef>
              <a:buNone/>
            </a:pPr>
            <a:r>
              <a:rPr lang="pl-PL" sz="2400" b="1" dirty="0"/>
              <a:t>Zasada DNSH </a:t>
            </a:r>
            <a:r>
              <a:rPr lang="pl-PL" sz="2400" dirty="0"/>
              <a:t>= możliwe dobre, efektywne, ale i racjonalne rozwiązania w obrębie </a:t>
            </a:r>
            <a:br>
              <a:rPr lang="pl-PL" sz="2400" dirty="0"/>
            </a:br>
            <a:r>
              <a:rPr lang="pl-PL" sz="2400" dirty="0"/>
              <a:t>aspektu </a:t>
            </a:r>
            <a:r>
              <a:rPr lang="pl-PL" sz="2400" b="1" dirty="0"/>
              <a:t>środowiskowego</a:t>
            </a:r>
            <a:r>
              <a:rPr lang="pl-PL" sz="2400" dirty="0"/>
              <a:t>, </a:t>
            </a:r>
            <a:br>
              <a:rPr lang="pl-PL" sz="2400" dirty="0"/>
            </a:br>
            <a:r>
              <a:rPr lang="pl-PL" sz="2400" dirty="0"/>
              <a:t>DNSH stanowi zawężenie ZZR.</a:t>
            </a:r>
          </a:p>
        </p:txBody>
      </p:sp>
      <p:sp>
        <p:nvSpPr>
          <p:cNvPr id="7" name="Symbol zastępczy numeru slajdu 6">
            <a:extLst>
              <a:ext uri="{FF2B5EF4-FFF2-40B4-BE49-F238E27FC236}">
                <a16:creationId xmlns:a16="http://schemas.microsoft.com/office/drawing/2014/main" id="{EF3D80FD-D242-4A33-8DAE-D5F30EE97069}"/>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3499227587"/>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9707</TotalTime>
  <Words>5059</Words>
  <Application>Microsoft Office PowerPoint</Application>
  <PresentationFormat>Niestandardowy</PresentationFormat>
  <Paragraphs>452</Paragraphs>
  <Slides>85</Slides>
  <Notes>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85</vt:i4>
      </vt:variant>
    </vt:vector>
  </HeadingPairs>
  <TitlesOfParts>
    <vt:vector size="90" baseType="lpstr">
      <vt:lpstr>Arial</vt:lpstr>
      <vt:lpstr>Calibri</vt:lpstr>
      <vt:lpstr>Open Sans</vt:lpstr>
      <vt:lpstr>Wingdings</vt:lpstr>
      <vt:lpstr>Motyw pakietu Office</vt:lpstr>
      <vt:lpstr>Polityki horyzontalne  w projektach dofinansowanych z programu  Fundusze Europejskie dla Pomorza  na lata 2021-2027 Działanie nr 5.8. Edukacja ogólna i zawodowa  (w zakresie projektów dotyczących edukacji ogólnej) </vt:lpstr>
      <vt:lpstr>Kryteria zgodności z zasadami horyzontalnymi</vt:lpstr>
      <vt:lpstr>Wytyczne dotyczące zasad równościowych – były i są</vt:lpstr>
      <vt:lpstr>Zasada zrównoważonego rozwoju, w tym zasada DNSH</vt:lpstr>
      <vt:lpstr>Jak rozumieć zasadę zrównoważonego rozwoju? </vt:lpstr>
      <vt:lpstr>Zasada zrównoważonego rozwoju  we wniosku o dofinansowanie projektu  </vt:lpstr>
      <vt:lpstr>Czym jest zasada DNSH?</vt:lpstr>
      <vt:lpstr>DNSH – 6 celów środowiskowych</vt:lpstr>
      <vt:lpstr>ZASADA ZRÓWNOWAŻONEGO ROZWOJU a DNSH</vt:lpstr>
      <vt:lpstr>DNSH – analiza</vt:lpstr>
      <vt:lpstr>DNSH – materiały informacyjne</vt:lpstr>
      <vt:lpstr>Informacja i promocja a zasada DNSH Zalecenia Komisji Europejskiej </vt:lpstr>
      <vt:lpstr>Karta praw podstawowych  Unii Europejskiej</vt:lpstr>
      <vt:lpstr>Fundusze Europejskie dla Pomorza na lata 2021-2027 a prawa człowieka</vt:lpstr>
      <vt:lpstr>Struktura i zawartość Karty,  która ma moc równą Traktatom Unijnym</vt:lpstr>
      <vt:lpstr>Karta Praw Podstawowych UE w projektach EFS+  w FEP 2021-2027</vt:lpstr>
      <vt:lpstr>Ocena kryterium – Karta Praw Podstawowych UE</vt:lpstr>
      <vt:lpstr>Zgodność projektu z Kartą Praw Podstawowych UE</vt:lpstr>
      <vt:lpstr>Karta Praw Podstawowych UE – artykuł 37</vt:lpstr>
      <vt:lpstr>Karta Praw Podstawowych UE – artykuł 26</vt:lpstr>
      <vt:lpstr>Karta Praw Podstawowych UE – język</vt:lpstr>
      <vt:lpstr>Karta Praw Podstawowych UE – artykuły 21 </vt:lpstr>
      <vt:lpstr>Karta Praw Podstawowych UE – artykuł 8</vt:lpstr>
      <vt:lpstr>Lista kontrolna dotycząca praw podstawowych</vt:lpstr>
      <vt:lpstr>(nie)horyzontalna Karta Praw Podstawowych UE a uchwały dyskryminujące </vt:lpstr>
      <vt:lpstr>Weryfikacja kryterium – kwalifikowalność wnioskodawcy</vt:lpstr>
      <vt:lpstr>Równość kobiet i mężczyzn</vt:lpstr>
      <vt:lpstr>Równości kobiet i mężczyzn w Wytycznych równościowych</vt:lpstr>
      <vt:lpstr>Ocena zasady równości kobiet i mężczyzn</vt:lpstr>
      <vt:lpstr>Kryteria zgodności z zasadami horyzontalnymi </vt:lpstr>
      <vt:lpstr>Logiczny związek przyczynowo skutkowy standardu minimum</vt:lpstr>
      <vt:lpstr>Kryterium nr 1 standardu minimum</vt:lpstr>
      <vt:lpstr>Kryteria nr 2 i 3 standardu minimum</vt:lpstr>
      <vt:lpstr>Kryterium nr 4 standardu minimum</vt:lpstr>
      <vt:lpstr>Kryterium nr 5 standardu minimum </vt:lpstr>
      <vt:lpstr>Równość płci</vt:lpstr>
      <vt:lpstr>Gdzie ta równość płci?</vt:lpstr>
      <vt:lpstr>Równość płci w edukacji – wyjątek od reguły!</vt:lpstr>
      <vt:lpstr>Równość płci –  czyli przez przypadek nie utrwalajmy nierówności</vt:lpstr>
      <vt:lpstr>Równość płci w perspektywie czasu…</vt:lpstr>
      <vt:lpstr>Place zabaw – wspólna przestrzeń międzypokoleniowa</vt:lpstr>
      <vt:lpstr>Konwencja ONZ o prawach  osób z niepełnosprawnościami </vt:lpstr>
      <vt:lpstr>Kryterium – Konwencja o Prawach Osób Niepełnosprawnych</vt:lpstr>
      <vt:lpstr>Artykuł 5  Niepełnosprawne kobiety  </vt:lpstr>
      <vt:lpstr>Artykuł 7 Niepełnosprawne dzieci </vt:lpstr>
      <vt:lpstr>Artykuł 8 Podnoszenie świadomości </vt:lpstr>
      <vt:lpstr>KPON – Artykuł 9 Dostępność (1)</vt:lpstr>
      <vt:lpstr>KPON – Artykuł 9 Dostępność (2)</vt:lpstr>
      <vt:lpstr>KPON – Artykuł 9 Dostępność (3)</vt:lpstr>
      <vt:lpstr>KPON – Artykuł 9 Dostępność (4)</vt:lpstr>
      <vt:lpstr>Zasada równości szans i niedyskryminacji,   w tym dostępność  dla osób z niepełnosprawnościami</vt:lpstr>
      <vt:lpstr>Uniwersalne projektowanie </vt:lpstr>
      <vt:lpstr>Uniwersalne projektowanie – definicja </vt:lpstr>
      <vt:lpstr>Rozwinięcie definicji  uniwersalnego projektowania</vt:lpstr>
      <vt:lpstr>Cross-financing oraz Kryterium: Wykorzystanie zasobów lub modeli wypracowanych na poziomie centralnym </vt:lpstr>
      <vt:lpstr>Zasady projektowania uniwersalnego </vt:lpstr>
      <vt:lpstr>Użyteczność dla osób o różnej sprawności </vt:lpstr>
      <vt:lpstr>Elastyczność w użytkowaniu </vt:lpstr>
      <vt:lpstr>Proste i intuicyjne użytkowanie</vt:lpstr>
      <vt:lpstr>Tolerancja na błędy </vt:lpstr>
      <vt:lpstr>Czytelna informacja </vt:lpstr>
      <vt:lpstr>Wygodne użytkowanie bez wysiłku</vt:lpstr>
      <vt:lpstr>Wielkość i przestrzeń odpowiednie dla dostępu  i użytkowania</vt:lpstr>
      <vt:lpstr>Dostępne czy niedostępne? </vt:lpstr>
      <vt:lpstr>Jestem Człowiekiem w Twoim projekcie?</vt:lpstr>
      <vt:lpstr>Równe szanse? </vt:lpstr>
      <vt:lpstr>Chybił trafił?</vt:lpstr>
      <vt:lpstr>KPON – Artykuł 9 Dostępność  (1)</vt:lpstr>
      <vt:lpstr>KPON –  Artykuł 9 Dostępność (2)</vt:lpstr>
      <vt:lpstr>KPON –   Artykuł 9 Dostępność (3)</vt:lpstr>
      <vt:lpstr>KPON – Artykuł  9 Dostępność (4)</vt:lpstr>
      <vt:lpstr>Racjonalne usprawnienia</vt:lpstr>
      <vt:lpstr>Mechanizm racjonalnych usprawnień </vt:lpstr>
      <vt:lpstr>Mechanizm racjonalnych usprawnień – zastrzeżenie  </vt:lpstr>
      <vt:lpstr>Mechanizm racjonalnych usprawnień – cross-financing  </vt:lpstr>
      <vt:lpstr>MRU w limitach cross-financingu</vt:lpstr>
      <vt:lpstr>Bariery </vt:lpstr>
      <vt:lpstr>Ustawy wspierające wyrównywanie szans</vt:lpstr>
      <vt:lpstr>Osoba ze szczególnymi potrzebami</vt:lpstr>
      <vt:lpstr>Osoba ze szczególnymi potrzebami – przykłady </vt:lpstr>
      <vt:lpstr>Standardy dostępności (1 z 2)</vt:lpstr>
      <vt:lpstr>Standardy dostępności (2 z 2)</vt:lpstr>
      <vt:lpstr>Projekt to zbiór (dostępnych?)  produktów i usług</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Działanie 5.8 Edukacja ogólna a polityki horyzontalne</dc:title>
  <dc:creator>Anna Bizub-jechna</dc:creator>
  <cp:keywords>Polityki horyzontalne;działanie 5.8;edukacja ogólna</cp:keywords>
  <cp:lastModifiedBy>Anna Bizub-Jechna</cp:lastModifiedBy>
  <cp:revision>219</cp:revision>
  <dcterms:created xsi:type="dcterms:W3CDTF">2022-06-22T09:40:44Z</dcterms:created>
  <dcterms:modified xsi:type="dcterms:W3CDTF">2023-11-28T11:07:05Z</dcterms:modified>
</cp:coreProperties>
</file>