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297" r:id="rId4"/>
    <p:sldId id="345" r:id="rId5"/>
    <p:sldId id="298" r:id="rId6"/>
    <p:sldId id="319" r:id="rId7"/>
    <p:sldId id="320" r:id="rId8"/>
    <p:sldId id="302" r:id="rId9"/>
    <p:sldId id="304" r:id="rId10"/>
    <p:sldId id="299" r:id="rId11"/>
    <p:sldId id="300" r:id="rId12"/>
    <p:sldId id="341" r:id="rId13"/>
    <p:sldId id="342" r:id="rId14"/>
    <p:sldId id="328" r:id="rId15"/>
    <p:sldId id="346" r:id="rId16"/>
    <p:sldId id="349" r:id="rId17"/>
    <p:sldId id="350" r:id="rId18"/>
    <p:sldId id="310" r:id="rId19"/>
    <p:sldId id="325" r:id="rId20"/>
    <p:sldId id="337" r:id="rId21"/>
    <p:sldId id="338" r:id="rId22"/>
    <p:sldId id="339" r:id="rId23"/>
    <p:sldId id="340" r:id="rId24"/>
    <p:sldId id="296" r:id="rId2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3333" autoAdjust="0"/>
  </p:normalViewPr>
  <p:slideViewPr>
    <p:cSldViewPr showGuides="1">
      <p:cViewPr varScale="1">
        <p:scale>
          <a:sx n="73" d="100"/>
          <a:sy n="73" d="100"/>
        </p:scale>
        <p:origin x="917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>
                <a:highlight>
                  <a:srgbClr val="FFFF00"/>
                </a:highlight>
              </a:rPr>
              <a:t>NIE =&gt; CF =&gt; 6.1. </a:t>
            </a:r>
            <a:r>
              <a:rPr lang="pl-PL" sz="1200" b="1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Infrastruktura edukacji przedszkolnej (EFRR):</a:t>
            </a:r>
            <a:endParaRPr lang="pl-PL" b="1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adaptacja </a:t>
            </a:r>
            <a:r>
              <a:rPr lang="pl-PL" dirty="0">
                <a:latin typeface="+mn-lt"/>
              </a:rPr>
              <a:t>(prace remontowo–wykończeniowe)</a:t>
            </a:r>
            <a:r>
              <a:rPr lang="pl-PL" b="1" dirty="0">
                <a:latin typeface="+mn-lt"/>
              </a:rPr>
              <a:t> lub dostosowanie </a:t>
            </a:r>
            <a:r>
              <a:rPr lang="pl-PL" dirty="0">
                <a:latin typeface="+mn-lt"/>
              </a:rPr>
              <a:t>budynków lub pomieszczeń;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dostosowanie istniejącej bazy lokalowej</a:t>
            </a:r>
            <a:r>
              <a:rPr lang="pl-PL" dirty="0">
                <a:latin typeface="+mn-lt"/>
              </a:rPr>
              <a:t> przedszkoli do nowo tworzonych miejsc wychowania przedszkolnego;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b="1" dirty="0">
                <a:latin typeface="+mn-lt"/>
              </a:rPr>
              <a:t>budowa, wyposażenie i montaż placu zabaw </a:t>
            </a:r>
            <a:r>
              <a:rPr lang="pl-PL" dirty="0">
                <a:latin typeface="+mn-lt"/>
              </a:rPr>
              <a:t>wraz z bezpieczną nawierzchnią i ogrodzeniem;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325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Działania związane z tworzeniem nowych miejsc przedszkolnych mogą być realizowane jedynie na obszarach gmin wskazanych w rozdziale 1.6.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Realizacja wsparcia każdorazowo zostanie poprzedzona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diagnozą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 której mowa w sekcji 2.3.4.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Przez tworzenie miejsc rozumie się zarówno zakładanie nowych OWP, jak i zwiększanie liczby miejsc w istniejących ośrodkach. Wsparcie w powyższym zakresie musi skutkować zwiększeniem liczby miejsc przedszkolnych podlegających pod konkretny organ prowadzący na terenie danej gminy w stosunku do danych z roku poprzedzającego rok rozpoczęcia realizacji projektu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93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WND – Informacje dodatkowe: </a:t>
            </a:r>
            <a:r>
              <a:rPr lang="pl-PL" b="1" dirty="0"/>
              <a:t>Status projektu zintegrowanego </a:t>
            </a:r>
            <a:r>
              <a:rPr lang="pl-PL" dirty="0"/>
              <a:t>Wskaż powiązanie z projektem zintegrowanym będącym przedmiotem oceny w ramach Działania 6.1. Infrastruktura edukacji przedszkolnej (Wnioskodawca, tytuł projektu, krótki opis powiązania).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324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56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Ocena dokonywana jest na podstawie Kontraktu Programowego dla Województwa Pomorskiego.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realizacji projektu na obszarze większym niż jedna gmina, projekt musi być zlokalizowany na obszarze co najmniej jednej gminy zagrożonej trwałą marginalizacją.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27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p.pomorskie.eu/a,69261,w-sprawie-przyjecia-sposobu-ustalenia-listy-gmin-wojewodztwa-pomorskiego-o-szczegolnie-niskim-odsetk.htm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14977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+mn-lt"/>
              </a:rPr>
              <a:t>Fundusze Europejskie dla Pomorza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2021-2027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Specyfika projektów w ramach Działania 5.7. Edukacja przedszkolna (projekty zintegrowane)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508028"/>
            <a:ext cx="7920037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>
                <a:latin typeface="+mn-lt"/>
              </a:rPr>
              <a:t>Gdańsk, 22 listopada 2023 roku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tworzenie miejsc edukacji przedszkolnej - typ III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619597"/>
            <a:ext cx="8640382" cy="547260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dirty="0">
                <a:latin typeface="+mn-lt"/>
              </a:rPr>
              <a:t>Projekty ukierunkowane na wspieranie </a:t>
            </a:r>
            <a:r>
              <a:rPr lang="pl-PL" b="1" dirty="0">
                <a:latin typeface="+mn-lt"/>
              </a:rPr>
              <a:t>tworzenia miejsc wychowania przedszkolnego </a:t>
            </a:r>
            <a:r>
              <a:rPr lang="pl-PL" dirty="0">
                <a:latin typeface="+mn-lt"/>
              </a:rPr>
              <a:t>realizowane będą w szczególności poprzez: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zakup i montaż wyposażenia, </a:t>
            </a:r>
            <a:r>
              <a:rPr lang="pl-PL" dirty="0">
                <a:latin typeface="+mn-lt"/>
              </a:rPr>
              <a:t>w tym m.in. mebli, wyposażenia wypoczynkowego, sprzętu komputerowego, oprogramowania;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zakup pomocy dydaktycznych, specjalistycznego sprzętu lub narzędzi</a:t>
            </a:r>
            <a:r>
              <a:rPr lang="pl-PL" dirty="0">
                <a:latin typeface="+mn-lt"/>
              </a:rPr>
              <a:t>, dostosowanych do rozpoznawania potrzeb rozwojowych i edukacyjnych oraz możliwości psychofizycznych dzieci i czynników środowiskowych wpływających na ich funkcjonowanie w OWP, wspomagania rozwoju i prowadzenia terapii dzieci ze specjalnymi potrzebami edukacyjnymi, ze szczególnym uwzględnieniem tych pomocy dydaktycznych, sprzętu i narzędzi, które są zgodne z koncepcją uniwersalnego projektowania lub w przypadku braku możliwości jej zastosowania – wykorzystanie mechanizmu racjonalnych usprawnień zgodnie z warunkami określonymi w Wytycznych w zakresie realizacji zasady równości szans i niedyskryminacji;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dirty="0">
              <a:latin typeface="+mn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2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467469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tworzenie miejsc edukacji przedszkolnej - typ III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640382" cy="5832648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+mn-lt"/>
              </a:rPr>
              <a:t>finansowanie mechanizmu racjonalnych usprawnień </a:t>
            </a:r>
            <a:r>
              <a:rPr lang="pl-PL" sz="2000" dirty="0">
                <a:latin typeface="+mn-lt"/>
              </a:rPr>
              <a:t>w celu upowszechnienia wychowania przedszkolnego wśród dzieci z niepełnosprawnościami, w tym np. </a:t>
            </a:r>
            <a:r>
              <a:rPr lang="pl-PL" sz="2000" b="1" dirty="0">
                <a:latin typeface="+mn-lt"/>
              </a:rPr>
              <a:t>zatrudnienie asystenta dziecka, dostosowanie posiłków z uwzględnieniem specyficznych potrzeb żywieniowych, zakup pomocy dydaktycznych lub wyposażenia adekwatnych do specjalnych potrzeb </a:t>
            </a:r>
            <a:r>
              <a:rPr lang="pl-PL" sz="2000" dirty="0">
                <a:latin typeface="+mn-lt"/>
              </a:rPr>
              <a:t>rozwojowych i edukacyjnych w oparciu o indywidualnie przeprowadzoną diagnozę potrzeb dziecka;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+mn-lt"/>
              </a:rPr>
              <a:t>bieżąca działalność </a:t>
            </a:r>
            <a:r>
              <a:rPr lang="pl-PL" sz="2000" dirty="0">
                <a:latin typeface="+mn-lt"/>
              </a:rPr>
              <a:t>nowego miejsca wychowania przedszkolnego </a:t>
            </a:r>
            <a:r>
              <a:rPr lang="pl-PL" sz="2000" b="1" dirty="0">
                <a:latin typeface="+mn-lt"/>
              </a:rPr>
              <a:t>przez okres nie dłuższy niż 12 miesięcy, </a:t>
            </a:r>
            <a:r>
              <a:rPr lang="pl-PL" sz="2000" dirty="0">
                <a:latin typeface="+mn-lt"/>
              </a:rPr>
              <a:t>w tym wynagrodzenia nauczycieli i personelu zatrudnionego w OWP, koszty żywienia dzieci</a:t>
            </a:r>
            <a:r>
              <a:rPr lang="pl-PL" sz="2000" b="1" dirty="0">
                <a:latin typeface="+mn-lt"/>
              </a:rPr>
              <a:t>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+mn-lt"/>
              </a:rPr>
              <a:t>wsparcie towarzyszące </a:t>
            </a:r>
            <a:r>
              <a:rPr lang="pl-PL" sz="2000" dirty="0">
                <a:latin typeface="+mn-lt"/>
              </a:rPr>
              <a:t>w postaci pracy środowiskowej z opiekunami prawnymi dzieci, przy zaangażowaniu instytucji pomocy i integracji społecznej na rzecz podnoszenia świadomości w zakresie wpływu edukacji przedszkolnej na rozwój dziecka;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+mn-lt"/>
              </a:rPr>
              <a:t>inne wydatki, </a:t>
            </a:r>
            <a:r>
              <a:rPr lang="pl-PL" sz="2000" dirty="0">
                <a:latin typeface="+mn-lt"/>
              </a:rPr>
              <a:t>o ile są niezbędne do uczestnictwa konkretnego dziecka w wychowaniu przedszkolnym oraz prawidłowego funkcjonowania ośrodka wychowania  przedszkolnego.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pl-PL" dirty="0">
              <a:latin typeface="+mn-lt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73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E0F6D-1407-47D6-A7B1-E577E144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539477"/>
            <a:ext cx="8640381" cy="1080001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diagnoza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F30A71-2444-4CD0-8C8A-EF2C7B94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1619479"/>
            <a:ext cx="9360942" cy="56887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Warunkiem realizacji działań w upowszechniania edukacji przedszkolnej jest przeprowadzenie przez Wnioskodawcę </a:t>
            </a:r>
            <a:r>
              <a:rPr lang="pl-PL" sz="2400" b="1" dirty="0">
                <a:latin typeface="+mn-lt"/>
              </a:rPr>
              <a:t>diagnozy, </a:t>
            </a:r>
            <a:r>
              <a:rPr lang="pl-PL" sz="2400" dirty="0">
                <a:latin typeface="+mn-lt"/>
              </a:rPr>
              <a:t>ze szczególnym uwzględnieniem analizy bieżących i prognozowanych potrzeb w zakresie edukacji przedszkolnej, obejmującej w szczególności: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faktyczne oraz prognozowane zapotrzebowanie na usługi edukacji przedszkolnej na terenie gminy w </a:t>
            </a:r>
            <a:r>
              <a:rPr lang="pl-PL" sz="2400" b="1" dirty="0">
                <a:latin typeface="+mn-lt"/>
              </a:rPr>
              <a:t>perspektywie 3-letniej</a:t>
            </a:r>
            <a:r>
              <a:rPr lang="pl-PL" sz="2400" dirty="0">
                <a:latin typeface="+mn-lt"/>
              </a:rPr>
              <a:t>, z uwzględnieniem odniesienia do istniejących miejsc przedszkolnych;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potrzeby dotyczące dostosowania i wyposażenia pomieszczeń  w odniesieniu do nowo utworzonych miejsc wychowania przedszkolnego;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potrzeby dotyczące dostosowania i wyposażenia pomieszczeń, w zakresie potrzeb dzieci z niepełnosprawnościami;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potrzeby rozwojowe i edukacyjne dzieci w obszarach dotyczących m.in. kształtowania kompetencji kluczowych oraz społeczno-emocjonalnych;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prowadzenia zajęć stymulujących rozwój psychiczny i fizyczny dzieci;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potrzeby nauczycieli w zakresie doskonalenia kompetencji lub kwalifikacji zawodowych.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356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683494"/>
            <a:ext cx="8640381" cy="1296344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diagnoza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2483693"/>
            <a:ext cx="8640382" cy="468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Diagnoza powinna być sporządzona w formie pisemnej, a wnioski z niej płynące wraz z przywołaniem danych wynikających z diagnozy oraz źródeł ich pozyskania, powinny zostać zawarte we wniosku o dofinansowanie. 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Na wezwanie Instytucji Zarządzającej FEP 2021-2027 Wnioskodawca jest zobowiązany do jej udostępnienia.</a:t>
            </a:r>
          </a:p>
        </p:txBody>
      </p:sp>
    </p:spTree>
    <p:extLst>
      <p:ext uri="{BB962C8B-B14F-4D97-AF65-F5344CB8AC3E}">
        <p14:creationId xmlns:p14="http://schemas.microsoft.com/office/powerpoint/2010/main" val="374986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PRZEDSZKOLNA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835621"/>
            <a:ext cx="8640382" cy="6588150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1600" b="1" dirty="0">
                <a:latin typeface="+mn-lt"/>
              </a:rPr>
              <a:t>1. O</a:t>
            </a:r>
            <a:r>
              <a:rPr lang="pl-PL" b="1" dirty="0">
                <a:latin typeface="+mn-lt"/>
              </a:rPr>
              <a:t>cenie podlega: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projekt został przygotowany w oparciu </a:t>
            </a:r>
            <a:r>
              <a:rPr lang="pl-PL" b="1" dirty="0">
                <a:latin typeface="+mn-lt"/>
              </a:rPr>
              <a:t>o diagnozę</a:t>
            </a:r>
            <a:r>
              <a:rPr lang="pl-PL" dirty="0">
                <a:latin typeface="+mn-lt"/>
              </a:rPr>
              <a:t>, ze szczególnym uwzględnieniem analizy bieżących i prognozowanych potrzeb w zakresie edukacji przedszkolnej? 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zaplanowano </a:t>
            </a:r>
            <a:r>
              <a:rPr lang="pl-PL" b="1" dirty="0">
                <a:latin typeface="+mn-lt"/>
              </a:rPr>
              <a:t>zachowanie trwałości</a:t>
            </a:r>
            <a:r>
              <a:rPr lang="pl-PL" dirty="0">
                <a:latin typeface="+mn-lt"/>
              </a:rPr>
              <a:t> utworzonych w ramach projektu miejsc wychowania przedszkolnego, przez okres co najmniej równy okresowi realizacji projektu?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zostanie zapewniony dostęp do </a:t>
            </a:r>
            <a:r>
              <a:rPr lang="pl-PL" b="1" dirty="0">
                <a:latin typeface="+mn-lt"/>
              </a:rPr>
              <a:t>doradztwa zawodowego </a:t>
            </a:r>
            <a:r>
              <a:rPr lang="pl-PL" dirty="0">
                <a:latin typeface="+mn-lt"/>
              </a:rPr>
              <a:t>oraz jednocześnie czy jest ono wolne od stereotypów płciowych w wyborze ścieżek edukacyjnych i zawodowych, a także wspiera przełamywanie tych stereotypów?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założono </a:t>
            </a:r>
            <a:r>
              <a:rPr lang="pl-PL" b="1" dirty="0">
                <a:latin typeface="+mn-lt"/>
              </a:rPr>
              <a:t>realizację wskaźnika </a:t>
            </a:r>
            <a:r>
              <a:rPr lang="pl-PL" dirty="0">
                <a:latin typeface="+mn-lt"/>
              </a:rPr>
              <a:t>rezultatu bezpośredniego </a:t>
            </a:r>
            <a:r>
              <a:rPr lang="pl-PL" b="1" dirty="0">
                <a:latin typeface="+mn-lt"/>
              </a:rPr>
              <a:t>Liczba przedstawicieli kadry szkół i placówek systemu oświaty, którzy uzyskali kwalifikacje po opuszczeniu programu na poziomie co najmniej 76%</a:t>
            </a:r>
            <a:r>
              <a:rPr lang="pl-PL" dirty="0">
                <a:latin typeface="+mn-lt"/>
              </a:rPr>
              <a:t> wartości wskaźnika produktu Liczba przedstawicieli kadry szkół i placówek systemu oświaty objętych wsparciem (jeśli dotyczy)?</a:t>
            </a:r>
          </a:p>
        </p:txBody>
      </p:sp>
    </p:spTree>
    <p:extLst>
      <p:ext uri="{BB962C8B-B14F-4D97-AF65-F5344CB8AC3E}">
        <p14:creationId xmlns:p14="http://schemas.microsoft.com/office/powerpoint/2010/main" val="392611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800200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PRZEDSZKOLNA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835621"/>
            <a:ext cx="8640382" cy="6588150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pl-PL" sz="2000" b="1" dirty="0">
              <a:latin typeface="+mn-lt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2. Ocenie podlega </a:t>
            </a:r>
            <a:r>
              <a:rPr lang="pl-PL" sz="2000" dirty="0">
                <a:latin typeface="+mn-lt"/>
              </a:rPr>
              <a:t>czy wnioskodawca jest jednostką samorządu terytorialnego uprawnioną do ubiegania się o dofinansowanie, wymienioną w Tabeli 2. </a:t>
            </a:r>
            <a:r>
              <a:rPr lang="pl-PL" sz="2000" b="1" dirty="0">
                <a:latin typeface="+mn-lt"/>
              </a:rPr>
              <a:t>Lista gmin województwa pomorskiego o szczególnie niskim odsetku dzieci objętych wychowaniem przedszkolnym w relacji do średniej wojewódzkiej</a:t>
            </a:r>
            <a:r>
              <a:rPr lang="pl-PL" sz="2000" dirty="0">
                <a:latin typeface="+mn-lt"/>
              </a:rPr>
              <a:t>, zamieszczonej w Załączniku do uchwały nr 646/457/23 ZWP z dnia 6 czerwca 2023 r. w sprawie przyjęcia sposobu ustalenia listy gmin województwa pomorskiego o szczególnie niskim odsetku dzieci objętych wychowaniem przedszkolnym w relacji do średniej wojewódzkiej.</a:t>
            </a:r>
          </a:p>
        </p:txBody>
      </p:sp>
    </p:spTree>
    <p:extLst>
      <p:ext uri="{BB962C8B-B14F-4D97-AF65-F5344CB8AC3E}">
        <p14:creationId xmlns:p14="http://schemas.microsoft.com/office/powerpoint/2010/main" val="5734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PRZEDSZKOLNA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kryterium statusu projektu zintegrowanego I,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907629"/>
            <a:ext cx="8640382" cy="651614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status projektu zintegrowanego, tj.: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wnioskodawca w odpowiedzi na nabór dla projektów zintegrowanych ogłoszony w ramach Działania 6.1. złożył wniosek o dofinansowanie projektu, w którym wskazał powiązanie z projektem będącym przedmiotem oceny?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projekt złożony w odpowiedzi na nabór dla projektów zintegrowanych ogłoszony w ramach Działania 6.1. spełnił wszystkie kryteria formalne administracyjne oraz zgodności z FEP 2021-2027 i dokumentami programowymi?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Ocena dokonywana jest na podstawie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informacji przekazanej przez Departament Programów Regionalnych (DRP).</a:t>
            </a:r>
            <a:endParaRPr lang="pl-PL" sz="2000" dirty="0">
              <a:latin typeface="+mn-lt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14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PRZEDSZKOLNA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kryterium statusu projektu zintegrowanego II,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907629"/>
            <a:ext cx="8640382" cy="651614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status projektu zintegrowanego, tj.: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projekt złożony w odpowiedzi na nabór dla projektów zintegrowanych ogłoszony w ramach Działania 6.1. spełnił wszystkie kryteria  wykonalności i zgodności z zasadami horyzontalnymi oraz uzyskał minimum punktowe w trakcie oceny strategicznej?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projekt uzyskał dofinansowanie w naborze dla projektów zintegrowanych ogłoszonym w ramach Działania 6.1.?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Ocena dokonywana jest na podstawie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informacji przekazanej przez Departament Programów Regionalnych (DRP).</a:t>
            </a:r>
            <a:endParaRPr lang="pl-PL" sz="2000" dirty="0">
              <a:latin typeface="+mn-lt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3630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2339677"/>
            <a:ext cx="8640382" cy="439197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Zakres diagnozy potrzeb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</a:t>
            </a:r>
            <a:r>
              <a:rPr lang="pl-PL" sz="2000" dirty="0">
                <a:latin typeface="+mn-lt"/>
              </a:rPr>
              <a:t> zakres diagnozy potrzeb w zakresie wspierania jakości i dostępności edukacji przedszkolnej pod kątem </a:t>
            </a:r>
            <a:r>
              <a:rPr lang="pl-PL" sz="2000" b="1" dirty="0">
                <a:latin typeface="+mn-lt"/>
              </a:rPr>
              <a:t>specyficznych potrzeb dzieci z doświadczeniem migracji (w tym repatriantów) </a:t>
            </a:r>
            <a:r>
              <a:rPr lang="pl-PL" sz="2000" dirty="0">
                <a:latin typeface="+mn-lt"/>
              </a:rPr>
              <a:t>oraz</a:t>
            </a:r>
            <a:r>
              <a:rPr lang="pl-PL" sz="2000" b="1" dirty="0">
                <a:latin typeface="+mn-lt"/>
              </a:rPr>
              <a:t> dzieci z niepełnosprawnościami.</a:t>
            </a:r>
          </a:p>
          <a:p>
            <a:pPr marL="0" lvl="0" indent="0">
              <a:spcAft>
                <a:spcPts val="1200"/>
              </a:spcAft>
              <a:buNone/>
            </a:pP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0580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656184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688633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endParaRPr lang="pl-PL" sz="2000" b="1" dirty="0">
              <a:latin typeface="+mn-lt"/>
            </a:endParaRP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Wykorzystanie zasobów lub modeli wypracowanych na poziomie centralnym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</a:t>
            </a:r>
            <a:r>
              <a:rPr lang="pl-PL" sz="2000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„Przestrzeń Dostępnej Szkoły”;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„Szkoły ćwiczeń”;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„Asystent ucznia o specjalnych potrzebach edukacyjnych”;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zakresie doradztwa zawodowego.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+mn-lt"/>
              </a:rPr>
              <a:t>2. Krajowe Obszary Strategicznej Interwencji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+mn-lt"/>
              </a:rPr>
              <a:t>Ocenia podlega </a:t>
            </a:r>
            <a:r>
              <a:rPr lang="pl-PL" sz="2000" dirty="0">
                <a:latin typeface="+mn-lt"/>
              </a:rPr>
              <a:t>realizacja projektu na obszarze  miast średnich tracących funkcje społeczno-gospodarcze lub gmin zagrożonych trwałą marginalizacją. </a:t>
            </a:r>
          </a:p>
        </p:txBody>
      </p:sp>
    </p:spTree>
    <p:extLst>
      <p:ext uri="{BB962C8B-B14F-4D97-AF65-F5344CB8AC3E}">
        <p14:creationId xmlns:p14="http://schemas.microsoft.com/office/powerpoint/2010/main" val="65566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395461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Ogłoszenie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28 września 2023 roku</a:t>
            </a:r>
            <a:endParaRPr lang="pl-PL" sz="2000" b="1" dirty="0">
              <a:latin typeface="+mn-lt"/>
            </a:endParaRP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Rozpoczęcie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15 listopada 2023 roku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Zakończenie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31 stycznia 2024 roku 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Alokacja (środki UE i budżetu państwa): </a:t>
            </a:r>
            <a:r>
              <a:rPr lang="pl-PL" sz="2000" b="1" dirty="0">
                <a:latin typeface="+mn-lt"/>
              </a:rPr>
              <a:t>23 679 529,41 PLN;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Wkład własny - </a:t>
            </a:r>
            <a:r>
              <a:rPr lang="pl-PL" sz="2000" b="1" dirty="0">
                <a:latin typeface="+mn-lt"/>
              </a:rPr>
              <a:t>10% wartości projektu;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Cross </a:t>
            </a:r>
            <a:r>
              <a:rPr lang="pl-PL" sz="2000" dirty="0" err="1">
                <a:latin typeface="+mn-lt"/>
              </a:rPr>
              <a:t>financing</a:t>
            </a:r>
            <a:r>
              <a:rPr lang="pl-PL" sz="2000" dirty="0">
                <a:latin typeface="+mn-lt"/>
              </a:rPr>
              <a:t> – </a:t>
            </a:r>
            <a:r>
              <a:rPr lang="pl-PL" sz="2000" b="1" dirty="0">
                <a:latin typeface="+mn-lt"/>
              </a:rPr>
              <a:t>nie dotyczy.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5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(1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b="1" dirty="0">
                <a:latin typeface="+mn-lt"/>
              </a:rPr>
              <a:t>Obowiązkowo</a:t>
            </a:r>
            <a:r>
              <a:rPr lang="pl-PL" sz="2000" dirty="0">
                <a:latin typeface="+mn-lt"/>
              </a:rPr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</a:t>
            </a:r>
            <a:endParaRPr lang="pl-PL" sz="2000" dirty="0">
              <a:latin typeface="+mn-lt"/>
            </a:endParaRP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dzieci objętych dodatkowymi zajęciami w edukacji przedszkolnej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dofinansowanych miejsc wychowania przedszkolnego (sztuki);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kadry szkół i placówek systemu oświaty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dzieci/uczniów o specjalnych potrzebach rozwojowych i edukacyjnych, objętych wsparciem (osoby).</a:t>
            </a:r>
          </a:p>
          <a:p>
            <a:pPr marL="252000" lvl="2" indent="-252000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rezultatu bezpośredniego:</a:t>
            </a:r>
            <a:endParaRPr lang="pl-PL" sz="2000" dirty="0">
              <a:latin typeface="+mn-lt"/>
            </a:endParaRPr>
          </a:p>
          <a:p>
            <a:pPr marL="788988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kadry szkół i placówek systemu oświaty, którzy uzyskali kwalifikacje po opuszczeniu programu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398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 wskaźniki monitorowania (2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pl-PL" sz="3800" b="1" dirty="0">
                <a:latin typeface="+mn-lt"/>
              </a:rPr>
              <a:t>W  zależności od specyfiki grupy docelowej i planowanych form wsparcia</a:t>
            </a:r>
            <a:r>
              <a:rPr lang="pl-PL" sz="3800" dirty="0">
                <a:latin typeface="+mn-lt"/>
              </a:rPr>
              <a:t>, </a:t>
            </a:r>
            <a:r>
              <a:rPr lang="pl-PL" sz="3800" b="1" dirty="0">
                <a:latin typeface="+mn-lt"/>
              </a:rPr>
              <a:t>Wnioskodawca zobligowany jest do wskazania </a:t>
            </a:r>
            <a:r>
              <a:rPr lang="pl-PL" sz="3800" dirty="0">
                <a:latin typeface="+mn-lt"/>
              </a:rPr>
              <a:t>we wniosku o dofinansowanie projektu </a:t>
            </a:r>
            <a:r>
              <a:rPr lang="pl-PL" sz="3800" b="1" dirty="0">
                <a:latin typeface="+mn-lt"/>
              </a:rPr>
              <a:t>adekwatnych wskaźników produktu i/lub rezultatu bezpośredniego</a:t>
            </a:r>
            <a:r>
              <a:rPr lang="pl-PL" sz="3800" dirty="0">
                <a:latin typeface="+mn-lt"/>
              </a:rPr>
              <a:t>, 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3800" b="1" dirty="0">
                <a:latin typeface="+mn-lt"/>
              </a:rPr>
              <a:t>Wskaźnik produktu: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szkół i placówek systemu oświaty objętych wsparciem (podmioty);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obiektów edukacyjnych dostosowanych do potrzeb osób z niepełnosprawnościami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miejsc wychowania przedszkolnego dostosowanych do potrzeb dzieci </a:t>
            </a:r>
            <a:br>
              <a:rPr lang="pl-PL" sz="3800" dirty="0">
                <a:latin typeface="+mn-lt"/>
              </a:rPr>
            </a:br>
            <a:r>
              <a:rPr lang="pl-PL" sz="3800" dirty="0">
                <a:latin typeface="+mn-lt"/>
              </a:rPr>
              <a:t>z niepełnosprawnością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ogólnodostępnych szkół i placówek systemu oświaty objętych wsparciem </a:t>
            </a:r>
            <a:br>
              <a:rPr lang="pl-PL" sz="3800" dirty="0">
                <a:latin typeface="+mn-lt"/>
              </a:rPr>
            </a:br>
            <a:r>
              <a:rPr lang="pl-PL" sz="3800" dirty="0">
                <a:latin typeface="+mn-lt"/>
              </a:rPr>
              <a:t>w zakresie edukacji włączającej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800" dirty="0">
                <a:latin typeface="+mn-lt"/>
              </a:rPr>
              <a:t>Liczba przedstawicieli kadr szkół i placówek systemu oświaty objętych wsparciem świadczonym przez szkoły ćwiczeń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35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(3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0" lvl="0" indent="0">
              <a:spcBef>
                <a:spcPts val="551"/>
              </a:spcBef>
              <a:buNone/>
            </a:pPr>
            <a:endParaRPr lang="pl-PL" sz="2000" b="1" dirty="0">
              <a:latin typeface="+mn-lt"/>
            </a:endParaRPr>
          </a:p>
          <a:p>
            <a:pPr marL="0" lvl="0" indent="0">
              <a:spcBef>
                <a:spcPts val="551"/>
              </a:spcBef>
              <a:buNone/>
            </a:pPr>
            <a:r>
              <a:rPr lang="pl-PL" sz="2000" b="1" dirty="0">
                <a:latin typeface="+mn-lt"/>
              </a:rPr>
              <a:t>Wnioskodawca zobowiązany jest także do wykazania </a:t>
            </a:r>
            <a:r>
              <a:rPr lang="pl-PL" sz="2000" dirty="0">
                <a:latin typeface="+mn-lt"/>
              </a:rPr>
              <a:t>we wniosku o dofinansowanie projektu, a następnie do monitorowania na etapie realizacji projektu na podstawie składanych wniosków o płatność, poniższych wskaźników obowiązkowych (również w przypadku zerowej wartości docelowej):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obiektów dostosowanych do potrzeb osób z 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projektów, w których sfinansowano koszty racjonalnych usprawnień dla osób z niepełnosprawnościami (sztuki).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012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6018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(4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inne wspólne </a:t>
            </a:r>
            <a:r>
              <a:rPr lang="pl-PL" sz="2000" b="1" dirty="0">
                <a:latin typeface="+mn-lt"/>
              </a:rPr>
              <a:t>Wskaźniki produktu</a:t>
            </a:r>
            <a:r>
              <a:rPr lang="pl-PL" sz="2000" dirty="0">
                <a:latin typeface="+mn-lt"/>
              </a:rPr>
              <a:t>: </a:t>
            </a:r>
          </a:p>
          <a:p>
            <a:pPr marL="92075" lvl="2" indent="0">
              <a:buClr>
                <a:schemeClr val="accent1"/>
              </a:buClr>
              <a:buNone/>
            </a:pPr>
            <a:endParaRPr lang="pl-PL" sz="2000" dirty="0">
              <a:latin typeface="+mn-lt"/>
            </a:endParaRP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niepełnosprawnościami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w kryzysie bezdomności lub dotkniętych wykluczeniem z dostępu do mieszkań, objętych wsparciem w programie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270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6048672" cy="1728192"/>
          </a:xfrm>
        </p:spPr>
        <p:txBody>
          <a:bodyPr>
            <a:noAutofit/>
          </a:bodyPr>
          <a:lstStyle/>
          <a:p>
            <a:pPr algn="ctr"/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r>
              <a:rPr lang="pl-PL" sz="3600" dirty="0">
                <a:latin typeface="+mn-lt"/>
              </a:rPr>
              <a:t>edukacja.efs@pomorskie.eu</a:t>
            </a:r>
            <a:br>
              <a:rPr lang="pl-PL" sz="3600" dirty="0"/>
            </a:br>
            <a:br>
              <a:rPr lang="pl-PL" dirty="0"/>
            </a:b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07429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475581"/>
            <a:ext cx="8856887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>
              <a:latin typeface="+mn-lt"/>
            </a:endParaRPr>
          </a:p>
          <a:p>
            <a:pPr marL="0" indent="0">
              <a:buNone/>
            </a:pPr>
            <a:r>
              <a:rPr lang="pl-PL" dirty="0"/>
              <a:t>Do naboru mogą przystąpić </a:t>
            </a:r>
            <a:r>
              <a:rPr lang="pl-PL" b="1" dirty="0"/>
              <a:t>podmioty administracji publicznej</a:t>
            </a:r>
            <a:r>
              <a:rPr lang="pl-PL" dirty="0"/>
              <a:t>, będące jednostkami samorządu terytorialnego, wymienionymi w Tabeli 2. </a:t>
            </a:r>
            <a:r>
              <a:rPr lang="pl-PL" b="1" dirty="0"/>
              <a:t>Lista gmin województwa pomorskiego o szczególnie niskim odsetku dzieci objętych wychowaniem przedszkolnym w relacji do średniej wojewódzkiej.</a:t>
            </a:r>
          </a:p>
          <a:p>
            <a:pPr marL="0" indent="0">
              <a:buNone/>
            </a:pPr>
            <a:r>
              <a:rPr lang="pl-PL" dirty="0"/>
              <a:t>Lista zamieszczona jest w Załączniku do uchwały </a:t>
            </a:r>
            <a:r>
              <a:rPr lang="pl-PL" u="sng" dirty="0">
                <a:hlinkClick r:id="rId2"/>
              </a:rPr>
              <a:t>nr 646/457/23 ZWP</a:t>
            </a:r>
            <a:r>
              <a:rPr lang="pl-PL" dirty="0"/>
              <a:t> z dnia 6 czerwca 2023 r. w sprawie przyjęcia sposobu ustalenia listy gmin województwa pomorskiego o szczególnie niskim odsetku dzieci objętych wychowaniem przedszkolnym w relacji do średniej wojewódzkiej.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07429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475581"/>
            <a:ext cx="8856887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>
              <a:latin typeface="+mn-lt"/>
            </a:endParaRP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Borzytuchom (2); Cedry Wielkie (2); Chojnice (2); Człuchów (2); Damnica (2); Debrzno (3);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Dzierzgoń (3); Gardeja (2); Główczyce (2); Gniewino (2); Kobylnica (2); Koczała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Kołczygłowy (2); Konarzyny (2); Kościerzyna (2); Krokowa (2); Lichnowy (2); Linia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Liniewo (2); Lubichowo (2); Malbork (2); Mikołajki Pomorskie (2);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Miłoradz (2); Morzeszczyn (2); Nowy Staw (3); Osieczna (2); Osiek (2); Ostaszewo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Potęgowo (2); Przechlewo (2); Przodkowo (2); Przywidz (2); Puck (2); Sadlinki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Skórcz (2); Smętowo Graniczne (2); Smołdzino (2); Somonino (2); Stara Kiszewa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Starogard Gdański (2); Stary Dzierzgoń (2); Stary Targ (2); Subkowy (2); Tczew (2); </a:t>
            </a:r>
          </a:p>
          <a:p>
            <a:pPr marL="0" lvl="0" indent="0">
              <a:buNone/>
            </a:pPr>
            <a:r>
              <a:rPr lang="pl-PL" sz="1900" dirty="0">
                <a:latin typeface="+mn-lt"/>
              </a:rPr>
              <a:t>Trąbki Wielkie (2); Ustka (2); Wejherowo (2).</a:t>
            </a:r>
          </a:p>
          <a:p>
            <a:pPr marL="0" indent="0">
              <a:spcBef>
                <a:spcPts val="0"/>
              </a:spcBef>
              <a:buNone/>
            </a:pPr>
            <a:endParaRPr lang="pl-PL" sz="12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2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+mn-lt"/>
              </a:rPr>
              <a:t>Legenda: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+mn-lt"/>
              </a:rPr>
              <a:t>(2) - gmina wiejska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+mn-lt"/>
              </a:rPr>
              <a:t>(3)  - gmina miejsko-wiejska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602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000" dirty="0">
                <a:latin typeface="+mn-lt"/>
              </a:rPr>
              <a:t>Zgodnie z FEP 2021-2027 wsparcie udzielane będzie następującym grupom: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>
                <a:latin typeface="+mn-lt"/>
              </a:rPr>
              <a:t>dzieci</a:t>
            </a:r>
            <a:r>
              <a:rPr lang="pl-PL" altLang="pl-PL" sz="2000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biorące udział w edukacji przedszkolnej (w tym dzieci z doświadczeniem migracji)</a:t>
            </a:r>
            <a:r>
              <a:rPr lang="pl-PL" altLang="pl-PL" sz="2000" dirty="0">
                <a:latin typeface="+mn-lt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nauczyciele i kadra zarządzająca</a:t>
            </a:r>
            <a:r>
              <a:rPr lang="pl-PL" sz="2000" dirty="0">
                <a:latin typeface="+mn-lt"/>
              </a:rPr>
              <a:t>, wspierająca i organizująca proces nauczania ośrodków wychowania przedszkolnego;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pedagodzy, psychologowie</a:t>
            </a:r>
            <a:r>
              <a:rPr lang="pl-PL" sz="2000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dyrektorzy szkół i placówek oświatowych</a:t>
            </a:r>
            <a:r>
              <a:rPr lang="pl-PL" sz="2000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rodzice i opiekunowie prawni dzieci </a:t>
            </a:r>
            <a:r>
              <a:rPr lang="pl-PL" sz="2000" dirty="0">
                <a:latin typeface="+mn-lt"/>
              </a:rPr>
              <a:t>w wieku przedszkolnym.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sz="2000" dirty="0">
                <a:latin typeface="+mn-lt"/>
              </a:rPr>
              <a:t>Projekty skierowane do osób fizycznych muszą obejmować osoby mające miejsce zamieszkania w rozumieniu ustawy z dnia 23 kwietnia 1964 r. Kodeks cywilny lub pracujące albo uczące się na terenie województwa pomorskiego.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W konkursie mogą być realizowane wyłącznie następujące </a:t>
            </a:r>
            <a:r>
              <a:rPr lang="pl-PL" sz="2000" b="1" dirty="0">
                <a:latin typeface="+mn-lt"/>
              </a:rPr>
              <a:t>typy projektów</a:t>
            </a:r>
            <a:r>
              <a:rPr lang="pl-PL" sz="2000" dirty="0">
                <a:latin typeface="+mn-lt"/>
              </a:rPr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Zajęcia wspierające rozwój kompetencji kluczowych dzieci </a:t>
            </a:r>
            <a:r>
              <a:rPr lang="pl-PL" sz="2000" dirty="0">
                <a:latin typeface="+mn-lt"/>
              </a:rPr>
              <a:t>(w tym dzieci z doświadczeniem migracji), jak np. zajęcia prowadzone przez specjalistów (psychologia, logopedia, diagnozowanie, integracja sensoryczna itp.).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Podniesienie kompetencji nauczycieli </a:t>
            </a:r>
            <a:r>
              <a:rPr lang="pl-PL" sz="2000" dirty="0">
                <a:latin typeface="+mn-lt"/>
              </a:rPr>
              <a:t>w ramach doskonalenia zawodowego w zakresie kształtowania kompetencji kluczowych dzieci, przygotowania ich do samodzielnego uczenia się, realizacji zindywidualizowanego wsparcia dziecka, a także prowadzenia zajęć stymulujących rozwój psychiczny i fizyczny dzieci.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Wspieranie tworzenia nowych miejsc wychowania przedszkolnego.</a:t>
            </a:r>
          </a:p>
          <a:p>
            <a:pPr marL="0" lvl="0" indent="0">
              <a:buNone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149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+mn-lt"/>
              </a:rPr>
              <a:t>Uzupełniająco</a:t>
            </a:r>
            <a:r>
              <a:rPr lang="pl-PL" sz="2000" dirty="0">
                <a:latin typeface="+mn-lt"/>
              </a:rPr>
              <a:t> realizowane będą również: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Działania ukierunkowane na wprowadzanie rozwiązań organizacyjnych i metodycznych wpływających na efektywność kształtowania kompetencji kluczowych.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Budowanie tożsamości regionalnej.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>
                <a:latin typeface="+mn-lt"/>
              </a:rPr>
              <a:t>Podnoszenie kompetencji w zakresie świadomości i ekspresji kulturalnej.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Projekty realizowane będą </a:t>
            </a:r>
            <a:r>
              <a:rPr lang="pl-PL" sz="2000" b="1" dirty="0">
                <a:latin typeface="+mn-lt"/>
              </a:rPr>
              <a:t>wyłącznie w formule przedsięwzięć zintegrowanych </a:t>
            </a:r>
            <a:r>
              <a:rPr lang="pl-PL" sz="2000" dirty="0">
                <a:latin typeface="+mn-lt"/>
              </a:rPr>
              <a:t>bezpośrednio powiązanych oraz posiadających charakter uzupełniający [II] do interwencji prowadzonej w ramach </a:t>
            </a:r>
            <a:r>
              <a:rPr lang="pl-PL" sz="2000" b="1" dirty="0">
                <a:latin typeface="+mn-lt"/>
              </a:rPr>
              <a:t>Działania 6.1. Infrastruktura edukacji przedszkolnej </a:t>
            </a:r>
            <a:r>
              <a:rPr lang="pl-PL" sz="2000" dirty="0">
                <a:latin typeface="+mn-lt"/>
              </a:rPr>
              <a:t>[I].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1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podnoszenie jakości edukacji przedszkolnej - typ 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68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Projekty ukierunkowane na </a:t>
            </a:r>
            <a:r>
              <a:rPr lang="pl-PL" sz="2000" b="1" dirty="0">
                <a:latin typeface="+mn-lt"/>
              </a:rPr>
              <a:t>podniesienie jakości edukacji przedszkolnej </a:t>
            </a:r>
            <a:r>
              <a:rPr lang="pl-PL" sz="2000" dirty="0">
                <a:latin typeface="+mn-lt"/>
              </a:rPr>
              <a:t> obejmują realizację dodatkowych zajęć: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ukierunkowanych na rozwój kompetencji kluczowych</a:t>
            </a: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oraz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wyrównujących szanse edukacyjne dzieci w zakresie stwierdzonych deficytów (tj. </a:t>
            </a:r>
            <a:r>
              <a:rPr lang="pl-PL" sz="2000" b="1" dirty="0">
                <a:latin typeface="+mn-lt"/>
              </a:rPr>
              <a:t>zajęcia specjalistyczne</a:t>
            </a:r>
            <a:r>
              <a:rPr lang="pl-PL" sz="2000" dirty="0">
                <a:latin typeface="+mn-lt"/>
              </a:rPr>
              <a:t>: korekcyjno-kompensacyjne, logopedyczne, rozwijające kompetencje emocjonalno-społeczne, inne zajęcia o charakterze terapeutycznym; </a:t>
            </a:r>
            <a:r>
              <a:rPr lang="pl-PL" sz="2000" b="1" dirty="0">
                <a:latin typeface="+mn-lt"/>
              </a:rPr>
              <a:t>zajęcia w ramach wczesnego wspomagania rozwoju </a:t>
            </a:r>
            <a:r>
              <a:rPr lang="pl-PL" sz="2000" dirty="0">
                <a:latin typeface="+mn-lt"/>
              </a:rPr>
              <a:t>w rozumieniu ustawy z dnia 14 grudnia 2016 r. Prawo oświatowe; </a:t>
            </a:r>
            <a:r>
              <a:rPr lang="pl-PL" sz="2000" b="1" dirty="0">
                <a:latin typeface="+mn-lt"/>
              </a:rPr>
              <a:t>zajęcia stymulujące rozwój psychoruchowy</a:t>
            </a:r>
            <a:r>
              <a:rPr lang="pl-PL" sz="2000" dirty="0">
                <a:latin typeface="+mn-lt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PRZEDSZKOLNA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doskonalenie nauczycieli - typ II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400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latin typeface="+mn-lt"/>
              </a:rPr>
              <a:t>Wsparcie w obszarze doskonalenia zawodowego nauczycieli OWP m.in. w zakresie kształtowania kompetencji kluczowych dzieci, przygotowania ich do samodzielnego uczenia się, czy realizacji zindywidualizowanego wsparcia dziecka, może objąć w szczególności: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kursy i szkolenia doskonalące,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studia podyplomowe,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staże i praktyki,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sieci współpracy i samokształcenia nauczycieli,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wsparcie w OWP programów wspomagania,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współpracę ze specjalistycznymi ośrodkami,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działania służące poprawie kompetencji lub kwalifikacji w zakresie pedagogiki specjalnej.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892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2994</TotalTime>
  <Words>2537</Words>
  <Application>Microsoft Office PowerPoint</Application>
  <PresentationFormat>Niestandardowy</PresentationFormat>
  <Paragraphs>176</Paragraphs>
  <Slides>24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Open Sans</vt:lpstr>
      <vt:lpstr>Wingdings</vt:lpstr>
      <vt:lpstr>Motyw pakietu Office</vt:lpstr>
      <vt:lpstr>Fundusze Europejskie dla Pomorza 2021-2027 Specyfika projektów w ramach Działania 5.7. Edukacja przedszkolna (projekty zintegrowane)</vt:lpstr>
      <vt:lpstr>EDUKACJA PRZEDSZKOLNA - podstawowe informacje o naborze</vt:lpstr>
      <vt:lpstr>EDUKACJA PRZEDSZKOLNA - podmioty uprawnione do składania wniosków o dofinansowanie projektów</vt:lpstr>
      <vt:lpstr>EDUKACJA PRZEDSZKOLNA - podmioty uprawnione do składania wniosków o dofinansowanie projektów</vt:lpstr>
      <vt:lpstr>EDUKACJA PRZEDSZKOLNA - grupa docelowa</vt:lpstr>
      <vt:lpstr>EDUKACJA PRZEDSZKOLNA - typ projektów (1 z 2)</vt:lpstr>
      <vt:lpstr>EDUKACJA PRZEDSZKOLNA - typ projektów (2 z 2)</vt:lpstr>
      <vt:lpstr>EDUKACJA PRZEDSZKOLNA - podnoszenie jakości edukacji przedszkolnej - typ I</vt:lpstr>
      <vt:lpstr>EDUKACJA PRZEDSZKOLNA  - doskonalenie nauczycieli - typ II</vt:lpstr>
      <vt:lpstr>EDUKACJA PRZEDSZKOLNA - tworzenie miejsc edukacji przedszkolnej - typ III (1 z 2)</vt:lpstr>
      <vt:lpstr>EDUKACJA PRZEDSZKOLNA - tworzenie miejsc edukacji przedszkolnej - typ III (2 z 2)</vt:lpstr>
      <vt:lpstr>EDUKACJA PRZEDSZKOLNA - diagnoza (1 z 2)</vt:lpstr>
      <vt:lpstr>EDUKACJA PRZEDSZKOLNA - diagnoza (2 z 2)</vt:lpstr>
      <vt:lpstr>EDUKACJA PRZEDSZKOLNA – Kryteria zgodności z FEP 2021-2027 i dokumentami programowymi – specyficzne, obligatoryjne  </vt:lpstr>
      <vt:lpstr>EDUKACJA PRZEDSZKOLNA – Kryteria zgodności z FEP 2021-2027 i dokumentami programowymi – specyficzne, obligatoryjne  </vt:lpstr>
      <vt:lpstr>EDUKACJA PRZEDSZKOLNA – kryterium statusu projektu zintegrowanego I, obligatoryjne  </vt:lpstr>
      <vt:lpstr>EDUKACJA PRZEDSZKOLNA – kryterium statusu projektu zintegrowanego II, obligatoryjne  </vt:lpstr>
      <vt:lpstr>EDUKACJA PRZEDSZKOLNA – kryteria strategiczne, Obszar C: Wartość dodana projektu, fakultatywne</vt:lpstr>
      <vt:lpstr>EDUKACJA PRZEDSZKOLNA – kryteria strategiczne, Obszar D: Specyficzne ukierunkowanie projektu, fakultatywne</vt:lpstr>
      <vt:lpstr>EDUKACJA PRZEDSZKOLNA - wskaźniki monitorowania (1 z 4)</vt:lpstr>
      <vt:lpstr>EDUKACJA PRZEDSZKOLNA -  wskaźniki monitorowania (2 z 4)</vt:lpstr>
      <vt:lpstr>EDUKACJA PRZEDSZKOLNA - wskaźniki monitorowania (3 z 4)</vt:lpstr>
      <vt:lpstr>EDUKACJA PRZEDSZKOLNA - wskaźniki monitorowania (4 z 4)</vt:lpstr>
      <vt:lpstr>  edukacja.efs@pomorskie.eu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Stormowska Magdalena</cp:lastModifiedBy>
  <cp:revision>166</cp:revision>
  <cp:lastPrinted>2023-09-11T05:47:41Z</cp:lastPrinted>
  <dcterms:created xsi:type="dcterms:W3CDTF">2022-06-22T09:40:44Z</dcterms:created>
  <dcterms:modified xsi:type="dcterms:W3CDTF">2023-11-13T09:39:34Z</dcterms:modified>
</cp:coreProperties>
</file>