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91" r:id="rId3"/>
    <p:sldId id="329" r:id="rId4"/>
    <p:sldId id="328" r:id="rId5"/>
    <p:sldId id="284" r:id="rId6"/>
    <p:sldId id="281" r:id="rId7"/>
    <p:sldId id="315" r:id="rId8"/>
    <p:sldId id="316" r:id="rId9"/>
    <p:sldId id="326" r:id="rId10"/>
    <p:sldId id="325" r:id="rId11"/>
    <p:sldId id="318" r:id="rId12"/>
    <p:sldId id="321" r:id="rId13"/>
    <p:sldId id="327" r:id="rId14"/>
    <p:sldId id="324" r:id="rId15"/>
    <p:sldId id="26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" initials="AK" lastIdx="2" clrIdx="0">
    <p:extLst>
      <p:ext uri="{19B8F6BF-5375-455C-9EA6-DF929625EA0E}">
        <p15:presenceInfo xmlns:p15="http://schemas.microsoft.com/office/powerpoint/2012/main" userId="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75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2023-11-21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attachment/245704fe-0c29-49fb-b797-ffe4ba8bbe6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unduszeeuropejskie.gov.pl/strony/o-funduszach/fundusze-europejskie-bez-barier/dostepnosc-plus/poradniki-standardy-wskazowki/standardy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2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Karta Praw Podstawowych  w szczególności art. 22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Unia szanuje różnorodność kulturową, religijną i językową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Dostępność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czy wszystkie elementy (produkty i usługi) składające się na przedmiot projektu, które nie zostały uznane za neutralne, są dostępne dla wszystkich ich użytkowniczek oraz użytkowników i spełniają standardy: architektoniczny, cyfrowy (jeśli dotyczy) szkoleniowy (jeśli dotyczy) oraz transportowy w zakresie elementów towarzyszących infrastrukturze transportowej (jeśli dotyczy), określone w Załączniku nr 2 do Wytycznych MFiPR dotyczących realizacji zasad równościowych w ramach funduszy unijnych na lata 2021-2027 lub standardy dostępności określone w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Poradniku dla sektora kultury w zakresie zapewniania dostępności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lub w innym, wskazanym przez wnioskodawcę, dokumencie właściwym dla danego typu inwestycji wymienionym na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stronie internetowej Programu Dostępność Plus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przypadku, gdy we wniosku o dofinansowanie stwierdzono neutralny charakter produktów i usług składających się na przedmiot projektu: czy neutralny charakter produktów i usług został zidentyfikowany prawidłowo, tj. czy nie mają one swoich bezpośrednich użytkowniczek i użytkowników?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 projekt jest zgodny z warunkami w zakresie równości szans i niedyskryminacji zamieszczonymi w opisie działań na rzecz zapewnienia równości, włączenia społecznego i niedyskryminacji dla celu szczegółowego 4 (vi) FEP 2021-2027?</a:t>
            </a: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dnia 29 grudnia 2022 r.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Dostępnym pod adresem: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https://www.gov.pl/attachment/245704fe-0c29-49fb-b797-ffe4ba8bbe69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dziale „Standardy i wytyczne”, pod adresem: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https://www.funduszeeuropejskie.gov.pl/strony/o-funduszach/fundusze-europejskie-bez-barier/dostepnosc-plus/poradniki-standardy-wskazowki/standardy/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60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14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46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3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69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3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7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1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81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2023-11-21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683" y="2424136"/>
            <a:ext cx="8969611" cy="1004864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pl-PL" sz="2400" dirty="0">
                <a:latin typeface="+mn-lt"/>
              </a:rPr>
              <a:t>Specyfika, cel i kryteria wyboru projektów w ramach edukacji przedszkolnej, system wyboru projektów zintegrowanych </a:t>
            </a:r>
            <a:br>
              <a:rPr lang="pl-PL" sz="1814" dirty="0"/>
            </a:br>
            <a:br>
              <a:rPr lang="pl-PL" sz="1814" dirty="0"/>
            </a:br>
            <a:endParaRPr lang="pl-PL" sz="1814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6AA398-3522-410B-85E9-4B36BB6C7778}"/>
              </a:ext>
            </a:extLst>
          </p:cNvPr>
          <p:cNvSpPr txBox="1">
            <a:spLocks/>
          </p:cNvSpPr>
          <p:nvPr/>
        </p:nvSpPr>
        <p:spPr>
          <a:xfrm>
            <a:off x="2986466" y="4478243"/>
            <a:ext cx="7184985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lnSpc>
                <a:spcPts val="3629"/>
              </a:lnSpc>
              <a:spcBef>
                <a:spcPct val="0"/>
              </a:spcBef>
              <a:buNone/>
              <a:defRPr sz="2903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814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8BB35F2-EAD9-4908-B665-5BAEB9105554}"/>
              </a:ext>
            </a:extLst>
          </p:cNvPr>
          <p:cNvSpPr txBox="1"/>
          <p:nvPr/>
        </p:nvSpPr>
        <p:spPr>
          <a:xfrm>
            <a:off x="5650441" y="4959887"/>
            <a:ext cx="5372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2"/>
                </a:solidFill>
              </a:rPr>
              <a:t>Spotkanie informacyjne dla wnioskodawców, 22 listopada 2023 r. Kinga Dziewiątkowska- Seroka, Departament Programów Regionalnych</a:t>
            </a:r>
          </a:p>
        </p:txBody>
      </p:sp>
    </p:spTree>
    <p:extLst>
      <p:ext uri="{BB962C8B-B14F-4D97-AF65-F5344CB8AC3E}">
        <p14:creationId xmlns:p14="http://schemas.microsoft.com/office/powerpoint/2010/main" val="6185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997564"/>
            <a:ext cx="10460496" cy="5533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Zasada równości szans i niedyskryminacji, w tym dostępności dla osób z niepełnosprawnościami</a:t>
            </a:r>
          </a:p>
          <a:p>
            <a:pPr marL="542925" lvl="1" indent="-228600">
              <a:lnSpc>
                <a:spcPct val="10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dostępność dla wszystkich  użytkowniczek oraz użytkowników i spełnianie standardów,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zgodność z innymi warunkami zamieszczonymi w opisie działań na rzecz zapewnienia równości, włączenia społecznego i niedyskryminacji dla celu szczegółowego 4 (ii) FEP 2021-2027.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Karta Praw Podstawowych Unii Europejskiej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czy zapisy projektu nie stoją w sprzeczności z wymogami Karty Praw Podstawowych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Konwencja o Prawach Osób Niepełnosprawnych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czy zapisy wniosku o dofinansowanie dotyczące zakresu i sposobu realizacji projektu oraz wnioskodawcy nie stoją w sprzeczności z wymogami KPON.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Zasada równości kobiet i mężczyzn</a:t>
            </a:r>
          </a:p>
          <a:p>
            <a:pPr marL="542925" lvl="1" indent="-228600">
              <a:lnSpc>
                <a:spcPct val="10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zgodność projektu z zasadą równości kobiet i mężczyzn.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Zasada zrównoważonego rozwoju, w tym zasada DNSH</a:t>
            </a:r>
          </a:p>
          <a:p>
            <a:pPr marL="542925" lvl="1" indent="-228600">
              <a:lnSpc>
                <a:spcPct val="10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czy realizacja i funkcjonowanie projektu nie wpłynie negatywnie na trwałość i jakość środowiska,</a:t>
            </a:r>
          </a:p>
          <a:p>
            <a:pPr marL="542925" lvl="1" indent="-228600">
              <a:lnSpc>
                <a:spcPct val="10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czy projekt „nie czyni poważnych szkód” w odniesieniu do każdego z celów środowiskowych.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400"/>
              <a:pPr/>
              <a:t>10</a:t>
            </a:fld>
            <a:endParaRPr lang="pl-PL" sz="14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F7E6DDB-62DB-47C9-8C49-FC5A63D94C48}"/>
              </a:ext>
            </a:extLst>
          </p:cNvPr>
          <p:cNvSpPr txBox="1">
            <a:spLocks/>
          </p:cNvSpPr>
          <p:nvPr/>
        </p:nvSpPr>
        <p:spPr>
          <a:xfrm>
            <a:off x="1170659" y="333227"/>
            <a:ext cx="9852728" cy="554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>
                <a:latin typeface="+mn-lt"/>
              </a:rPr>
              <a:t>Kryteria wyboru projektów – zgodności z zasadami horyzontalnymi (0/1)</a:t>
            </a:r>
          </a:p>
        </p:txBody>
      </p:sp>
    </p:spTree>
    <p:extLst>
      <p:ext uri="{BB962C8B-B14F-4D97-AF65-F5344CB8AC3E}">
        <p14:creationId xmlns:p14="http://schemas.microsoft.com/office/powerpoint/2010/main" val="168882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7D9CB06-1BF0-4A68-9534-F0244110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 – strategiczne (1/3)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9" y="1050810"/>
            <a:ext cx="10247026" cy="369201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latin typeface="+mn-lt"/>
              </a:rPr>
              <a:t>Obszar A. Zgodność z logiką interwencji Programu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Profil projektu zintegrowanego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wpisywanie się w wyzwania, zakres i ukierunkowanie celu szczegółowego 4 (ii) i Działania 6.1. - wartość odsetka dzieci objętych wychowaniem przedszkolnym w wieku 3-5 lat w relacji do średniej wojewódzkiej w gminie realizującej projekt.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Potrzeba realizacji projektu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pilność proponowanych działań w kontekście sytuacji demograficznej danej gminy.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Wkład w zakładane efekty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wkład w osiągnięcie założonych wartości wskaźników.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200"/>
              <a:pPr/>
              <a:t>11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0766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8" y="1068341"/>
            <a:ext cx="9301769" cy="425728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latin typeface="+mn-lt"/>
              </a:rPr>
              <a:t>Obszar B. Oddziaływanie projektu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Kompleksowość projektu zintegrowanego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wieloaspektowość i kompleksowość przewidzianych w ramach projektu działań z punktu widzenia skutecznego i trwałego rozwiązania zdefiniowanych problemów,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działania związane z zakupem wyposażenia trwałego lub modernizacją/montażem placów zabaw,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wdrożenie ponadstandardowych rozwiązań w zakresie zwiększania dostępności dla osób ze specjalnymi potrzebami.</a:t>
            </a:r>
            <a:endParaRPr lang="pl-PL" sz="1800" b="1" dirty="0">
              <a:latin typeface="+mn-lt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Komplementarność projektu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powiązanie z innymi projektami w obszarze opieki nad dziećmi do lat 3, edukacji przedszkolnej oraz edukacji ogólnej.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>
              <a:lnSpc>
                <a:spcPct val="114000"/>
              </a:lnSpc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200"/>
              <a:pPr/>
              <a:t>12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517FB25-BDD7-4393-BCAD-C356CE31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 – strategiczne (2/3)</a:t>
            </a:r>
          </a:p>
        </p:txBody>
      </p:sp>
    </p:spTree>
    <p:extLst>
      <p:ext uri="{BB962C8B-B14F-4D97-AF65-F5344CB8AC3E}">
        <p14:creationId xmlns:p14="http://schemas.microsoft.com/office/powerpoint/2010/main" val="188932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9" y="1065954"/>
            <a:ext cx="9852728" cy="51740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latin typeface="+mn-lt"/>
              </a:rPr>
              <a:t>Obszar C. Wartość dodana projektu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Komplementarność projektu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powiązanie z innymi projektami w obszarze opieki nad dziećmi do lat 3, edukacji przedszkolnej oraz edukacji ogólnej.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Zasada DNSH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wpisywanie się w zalecenia związane z realizacją zasady DNSH wskazane w „Analizie spełniania zasady DNSH dla projektu programu Fundusze Europejskie dla Pomorza 2021-2027”.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Nowy Europejski </a:t>
            </a:r>
            <a:r>
              <a:rPr lang="pl-PL" sz="1800" b="1" dirty="0" err="1">
                <a:latin typeface="+mn-lt"/>
              </a:rPr>
              <a:t>Bauhaus</a:t>
            </a:r>
            <a:endParaRPr lang="pl-PL" sz="1800" b="1" dirty="0">
              <a:latin typeface="+mn-lt"/>
            </a:endParaRP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wpisywanie się projektu w koncepcję Nowego Europejskiego </a:t>
            </a:r>
            <a:r>
              <a:rPr lang="pl-PL" sz="1800" dirty="0" err="1">
                <a:latin typeface="+mn-lt"/>
              </a:rPr>
              <a:t>Bauhausu</a:t>
            </a:r>
            <a:r>
              <a:rPr lang="pl-PL" sz="1800" dirty="0">
                <a:latin typeface="+mn-lt"/>
              </a:rPr>
              <a:t>.</a:t>
            </a:r>
          </a:p>
          <a:p>
            <a:pPr lvl="1"/>
            <a:endParaRPr lang="pl-PL" sz="18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dirty="0">
                <a:solidFill>
                  <a:schemeClr val="accent1"/>
                </a:solidFill>
                <a:latin typeface="+mn-lt"/>
              </a:rPr>
              <a:t>Obszar D. Specyficzne ukierunkowanie projektu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Krajowe Obszary Strategicznej Interwencji</a:t>
            </a:r>
          </a:p>
          <a:p>
            <a:pPr marL="452438" lvl="1" indent="-2286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realizacja  projektu na obszarze gmin zagrożonych trwałą marginalizacją.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13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466110E-88DB-43BE-9A29-E0B0F5DC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 – strategiczne (3/3)</a:t>
            </a:r>
          </a:p>
        </p:txBody>
      </p:sp>
    </p:spTree>
    <p:extLst>
      <p:ext uri="{BB962C8B-B14F-4D97-AF65-F5344CB8AC3E}">
        <p14:creationId xmlns:p14="http://schemas.microsoft.com/office/powerpoint/2010/main" val="17725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77D074F-4C11-4C71-B260-74EC9B6B6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02144"/>
              </p:ext>
            </p:extLst>
          </p:nvPr>
        </p:nvGraphicFramePr>
        <p:xfrm>
          <a:off x="1187998" y="965470"/>
          <a:ext cx="9915432" cy="397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6328">
                  <a:extLst>
                    <a:ext uri="{9D8B030D-6E8A-4147-A177-3AD203B41FA5}">
                      <a16:colId xmlns:a16="http://schemas.microsoft.com/office/drawing/2014/main" val="1591615413"/>
                    </a:ext>
                  </a:extLst>
                </a:gridCol>
                <a:gridCol w="1234714">
                  <a:extLst>
                    <a:ext uri="{9D8B030D-6E8A-4147-A177-3AD203B41FA5}">
                      <a16:colId xmlns:a16="http://schemas.microsoft.com/office/drawing/2014/main" val="3521472419"/>
                    </a:ext>
                  </a:extLst>
                </a:gridCol>
                <a:gridCol w="1543391">
                  <a:extLst>
                    <a:ext uri="{9D8B030D-6E8A-4147-A177-3AD203B41FA5}">
                      <a16:colId xmlns:a16="http://schemas.microsoft.com/office/drawing/2014/main" val="485026658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265302417"/>
                    </a:ext>
                  </a:extLst>
                </a:gridCol>
                <a:gridCol w="1074250">
                  <a:extLst>
                    <a:ext uri="{9D8B030D-6E8A-4147-A177-3AD203B41FA5}">
                      <a16:colId xmlns:a16="http://schemas.microsoft.com/office/drawing/2014/main" val="420633900"/>
                    </a:ext>
                  </a:extLst>
                </a:gridCol>
              </a:tblGrid>
              <a:tr h="5741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kryterium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Waga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Maksymalna liczba pkt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udział %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23693"/>
                  </a:ext>
                </a:extLst>
              </a:tr>
              <a:tr h="327767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projektu (0-3)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22701"/>
                  </a:ext>
                </a:extLst>
              </a:tr>
              <a:tr h="25120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Potrzeba realizacji projektu (0-1)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07320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Wkład w zakładane efekty (0-1)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44544"/>
                  </a:ext>
                </a:extLst>
              </a:tr>
              <a:tr h="319114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Kompleksowość projektu (0-2)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03410"/>
                  </a:ext>
                </a:extLst>
              </a:tr>
              <a:tr h="31997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Komplementarność projektu (0-2)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48156"/>
                  </a:ext>
                </a:extLst>
              </a:tr>
              <a:tr h="351927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Zasada DNSH (0-5)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R6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06618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Nowy Europejski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Bauhaus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(0-3)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12404"/>
                  </a:ext>
                </a:extLst>
              </a:tr>
              <a:tr h="360213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Krajowe Obszary Strategicznej Interwencji (0-2)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35257"/>
                  </a:ext>
                </a:extLst>
              </a:tr>
              <a:tr h="731156"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24690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B6D0F235-6D09-44FB-AEE8-BBEB8C06C6AA}"/>
              </a:ext>
            </a:extLst>
          </p:cNvPr>
          <p:cNvSpPr txBox="1">
            <a:spLocks/>
          </p:cNvSpPr>
          <p:nvPr/>
        </p:nvSpPr>
        <p:spPr>
          <a:xfrm>
            <a:off x="1187997" y="333521"/>
            <a:ext cx="10387703" cy="530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>
                <a:latin typeface="+mn-lt"/>
              </a:rPr>
              <a:t>Kryteria wyboru projektów – strategiczne – zestawienie punktacji</a:t>
            </a:r>
          </a:p>
        </p:txBody>
      </p:sp>
    </p:spTree>
    <p:extLst>
      <p:ext uri="{BB962C8B-B14F-4D97-AF65-F5344CB8AC3E}">
        <p14:creationId xmlns:p14="http://schemas.microsoft.com/office/powerpoint/2010/main" val="301149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id="{80683CB0-5D83-43DD-B3FD-D0C64C3A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91" y="2383810"/>
            <a:ext cx="9602680" cy="2808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29" dirty="0"/>
              <a:t>Dziękuję za uwagę</a:t>
            </a: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37625"/>
            <a:ext cx="9005179" cy="444695"/>
          </a:xfrm>
        </p:spPr>
        <p:txBody>
          <a:bodyPr/>
          <a:lstStyle/>
          <a:p>
            <a:r>
              <a:rPr lang="pl-PL" dirty="0"/>
              <a:t>Działanie 6.1. Infrastruktura edukacji przedszkolnej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1023481"/>
            <a:ext cx="10254317" cy="524669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2600" dirty="0">
                <a:latin typeface="+mn-lt"/>
              </a:rPr>
              <a:t>Projekty na rzecz upowszechnienia edukacji przedszkolnej;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2600" dirty="0">
                <a:latin typeface="+mn-lt"/>
              </a:rPr>
              <a:t>Inwestycje </a:t>
            </a:r>
            <a:r>
              <a:rPr lang="pl-PL" sz="2600" b="1" dirty="0">
                <a:latin typeface="+mn-lt"/>
              </a:rPr>
              <a:t>zintegrowane</a:t>
            </a:r>
            <a:r>
              <a:rPr lang="pl-PL" sz="2600" dirty="0">
                <a:latin typeface="+mn-lt"/>
              </a:rPr>
              <a:t> z projektami finansowanymi w Działaniu 5.7. Edukacja przedszkolna</a:t>
            </a:r>
          </a:p>
          <a:p>
            <a:pPr marL="271463" lvl="1" indent="-271463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latin typeface="+mn-lt"/>
              </a:rPr>
              <a:t>Typy projektów:</a:t>
            </a:r>
          </a:p>
          <a:p>
            <a:pPr marL="622300" lvl="2" indent="-34290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2600" dirty="0">
                <a:latin typeface="+mn-lt"/>
              </a:rPr>
              <a:t>Budowa, przebudowa, rozbudowa, remont infrastruktury przedszkoli i oddziałów przedszkolnych (samodzielnych obiektów i pomieszczeń zlokalizowanych w budynkach szkół) wraz z wyposażeniem, placami zabaw.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W ramach ww. typów projektów możliwe będą: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a. zakup wyposażenia trwałego, w tym doposażenie w pomoce dydaktyczne, sprzęt lub narzędzia specjalistyczne dostosowane do rozpoznawania potrzeb rozwojowych i edukacyjnych dzieci;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b. budowa, rozbudowa, montaż placów zabaw wraz z bezpieczną nawierzchnią i ogrodzeniem.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Uzupełniająco możliwe będą również: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c. działania służące poprawie dostępności cyfrowej i </a:t>
            </a:r>
            <a:r>
              <a:rPr lang="pl-PL" sz="2600" dirty="0" err="1">
                <a:latin typeface="+mn-lt"/>
              </a:rPr>
              <a:t>informacyjno</a:t>
            </a:r>
            <a:r>
              <a:rPr lang="pl-PL" sz="2600" dirty="0">
                <a:latin typeface="+mn-lt"/>
              </a:rPr>
              <a:t> - komunikacyjnej (nie pokrywającej się z zakresem wsparcia w ramach Krajowego Planu Odbudowy) oraz likwidacji barier architektonicznych w szczególności w oparciu o projektowanie uniwersalne lub zastosowanie racjonalnego usprawnienia oraz uwzględniające potrzeby osób z niepełnosprawnościami;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d. działania służące zmniejszeniu energochłonności infrastruktury i przyczyniające się do zmniejszenia kosztów jej utrzymania i osiągnięcia neutralności klimatycznej;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e. działania sprzyjające adaptacji do zmian klimatu poprzez zastosowanie błękitno-zielonej infrastruktury np. zielone dachy, zielone ściany itp.;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pl-PL" sz="2600" dirty="0">
                <a:latin typeface="+mn-lt"/>
              </a:rPr>
              <a:t>f. zagospodarowanie otoczenia obiektów, w szczególności modyfikacja przestrzeni wspierająca rozwój psychoruchowy i poznawczy dzieci.</a:t>
            </a: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 sz="1200">
                <a:solidFill>
                  <a:srgbClr val="002073"/>
                </a:solidFill>
              </a:rPr>
              <a:pPr defTabSz="414772"/>
              <a:t>2</a:t>
            </a:fld>
            <a:endParaRPr lang="pl-PL" sz="1200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37625"/>
            <a:ext cx="9005179" cy="444695"/>
          </a:xfrm>
        </p:spPr>
        <p:txBody>
          <a:bodyPr/>
          <a:lstStyle/>
          <a:p>
            <a:r>
              <a:rPr lang="pl-PL" dirty="0">
                <a:latin typeface="+mn-lt"/>
              </a:rPr>
              <a:t>Działanie 6.1. Infrastruktura edukacji przedszkolnej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1023481"/>
            <a:ext cx="10254317" cy="524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+mn-lt"/>
              </a:rPr>
              <a:t>Najważniejsze warunki realizacji projektów:</a:t>
            </a:r>
          </a:p>
          <a:p>
            <a:r>
              <a:rPr lang="pl-PL" sz="1800" dirty="0">
                <a:latin typeface="+mn-lt"/>
              </a:rPr>
              <a:t>Wsparcie uzyskać mogą wyłącznie placówki posiadające status przedszkola publicznego. W przypadku nowego przedszkola, wsparcie można uzyskać wyłącznie na utworzenie placówki, która posiadać będzie status przedszkola publicznego po zakończeniu realizacji projektu;</a:t>
            </a:r>
            <a:endParaRPr lang="pl-PL" sz="1400" dirty="0">
              <a:latin typeface="+mn-lt"/>
            </a:endParaRPr>
          </a:p>
          <a:p>
            <a:r>
              <a:rPr lang="pl-PL" sz="1800" dirty="0">
                <a:latin typeface="+mn-lt"/>
              </a:rPr>
              <a:t>Realizowane będą wyłącznie projekty zawierające diagnozę edukacji przedszkolnej, ze szczególnym uwzględnieniem analizy bieżących i prognozowanych potrzeb w zakresie dostępności miejsc edukacji przedszkolnej dotyczącą zaplanowanych działań, zarówno w kwestii infrastruktury objętej wsparciem w Działaniu, jak i zadań wspieranych w Działaniu 5.7. Edukacja przedszkolna;</a:t>
            </a:r>
            <a:endParaRPr lang="pl-PL" sz="1400" dirty="0">
              <a:latin typeface="+mn-lt"/>
            </a:endParaRPr>
          </a:p>
          <a:p>
            <a:r>
              <a:rPr lang="pl-PL" sz="1800" dirty="0">
                <a:latin typeface="+mn-lt"/>
              </a:rPr>
              <a:t>Ze wsparcia wykluczone będą projekty dotyczące szkół specjalnych i innych placówek, które prowadzą do segregacji lub utrzymania segregacji jakiejkolwiek grupy </a:t>
            </a:r>
            <a:r>
              <a:rPr lang="pl-PL" sz="1800" dirty="0" err="1">
                <a:latin typeface="+mn-lt"/>
              </a:rPr>
              <a:t>defaworyzowanej</a:t>
            </a:r>
            <a:r>
              <a:rPr lang="pl-PL" sz="1800" dirty="0">
                <a:latin typeface="+mn-lt"/>
              </a:rPr>
              <a:t> lub zagrożonej wykluczeniem społecznym.</a:t>
            </a:r>
            <a:endParaRPr lang="pl-PL" sz="1400" dirty="0">
              <a:latin typeface="+mn-lt"/>
            </a:endParaRPr>
          </a:p>
          <a:p>
            <a:pPr marL="457204" lvl="2" indent="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 sz="1200">
                <a:solidFill>
                  <a:srgbClr val="002073"/>
                </a:solidFill>
              </a:rPr>
              <a:pPr defTabSz="414772"/>
              <a:t>3</a:t>
            </a:fld>
            <a:endParaRPr lang="pl-PL" sz="1200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5" y="1795891"/>
            <a:ext cx="9606657" cy="43767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89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latin typeface="+mn-lt"/>
              </a:rPr>
              <a:t>Ukierunkowanie terytorialne</a:t>
            </a:r>
            <a:endParaRPr lang="pl-PL" dirty="0">
              <a:latin typeface="+mn-lt"/>
            </a:endParaRPr>
          </a:p>
          <a:p>
            <a:pPr marL="247711" indent="0">
              <a:spcBef>
                <a:spcPts val="0"/>
              </a:spcBef>
              <a:spcAft>
                <a:spcPts val="1089"/>
              </a:spcAft>
              <a:buNone/>
            </a:pPr>
            <a:r>
              <a:rPr lang="pl-PL" b="1" dirty="0">
                <a:solidFill>
                  <a:schemeClr val="tx2"/>
                </a:solidFill>
                <a:latin typeface="+mn-lt"/>
              </a:rPr>
              <a:t>47 gmin </a:t>
            </a:r>
            <a:r>
              <a:rPr lang="pl-PL" dirty="0">
                <a:latin typeface="+mn-lt"/>
              </a:rPr>
              <a:t>cechujących się szczególnie </a:t>
            </a:r>
            <a:r>
              <a:rPr lang="pl-PL" dirty="0">
                <a:solidFill>
                  <a:schemeClr val="accent1"/>
                </a:solidFill>
                <a:latin typeface="+mn-lt"/>
              </a:rPr>
              <a:t>niskim odsetkiem dzieci objętych wychowaniem przedszkolnym </a:t>
            </a:r>
            <a:r>
              <a:rPr lang="pl-PL" dirty="0">
                <a:latin typeface="+mn-lt"/>
              </a:rPr>
              <a:t>w relacji do średniej wojewódzkiej – zgodnie z Tabelą nr 2 w ramach załącznika do uchwały nr 646/457/23 ZWP z dnia 6 czerwca 2023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latin typeface="+mn-lt"/>
              </a:rPr>
              <a:t>Wnioskodawcy -</a:t>
            </a:r>
            <a:r>
              <a:rPr lang="pl-PL" dirty="0">
                <a:latin typeface="+mn-lt"/>
              </a:rPr>
              <a:t> </a:t>
            </a:r>
            <a:r>
              <a:rPr lang="pl-PL" dirty="0">
                <a:solidFill>
                  <a:schemeClr val="accent1"/>
                </a:solidFill>
                <a:latin typeface="+mn-lt"/>
              </a:rPr>
              <a:t>jednostki samorządu terytorialnego </a:t>
            </a:r>
            <a:r>
              <a:rPr lang="pl-PL" dirty="0">
                <a:latin typeface="+mn-lt"/>
              </a:rPr>
              <a:t>z terenu ww. gmin </a:t>
            </a:r>
          </a:p>
          <a:p>
            <a:pPr marL="506943" indent="-259232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samodzielnie</a:t>
            </a:r>
            <a:r>
              <a:rPr lang="pl-PL" dirty="0">
                <a:latin typeface="+mn-lt"/>
              </a:rPr>
              <a:t> </a:t>
            </a:r>
          </a:p>
          <a:p>
            <a:pPr marL="506943" indent="-259232">
              <a:buFont typeface="Courier New" panose="02070309020205020404" pitchFamily="49" charset="0"/>
              <a:buChar char="o"/>
            </a:pPr>
            <a:r>
              <a:rPr lang="pl-PL" dirty="0">
                <a:latin typeface="+mn-lt"/>
              </a:rPr>
              <a:t>jako </a:t>
            </a:r>
            <a:r>
              <a:rPr lang="pl-PL" dirty="0">
                <a:solidFill>
                  <a:schemeClr val="accent1"/>
                </a:solidFill>
                <a:latin typeface="+mn-lt"/>
              </a:rPr>
              <a:t>liderzy w partnerstwie </a:t>
            </a:r>
            <a:r>
              <a:rPr lang="pl-PL" dirty="0">
                <a:latin typeface="+mn-lt"/>
              </a:rPr>
              <a:t>z:</a:t>
            </a:r>
          </a:p>
          <a:p>
            <a:pPr marL="895792" indent="-259232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innymi </a:t>
            </a:r>
            <a:r>
              <a:rPr lang="pl-PL" dirty="0" err="1">
                <a:solidFill>
                  <a:schemeClr val="accent1"/>
                </a:solidFill>
                <a:latin typeface="+mn-lt"/>
              </a:rPr>
              <a:t>jst</a:t>
            </a:r>
            <a:r>
              <a:rPr lang="pl-PL" b="1" dirty="0">
                <a:latin typeface="+mn-lt"/>
              </a:rPr>
              <a:t> </a:t>
            </a:r>
            <a:r>
              <a:rPr lang="pl-PL" dirty="0">
                <a:latin typeface="+mn-lt"/>
              </a:rPr>
              <a:t>z obszaru ww. gmin </a:t>
            </a:r>
          </a:p>
          <a:p>
            <a:pPr marL="895792" indent="-259232">
              <a:spcBef>
                <a:spcPts val="544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  <a:latin typeface="+mn-lt"/>
              </a:rPr>
              <a:t>podmiotami niepublicznymi </a:t>
            </a:r>
            <a:r>
              <a:rPr lang="pl-PL" dirty="0">
                <a:latin typeface="+mn-lt"/>
              </a:rPr>
              <a:t>(organizacje pozarządowe, Kościoły i związki wyznaniowe, przedszkola i inne formy wychowania przedszkolnego, szkoły i inne placówki systemu oświaty, MŚP)</a:t>
            </a:r>
          </a:p>
          <a:p>
            <a:pPr marL="0" lvl="1" indent="0">
              <a:spcAft>
                <a:spcPts val="1089"/>
              </a:spcAft>
              <a:buClr>
                <a:schemeClr val="accent1"/>
              </a:buClr>
              <a:buNone/>
            </a:pPr>
            <a:endParaRPr lang="pl-PL" dirty="0"/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dirty="0"/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chemeClr val="accent1"/>
              </a:solidFill>
            </a:endParaRP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984CE7-EDBE-40D2-913C-9427F575F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D68B32B-C3B0-42D9-A32F-6EFEFCBA76DB}"/>
              </a:ext>
            </a:extLst>
          </p:cNvPr>
          <p:cNvSpPr txBox="1">
            <a:spLocks/>
          </p:cNvSpPr>
          <p:nvPr/>
        </p:nvSpPr>
        <p:spPr>
          <a:xfrm>
            <a:off x="1192696" y="448721"/>
            <a:ext cx="9606658" cy="9552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359" dirty="0">
                <a:latin typeface="+mn-lt"/>
              </a:rPr>
              <a:t>Nabór dla Działania 6.1. Infrastruktura edukacji przedszkolnej </a:t>
            </a:r>
            <a:r>
              <a:rPr lang="pl-PL" sz="2359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zintegrowany z Dz. 5.7. Edukacja przedszkolna</a:t>
            </a:r>
            <a:endParaRPr lang="pl-PL" sz="23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93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AF14CD5-3B70-416D-874C-F84C54A53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0" y="578420"/>
            <a:ext cx="7996241" cy="6051473"/>
          </a:xfrm>
          <a:prstGeom prst="rect">
            <a:avLst/>
          </a:prstGeom>
        </p:spPr>
      </p:pic>
      <p:sp>
        <p:nvSpPr>
          <p:cNvPr id="7" name="Tytuł 4">
            <a:extLst>
              <a:ext uri="{FF2B5EF4-FFF2-40B4-BE49-F238E27FC236}">
                <a16:creationId xmlns:a16="http://schemas.microsoft.com/office/drawing/2014/main" id="{16482810-3DF8-40FB-B1E6-C9D5DB38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07" y="326438"/>
            <a:ext cx="8618997" cy="955224"/>
          </a:xfrm>
        </p:spPr>
        <p:txBody>
          <a:bodyPr>
            <a:normAutofit/>
          </a:bodyPr>
          <a:lstStyle/>
          <a:p>
            <a:r>
              <a:rPr lang="pl-PL" sz="2359" dirty="0">
                <a:latin typeface="+mn-lt"/>
              </a:rPr>
              <a:t>Nabór dla Działania 6.1. Infrastruktura edukacji przedszkolnej </a:t>
            </a:r>
            <a:r>
              <a:rPr lang="pl-PL" sz="2359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zintegrowany z Dz. 5.7. Edukacja przedszkolna</a:t>
            </a:r>
            <a:endParaRPr lang="pl-PL" sz="2359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7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807" y="1501931"/>
            <a:ext cx="8227051" cy="3854137"/>
          </a:xfrm>
        </p:spPr>
        <p:txBody>
          <a:bodyPr>
            <a:normAutofit/>
          </a:bodyPr>
          <a:lstStyle/>
          <a:p>
            <a:pPr>
              <a:spcAft>
                <a:spcPts val="1089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termin naboru: 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15 listopada 2023 r. </a:t>
            </a:r>
            <a:r>
              <a:rPr lang="pl-PL" dirty="0">
                <a:latin typeface="+mn-lt"/>
              </a:rPr>
              <a:t>– 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31 stycznia 2024 r. (godz. 23.59)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alokacja: 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45 238 024,44  </a:t>
            </a:r>
            <a:r>
              <a:rPr lang="pl-PL" dirty="0">
                <a:latin typeface="+mn-lt"/>
              </a:rPr>
              <a:t>złotych</a:t>
            </a:r>
          </a:p>
          <a:p>
            <a:pPr marL="1058533" indent="0">
              <a:spcAft>
                <a:spcPts val="1089"/>
              </a:spcAft>
              <a:buNone/>
            </a:pPr>
            <a:r>
              <a:rPr lang="pl-PL" dirty="0">
                <a:latin typeface="+mn-lt"/>
              </a:rPr>
              <a:t>= 10 114 028,00 euro x 4,4728 zł (kurs EBC na wrzesień 2023 r.) 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+mn-lt"/>
              </a:rPr>
              <a:t>min. wartość projektu</a:t>
            </a:r>
            <a:r>
              <a:rPr lang="pl-PL" dirty="0">
                <a:latin typeface="+mn-lt"/>
              </a:rPr>
              <a:t>: 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500 tys. złotych</a:t>
            </a:r>
            <a:r>
              <a:rPr lang="pl-PL" dirty="0">
                <a:latin typeface="+mn-lt"/>
              </a:rPr>
              <a:t>.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+mn-lt"/>
              </a:rPr>
              <a:t>max. kwota dofinansowania</a:t>
            </a:r>
            <a:r>
              <a:rPr lang="pl-PL" dirty="0">
                <a:latin typeface="+mn-lt"/>
              </a:rPr>
              <a:t>, o którą może ubiegać się wnioskodawca: </a:t>
            </a:r>
            <a:r>
              <a:rPr lang="pl-PL" b="1" dirty="0">
                <a:solidFill>
                  <a:schemeClr val="accent1"/>
                </a:solidFill>
                <a:latin typeface="+mn-lt"/>
              </a:rPr>
              <a:t>5 mln złotych</a:t>
            </a:r>
            <a:endParaRPr lang="pl-PL" b="1" dirty="0">
              <a:latin typeface="+mn-lt"/>
            </a:endParaRP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ostateczna kwota dofinansowania – określona w oparciu o kurs EBC aktualny na dzień podjęcia decyzji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niewystarczająca alokacja – </a:t>
            </a:r>
            <a:r>
              <a:rPr lang="pl-PL" b="1" dirty="0">
                <a:latin typeface="+mn-lt"/>
              </a:rPr>
              <a:t>możliwość</a:t>
            </a:r>
            <a:r>
              <a:rPr lang="pl-PL" dirty="0">
                <a:latin typeface="+mn-lt"/>
              </a:rPr>
              <a:t> </a:t>
            </a:r>
            <a:r>
              <a:rPr lang="pl-PL" b="1" dirty="0">
                <a:latin typeface="+mn-lt"/>
              </a:rPr>
              <a:t>obniżenia dofinansowania </a:t>
            </a:r>
            <a:r>
              <a:rPr lang="pl-PL" dirty="0">
                <a:latin typeface="+mn-lt"/>
              </a:rPr>
              <a:t>wszystkim projektom wybranym do dofinansowania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39EBFEA-F2B4-414F-A4F6-64923810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07" y="326438"/>
            <a:ext cx="8618997" cy="955224"/>
          </a:xfrm>
        </p:spPr>
        <p:txBody>
          <a:bodyPr>
            <a:normAutofit/>
          </a:bodyPr>
          <a:lstStyle/>
          <a:p>
            <a:r>
              <a:rPr lang="pl-PL" sz="2359" dirty="0">
                <a:latin typeface="+mn-lt"/>
              </a:rPr>
              <a:t>Nabór dla Działania 6.1. Infrastruktura edukacji przedszkolnej </a:t>
            </a:r>
            <a:r>
              <a:rPr lang="pl-PL" sz="2359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zintegrowany z Dz. 5.7. Edukacja przedszkolna</a:t>
            </a:r>
            <a:endParaRPr lang="pl-PL" sz="23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36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8" y="888123"/>
            <a:ext cx="10485429" cy="5643440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sformułowane w oparciu o „Metodykę wyboru projektów w ramach programu regionalnego Fundusze Europejskie dla Pomorza 2021-2027 dla projektów zintegrowanych” przyjętą 20 czerwca 2023 r.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Konkurencyjny sposób wyboru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Nabór wiodący</a:t>
            </a:r>
          </a:p>
          <a:p>
            <a:pPr>
              <a:lnSpc>
                <a:spcPct val="12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Kryteria: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formalne,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statusu projektu zintegrowanego I,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wykonalności, </a:t>
            </a:r>
          </a:p>
          <a:p>
            <a:pPr marL="800104" lvl="2" indent="-342900">
              <a:lnSpc>
                <a:spcPct val="123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zgodności z zasadami horyzontalnymi,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strategiczne.</a:t>
            </a:r>
          </a:p>
          <a:p>
            <a:pPr>
              <a:lnSpc>
                <a:spcPct val="13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>
                <a:latin typeface="+mn-lt"/>
              </a:rPr>
              <a:t>Definicje zawierają wymogi wynikające z: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programu FEP 2021-2027,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Szczegółowego Opisu Priorytetów, 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Wytycznych ministra właściwego ds. rozwoju regionalnego,</a:t>
            </a:r>
          </a:p>
          <a:p>
            <a:pPr marL="800104" lvl="2" indent="-342900">
              <a:lnSpc>
                <a:spcPct val="13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Kontraktu Programowego dla Województwa Pomorskiego.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7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963342"/>
            <a:ext cx="10354800" cy="4211559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Kwalifikowalność wnioskodawcy/partnerów</a:t>
            </a:r>
          </a:p>
          <a:p>
            <a:pPr marL="452438" lvl="1" indent="-228600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uprawniona jednostka samorządu terytorialnego – gmina o szczególnie niskim odsetku dzieci objętych wychowaniem przedszkolnym,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wyłączenie podmiotów podejmujących działania sprzeczne z zasadami niedyskryminacji.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Zgodność z celami i logiką wsparcia w Działaniu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czy projekt nie dotyczy szkoły specjalnej lub placówki, która prowadzi do segregacji lub utrzymania segregacji jakiejkolwiek grupy dewaloryzowanej lub zagrożonej wykluczeniem społecznym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Zgodność ze szczegółowymi uwarunkowaniami określonymi dla Działania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status przedszkola publicznego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latin typeface="+mn-lt"/>
              </a:rPr>
              <a:t>Kwalifikowalność wartości projektu</a:t>
            </a:r>
          </a:p>
          <a:p>
            <a:pPr marL="452438" lvl="1" indent="-22860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</a:rPr>
              <a:t>Minimalna wartość projektu – 500 tys. złotych.</a:t>
            </a:r>
            <a:endParaRPr lang="pl-PL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8</a:t>
            </a:fld>
            <a:endParaRPr lang="pl-PL" sz="1200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3BC516E-CECA-4F64-B6CD-88DC8306F13E}"/>
              </a:ext>
            </a:extLst>
          </p:cNvPr>
          <p:cNvSpPr txBox="1">
            <a:spLocks/>
          </p:cNvSpPr>
          <p:nvPr/>
        </p:nvSpPr>
        <p:spPr>
          <a:xfrm>
            <a:off x="1170659" y="5250120"/>
            <a:ext cx="8640381" cy="859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dirty="0"/>
              <a:t>Kryterium statusu projektu zintegrowanego I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121C31-189A-4EF0-8839-CF7368FD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 – formalne (0/1)</a:t>
            </a:r>
          </a:p>
        </p:txBody>
      </p:sp>
    </p:spTree>
    <p:extLst>
      <p:ext uri="{BB962C8B-B14F-4D97-AF65-F5344CB8AC3E}">
        <p14:creationId xmlns:p14="http://schemas.microsoft.com/office/powerpoint/2010/main" val="223702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3833089"/>
            <a:ext cx="10647226" cy="26984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>
                <a:latin typeface="+mn-lt"/>
              </a:rPr>
              <a:t>Możliwe warianty</a:t>
            </a:r>
            <a:endParaRPr lang="pl-PL" sz="2000" b="1" dirty="0">
              <a:latin typeface="+mn-lt"/>
            </a:endParaRP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diagnoza edukacji przedszkolnej, ze szczególnym uwzględnieniem analizy bieżących i prognozowanych potrzeb w zakresie dostępności miejsc edukacji przedszkolnej.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l-PL" sz="1900" b="1" dirty="0">
                <a:latin typeface="+mn-lt"/>
              </a:rPr>
              <a:t>Partnerstwo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wybór partnera w oparciu o warunki określone w art. 39 ust. 1-4 ustawy wdrożeniowej:</a:t>
            </a:r>
          </a:p>
          <a:p>
            <a:pPr marL="984250" lvl="2" indent="-22860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otwarty nabór przed złożeniem wniosku o dofinansowanie,</a:t>
            </a:r>
          </a:p>
          <a:p>
            <a:pPr marL="984250" lvl="2" indent="-22860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zgodność działania potencjalnego partnera z celami projektu, deklarowany wkład w realizację celu, doświadczenie w realizacji projektów.</a:t>
            </a:r>
          </a:p>
          <a:p>
            <a:pPr marL="0" indent="0">
              <a:buNone/>
            </a:pPr>
            <a:endParaRPr lang="pl-PL" sz="2000" dirty="0"/>
          </a:p>
          <a:p>
            <a:pPr marL="914406" lvl="2" indent="0">
              <a:buNone/>
            </a:pPr>
            <a:endParaRPr lang="pl-PL" sz="1800" dirty="0"/>
          </a:p>
          <a:p>
            <a:pPr marL="914406" lvl="2" indent="0"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9</a:t>
            </a:fld>
            <a:endParaRPr lang="pl-PL" sz="12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03F0366-C71B-4EC3-B8A4-B36F84B3EA6A}"/>
              </a:ext>
            </a:extLst>
          </p:cNvPr>
          <p:cNvGrpSpPr/>
          <p:nvPr/>
        </p:nvGrpSpPr>
        <p:grpSpPr>
          <a:xfrm>
            <a:off x="1168613" y="914115"/>
            <a:ext cx="9728839" cy="2791043"/>
            <a:chOff x="998" y="1112958"/>
            <a:chExt cx="11269926" cy="3311849"/>
          </a:xfrm>
        </p:grpSpPr>
        <p:sp>
          <p:nvSpPr>
            <p:cNvPr id="6" name="Symbol zastępczy zawartości 5">
              <a:extLst>
                <a:ext uri="{FF2B5EF4-FFF2-40B4-BE49-F238E27FC236}">
                  <a16:creationId xmlns:a16="http://schemas.microsoft.com/office/drawing/2014/main" id="{28AFC0A7-5DD3-4FDC-AF5A-3CEA79BC2E15}"/>
                </a:ext>
              </a:extLst>
            </p:cNvPr>
            <p:cNvSpPr txBox="1">
              <a:spLocks/>
            </p:cNvSpPr>
            <p:nvPr/>
          </p:nvSpPr>
          <p:spPr>
            <a:xfrm>
              <a:off x="998" y="1112958"/>
              <a:ext cx="4216918" cy="331184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50825">
                <a:lnSpc>
                  <a:spcPct val="12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pl-PL" sz="2000" dirty="0">
                  <a:latin typeface="+mn-lt"/>
                </a:rPr>
                <a:t>rzeczowej: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Możliwe warianty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Zakres rzeczowy projektu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Nakłady na realizację projektu 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Procedura oceny oddziaływania na środowisko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Promocja projektu</a:t>
              </a:r>
            </a:p>
            <a:p>
              <a:pPr marL="1511914" lvl="3" indent="0">
                <a:lnSpc>
                  <a:spcPct val="120000"/>
                </a:lnSpc>
                <a:buNone/>
              </a:pPr>
              <a:endParaRPr lang="pl-PL" dirty="0"/>
            </a:p>
            <a:p>
              <a:endParaRPr lang="pl-PL" dirty="0"/>
            </a:p>
          </p:txBody>
        </p:sp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7000B0F7-12C7-4B42-9939-81F726B8E22D}"/>
                </a:ext>
              </a:extLst>
            </p:cNvPr>
            <p:cNvSpPr txBox="1">
              <a:spLocks/>
            </p:cNvSpPr>
            <p:nvPr/>
          </p:nvSpPr>
          <p:spPr>
            <a:xfrm>
              <a:off x="4134503" y="1112958"/>
              <a:ext cx="3817176" cy="309634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85750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>
                  <a:latin typeface="+mn-lt"/>
                </a:rPr>
                <a:t>instytucjonalnej: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Partnerstwo 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Sposób zarządzania projektem</a:t>
              </a:r>
            </a:p>
            <a:p>
              <a:pPr marL="0" indent="0">
                <a:buNone/>
              </a:pPr>
              <a:endParaRPr lang="pl-PL" dirty="0"/>
            </a:p>
          </p:txBody>
        </p:sp>
        <p:sp>
          <p:nvSpPr>
            <p:cNvPr id="8" name="Symbol zastępczy zawartości 5">
              <a:extLst>
                <a:ext uri="{FF2B5EF4-FFF2-40B4-BE49-F238E27FC236}">
                  <a16:creationId xmlns:a16="http://schemas.microsoft.com/office/drawing/2014/main" id="{1132AA19-E86E-4091-9402-6F9BE9B46623}"/>
                </a:ext>
              </a:extLst>
            </p:cNvPr>
            <p:cNvSpPr txBox="1">
              <a:spLocks/>
            </p:cNvSpPr>
            <p:nvPr/>
          </p:nvSpPr>
          <p:spPr>
            <a:xfrm>
              <a:off x="7806560" y="1112958"/>
              <a:ext cx="3464364" cy="2232248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6088" lvl="3" indent="-244475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>
                  <a:latin typeface="+mn-lt"/>
                </a:rPr>
                <a:t>finansowej: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Pomoc publiczna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Budżet projektu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Analiza finansowa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>
                  <a:latin typeface="+mn-lt"/>
                </a:rPr>
                <a:t>Analiza ekonomiczna </a:t>
              </a:r>
            </a:p>
            <a:p>
              <a:pPr lvl="3">
                <a:lnSpc>
                  <a:spcPct val="120000"/>
                </a:lnSpc>
              </a:pPr>
              <a:endParaRPr lang="pl-PL" dirty="0"/>
            </a:p>
            <a:p>
              <a:endParaRPr lang="pl-PL" dirty="0"/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75102E5E-3CC0-460F-8415-B3E5758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wyboru projektów – wykonalności (0/1)</a:t>
            </a:r>
          </a:p>
        </p:txBody>
      </p:sp>
    </p:spTree>
    <p:extLst>
      <p:ext uri="{BB962C8B-B14F-4D97-AF65-F5344CB8AC3E}">
        <p14:creationId xmlns:p14="http://schemas.microsoft.com/office/powerpoint/2010/main" val="144866356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Words>1694</Words>
  <Application>Microsoft Office PowerPoint</Application>
  <PresentationFormat>Panoramiczny</PresentationFormat>
  <Paragraphs>210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Wingdings</vt:lpstr>
      <vt:lpstr>1_Motyw pakietu Office</vt:lpstr>
      <vt:lpstr>Specyfika, cel i kryteria wyboru projektów w ramach edukacji przedszkolnej, system wyboru projektów zintegrowanych   </vt:lpstr>
      <vt:lpstr>Działanie 6.1. Infrastruktura edukacji przedszkolnej</vt:lpstr>
      <vt:lpstr>Działanie 6.1. Infrastruktura edukacji przedszkolnej</vt:lpstr>
      <vt:lpstr>Prezentacja programu PowerPoint</vt:lpstr>
      <vt:lpstr>Nabór dla Działania 6.1. Infrastruktura edukacji przedszkolnej zintegrowany z Dz. 5.7. Edukacja przedszkolna</vt:lpstr>
      <vt:lpstr>Nabór dla Działania 6.1. Infrastruktura edukacji przedszkolnej zintegrowany z Dz. 5.7. Edukacja przedszkolna</vt:lpstr>
      <vt:lpstr>Kryteria wyboru projektów</vt:lpstr>
      <vt:lpstr>Kryteria wyboru projektów – formalne (0/1)</vt:lpstr>
      <vt:lpstr>Kryteria wyboru projektów – wykonalności (0/1)</vt:lpstr>
      <vt:lpstr>Prezentacja programu PowerPoint</vt:lpstr>
      <vt:lpstr>Kryteria wyboru projektów – strategiczne (1/3)</vt:lpstr>
      <vt:lpstr>Kryteria wyboru projektów – strategiczne (2/3)</vt:lpstr>
      <vt:lpstr>Kryteria wyboru projektów – strategiczne (3/3)</vt:lpstr>
      <vt:lpstr>Prezentacja programu PowerPoint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UMWP</cp:lastModifiedBy>
  <cp:revision>79</cp:revision>
  <dcterms:created xsi:type="dcterms:W3CDTF">2023-06-16T08:37:31Z</dcterms:created>
  <dcterms:modified xsi:type="dcterms:W3CDTF">2023-11-21T14:43:53Z</dcterms:modified>
</cp:coreProperties>
</file>