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4" r:id="rId3"/>
    <p:sldId id="276" r:id="rId4"/>
    <p:sldId id="282" r:id="rId5"/>
    <p:sldId id="298" r:id="rId6"/>
    <p:sldId id="277" r:id="rId7"/>
    <p:sldId id="297" r:id="rId8"/>
    <p:sldId id="299" r:id="rId9"/>
    <p:sldId id="279" r:id="rId10"/>
    <p:sldId id="289" r:id="rId11"/>
    <p:sldId id="278" r:id="rId12"/>
    <p:sldId id="281" r:id="rId13"/>
    <p:sldId id="293" r:id="rId14"/>
    <p:sldId id="283" r:id="rId15"/>
    <p:sldId id="290" r:id="rId16"/>
    <p:sldId id="286" r:id="rId17"/>
    <p:sldId id="287" r:id="rId18"/>
    <p:sldId id="300" r:id="rId19"/>
    <p:sldId id="302" r:id="rId20"/>
    <p:sldId id="303" r:id="rId21"/>
    <p:sldId id="294" r:id="rId22"/>
    <p:sldId id="296" r:id="rId23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5193D4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0" autoAdjust="0"/>
    <p:restoredTop sz="94620" autoAdjust="0"/>
  </p:normalViewPr>
  <p:slideViewPr>
    <p:cSldViewPr showGuides="1">
      <p:cViewPr varScale="1">
        <p:scale>
          <a:sx n="95" d="100"/>
          <a:sy n="95" d="100"/>
        </p:scale>
        <p:origin x="936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3D4F4439-89C3-4BA7-BDBA-3EFD8DD65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D81CC63-1EFD-4F23-8F6F-0FF6BC370E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E38C1-F368-4B8E-B47C-7FA529B1D06A}" type="datetimeFigureOut">
              <a:rPr lang="pl-PL" smtClean="0"/>
              <a:t>20.11.2023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611D3D0-4CE3-4E63-ACDB-A3AD3289E7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6797660-37EF-43E9-B911-F5D902A4C0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1CE18-5706-4F65-A887-91DBE246C6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670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0275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47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160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357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2727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206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8188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5501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799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82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0527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964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48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537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24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002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87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3685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0370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128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160DB5-1EAD-4FBD-8F38-C81A13BC8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6614A53-20B3-4B39-A3EF-0C99DA93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843" y="893817"/>
            <a:ext cx="8640381" cy="108000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Fundusze Europejsk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6FCFA159-EADF-49BB-9E3A-21FD151919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Fundusze Europejskie&#10;&#10;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ctr">
              <a:lnSpc>
                <a:spcPts val="3500"/>
              </a:lnSpc>
              <a:buNone/>
              <a:defRPr sz="1800" b="1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89" y="1282667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607082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C8C3AC-0971-4F08-8A44-AAB883D783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MERYTORYCZ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8" name="Obraz 17" descr="Fundusze Europejskie &#10;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1" y="4500561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MERYTORYCZNY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25906" y="1979837"/>
            <a:ext cx="4140000" cy="4680018"/>
          </a:xfrm>
        </p:spPr>
        <p:txBody>
          <a:bodyPr/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25906" y="1979613"/>
            <a:ext cx="4140000" cy="4680226"/>
          </a:xfrm>
        </p:spPr>
        <p:txBody>
          <a:bodyPr/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LAJD MERYTORYCZNY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10" r:id="rId3"/>
    <p:sldLayoutId id="2147483720" r:id="rId4"/>
    <p:sldLayoutId id="2147483721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 dt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strony/o-funduszach/fundusze-na-lata-2021-2027/prawo-i-dokumenty/wytyczne/#/domyslne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po.pomorskie.eu/zapoznaj-sie-z-prawem-i-dokumentami-fep-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462" y="3851845"/>
            <a:ext cx="7920115" cy="1087764"/>
          </a:xfrm>
        </p:spPr>
        <p:txBody>
          <a:bodyPr/>
          <a:lstStyle/>
          <a:p>
            <a:r>
              <a:rPr lang="pl-PL" dirty="0"/>
              <a:t>ZASADY REALIZACJI PROJKETÓW 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7462" y="5508029"/>
            <a:ext cx="7920037" cy="574227"/>
          </a:xfrm>
        </p:spPr>
        <p:txBody>
          <a:bodyPr/>
          <a:lstStyle/>
          <a:p>
            <a:r>
              <a:rPr lang="pl-PL" dirty="0"/>
              <a:t>Gdańsk, 22.11.2023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3A6E031-7C9B-4A53-BAF7-944D220B1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C61503-3448-42FF-9FAB-606ECDE0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647753"/>
          </a:xfrm>
        </p:spPr>
        <p:txBody>
          <a:bodyPr/>
          <a:lstStyle/>
          <a:p>
            <a:pPr algn="ctr"/>
            <a:r>
              <a:rPr lang="pl-PL" dirty="0"/>
              <a:t>Koszty pośrednie – stawki ryczałtowe</a:t>
            </a:r>
          </a:p>
        </p:txBody>
      </p:sp>
      <p:pic>
        <p:nvPicPr>
          <p:cNvPr id="4" name="Symbol zastępczy zawartości 3" descr="&#10;Widok budżetu z Systemu Obsługi Wniosków Aplikacyjnych dotyczącego stawek ryczałtowych w kosztach pośrednich&#10;">
            <a:extLst>
              <a:ext uri="{FF2B5EF4-FFF2-40B4-BE49-F238E27FC236}">
                <a16:creationId xmlns:a16="http://schemas.microsoft.com/office/drawing/2014/main" id="{B0568858-FD63-4631-8A64-BF6A2E0FB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294" r="17054"/>
          <a:stretch/>
        </p:blipFill>
        <p:spPr>
          <a:xfrm>
            <a:off x="89322" y="1763613"/>
            <a:ext cx="10277635" cy="5533774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619FD8A-106A-4076-880D-0D975BB584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958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0A7A9-6322-4D4B-82DF-68939417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201" y="1691605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Kwalifikowalność podatku VAT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31B03C-D604-45D4-880B-9C9E9FAAA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3" y="2977250"/>
            <a:ext cx="8640382" cy="2304256"/>
          </a:xfrm>
        </p:spPr>
        <p:txBody>
          <a:bodyPr>
            <a:normAutofit/>
          </a:bodyPr>
          <a:lstStyle/>
          <a:p>
            <a:r>
              <a:rPr lang="pl-PL" dirty="0"/>
              <a:t>Wartość projektu &lt; 5 mln Euro – VAT jest kwalifikowalny</a:t>
            </a:r>
          </a:p>
          <a:p>
            <a:r>
              <a:rPr lang="pl-PL" dirty="0"/>
              <a:t>Wartość projektu ≥ 5 mln Euro – VAT może być kwalifikowalny, gdy brak jest prawnej możliwości jego odzyskania.</a:t>
            </a:r>
          </a:p>
          <a:p>
            <a:pPr lvl="1"/>
            <a:r>
              <a:rPr lang="pl-PL" dirty="0"/>
              <a:t>„Uzasadnienie dla kwalifikowalności VAT” we Wniosku o dofinansowanie</a:t>
            </a:r>
          </a:p>
          <a:p>
            <a:pPr lvl="1"/>
            <a:r>
              <a:rPr lang="pl-PL" dirty="0"/>
              <a:t>„Oświadczenie o kwalifikowalności VAT” w części Oświadczenia.</a:t>
            </a:r>
          </a:p>
          <a:p>
            <a:endParaRPr lang="pl-PL" b="1" dirty="0"/>
          </a:p>
          <a:p>
            <a:endParaRPr lang="pl-PL" b="1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F977117-6B72-4E03-B282-BD52E3B59F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135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6ABBF2-0A69-451B-B013-159A29709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312" y="2267669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Cross-</a:t>
            </a:r>
            <a:r>
              <a:rPr lang="pl-PL" dirty="0" err="1"/>
              <a:t>financing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BA435A-327C-4A36-AC83-1E4207435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311" y="3779837"/>
            <a:ext cx="8640382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/>
              <a:t>W ramach przedmiotowego naboru nie przewiduje się wydatków w ramach cross-</a:t>
            </a:r>
            <a:r>
              <a:rPr lang="pl-PL" sz="2800" dirty="0" err="1"/>
              <a:t>financingu</a:t>
            </a:r>
            <a:r>
              <a:rPr lang="pl-PL" sz="2800" dirty="0"/>
              <a:t>.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197D64-AE30-4DAC-BDC1-031744E571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6982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4D799E-AFC9-432F-A0DE-82A30C9A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Wydatki na dostępność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643462-E7B5-4FD8-9F01-DD3CFBDCE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763613"/>
            <a:ext cx="8640382" cy="4680002"/>
          </a:xfrm>
        </p:spPr>
        <p:txBody>
          <a:bodyPr>
            <a:normAutofit/>
          </a:bodyPr>
          <a:lstStyle/>
          <a:p>
            <a:r>
              <a:rPr lang="pl-PL" dirty="0"/>
              <a:t>System Obsługi Wniosków Aplikacyjnych EFS (SOWA EFS+) zapewni możliwość określania wydatków w projekcie przeznaczonych na zapewnianie dostępności. Służy temu dedykowany limit pn. „Wydatki na dostępność”.</a:t>
            </a:r>
          </a:p>
          <a:p>
            <a:r>
              <a:rPr lang="pl-PL" dirty="0"/>
              <a:t>wydatki przypisane do tego limitu to </a:t>
            </a:r>
            <a:r>
              <a:rPr lang="pl-PL" b="1" dirty="0">
                <a:solidFill>
                  <a:srgbClr val="C00000"/>
                </a:solidFill>
              </a:rPr>
              <a:t>wydatki, które całkowicie lub w znaczący sposób</a:t>
            </a:r>
            <a:r>
              <a:rPr lang="pl-PL" b="1" dirty="0"/>
              <a:t> </a:t>
            </a:r>
            <a:r>
              <a:rPr lang="pl-PL" dirty="0"/>
              <a:t>dotyczą działań wspierających dostępność w projekcie, np. dotyczące tworzenia standardów i modeli dostępności, organizacji wydarzeń poświęconych tematyce dostępności (np. szkoleń, konferencji), zakupu sprzętu służącego poprawie dostępności itp. Pamiętaj, że oznaczenie danej pozycji kosztów jako „wydatki na dostępność” spowoduje, </a:t>
            </a:r>
            <a:r>
              <a:rPr lang="pl-PL" b="1" dirty="0">
                <a:solidFill>
                  <a:srgbClr val="C00000"/>
                </a:solidFill>
              </a:rPr>
              <a:t>że zostanie ona uznana w całości za związaną z dostępnością.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BC1B54-8346-4216-B163-384E0E2897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705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C35639-04ED-4A23-A0D5-0D8AAFC0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539477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Taryfikator towarów i usług – Załącznik nr 23 do Regulaminu wyboru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1E4754-3627-4ABB-9145-2BB8E0283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409" y="2014175"/>
            <a:ext cx="8640382" cy="4680002"/>
          </a:xfrm>
        </p:spPr>
        <p:txBody>
          <a:bodyPr>
            <a:normAutofit/>
          </a:bodyPr>
          <a:lstStyle/>
          <a:p>
            <a:r>
              <a:rPr lang="pl-PL" dirty="0"/>
              <a:t>Katalog wydatków ujętych w Taryfikatorze nie jest katalogiem zamkniętym. </a:t>
            </a:r>
          </a:p>
          <a:p>
            <a:r>
              <a:rPr lang="pl-PL" dirty="0"/>
              <a:t>Stawki przedstawione w taryfikatorze należy traktować jako maksymalne. Odstępstwo od stawek przyjętych w taryfikatorze jest możliwe jedynie w uzasadnionych przypadkach. </a:t>
            </a:r>
          </a:p>
          <a:p>
            <a:r>
              <a:rPr lang="pl-PL" dirty="0"/>
              <a:t>Na etapie realizacji projektu, beneficjent może zakupić towar lub usługę w cenie innej niż określona w Taryfikatorze i budżecie projektu, o ile jest to cena rynkowa potwierdzona w wyniku przeprowadzonego w projekcie postępowania o udzielenie zamówienia lub postępowania konkurencyjnego. </a:t>
            </a:r>
          </a:p>
          <a:p>
            <a:r>
              <a:rPr lang="pl-PL" dirty="0"/>
              <a:t>Inne koszty związane z realizacją projektu, które nie zostały w nim ujęte powinny być zgodne z cenami rynkowymi oraz spełniać zasady kwalifikowalności wydatków.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4170813-4ECF-4D7C-9006-70FF1DE7F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1995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4D3D9C-305D-45F8-B724-76ACE55C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51445"/>
            <a:ext cx="8640381" cy="648667"/>
          </a:xfrm>
        </p:spPr>
        <p:txBody>
          <a:bodyPr/>
          <a:lstStyle/>
          <a:p>
            <a:pPr algn="ctr"/>
            <a:r>
              <a:rPr lang="pl-PL" dirty="0"/>
              <a:t>Taryfikator towarów i usług </a:t>
            </a:r>
          </a:p>
        </p:txBody>
      </p:sp>
      <p:pic>
        <p:nvPicPr>
          <p:cNvPr id="7" name="Symbol zastępczy zawartości 6" descr="obraz tabeli Taryfikator towarów i usług stanowiący Załącznik nr 30 do Regulaminu naboru.">
            <a:extLst>
              <a:ext uri="{FF2B5EF4-FFF2-40B4-BE49-F238E27FC236}">
                <a16:creationId xmlns:a16="http://schemas.microsoft.com/office/drawing/2014/main" id="{80BAE1BB-1BAE-4C3E-87D3-3CD6D77BD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5486" y="982611"/>
            <a:ext cx="7560840" cy="6336704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378BFFD-E0D8-4993-8557-136FB90938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9508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65ED71-4AFD-4A72-9663-331D1A79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1187549"/>
            <a:ext cx="8640381" cy="648071"/>
          </a:xfrm>
        </p:spPr>
        <p:txBody>
          <a:bodyPr/>
          <a:lstStyle/>
          <a:p>
            <a:pPr algn="ctr"/>
            <a:r>
              <a:rPr lang="pl-PL" dirty="0"/>
              <a:t>Personel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2986C0-E998-4877-A63A-25C83123B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902" y="2483693"/>
            <a:ext cx="8640382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Osoby zaangażowane do realizacji zadań lub czynności w ramach projektu na podstawie:</a:t>
            </a:r>
          </a:p>
          <a:p>
            <a:r>
              <a:rPr lang="pl-PL" dirty="0"/>
              <a:t>stosunku pracy; </a:t>
            </a:r>
          </a:p>
          <a:p>
            <a:r>
              <a:rPr lang="pl-PL" dirty="0"/>
              <a:t>wolontariusze wykonujący świadczenia na zasadach określonych w ustawie z dnia 24 kwietnia 2003 r. o działalności pożytku publicznego i o wolontariacie.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F1286FF-525F-43FD-AE49-CFD6E36D81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1171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403B6F-EFC5-4DA4-A000-D4601520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51445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Personel projektu - SOWA</a:t>
            </a:r>
          </a:p>
        </p:txBody>
      </p:sp>
      <p:pic>
        <p:nvPicPr>
          <p:cNvPr id="4" name="Symbol zastępczy zawartości 3" descr="Widok budżetu z Systemu Obsługi Wniosków Aplikacyjnych dotyczącego kategorii kosztu - Personel projektu ">
            <a:extLst>
              <a:ext uri="{FF2B5EF4-FFF2-40B4-BE49-F238E27FC236}">
                <a16:creationId xmlns:a16="http://schemas.microsoft.com/office/drawing/2014/main" id="{05B9D81C-8C22-4D07-8176-4AF497073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207" t="7317" r="19847" b="6098"/>
          <a:stretch/>
        </p:blipFill>
        <p:spPr>
          <a:xfrm>
            <a:off x="521370" y="936459"/>
            <a:ext cx="9670972" cy="6339915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962E25C-31AF-45C6-A584-A8E9D5D231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4990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C35639-04ED-4A23-A0D5-0D8AAFC0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1048214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Zatrudnianie nauczycieli w ośrodkach wychowania przedszkolnego prowadzonych przez JST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1E4754-3627-4ABB-9145-2BB8E0283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847" y="2461588"/>
            <a:ext cx="8568981" cy="4248472"/>
          </a:xfrm>
        </p:spPr>
        <p:txBody>
          <a:bodyPr>
            <a:normAutofit/>
          </a:bodyPr>
          <a:lstStyle/>
          <a:p>
            <a:r>
              <a:rPr lang="pl-PL" dirty="0"/>
              <a:t>Zatrudnianie nauczycieli w projektach finansowanych w ramach środków Europejskiego Funduszu Społecznego Plus w przypadku ośrodków wychowania przedszkolnego prowadzonych przez JST, odbywa się wyłącznie w oparciu o art.35a Karty Nauczyciela lub w oparciu o art. 16 Ustawy Prawo Oświatowe.</a:t>
            </a:r>
          </a:p>
          <a:p>
            <a:r>
              <a:rPr lang="pl-PL" dirty="0"/>
              <a:t>W przypadku nauczycieli prowadzących zajęcia bezpośrednio z uczniami lub wychowankami w wymiarze nie wyższym niż 4 godziny tygodniowo, powierzenie prowadzenia tych zajęć może nastąpić również na innej podstawie niż umowa o pracę, jeżeli w treści łączącego strony stosunku prawnego nie przeważają cechy charakterystyczne dla stosunku pracy.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4170813-4ECF-4D7C-9006-70FF1DE7F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321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C35639-04ED-4A23-A0D5-0D8AAFC0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771344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Zatrudnianie wykonawców zewnętrznych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1E4754-3627-4ABB-9145-2BB8E0283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8" y="2128537"/>
            <a:ext cx="8640382" cy="4680002"/>
          </a:xfrm>
        </p:spPr>
        <p:txBody>
          <a:bodyPr>
            <a:normAutofit/>
          </a:bodyPr>
          <a:lstStyle/>
          <a:p>
            <a:r>
              <a:rPr lang="pl-PL" dirty="0"/>
              <a:t>Możliwe jest angażowanie wykonawców zewnętrznych do realizacji usług edukacyjnych w przedszkolu publicznym, jednak wyłącznie</a:t>
            </a:r>
            <a:br>
              <a:rPr lang="pl-PL" dirty="0"/>
            </a:br>
            <a:r>
              <a:rPr lang="pl-PL" dirty="0"/>
              <a:t>w przypadku, gdy charakter zajęć zaplanowanych w ramach projektu nie determinuje ich prowadzenia przez nauczycieli posiadających wymagane kwalifikacje; </a:t>
            </a:r>
          </a:p>
          <a:p>
            <a:r>
              <a:rPr lang="pl-PL" dirty="0"/>
              <a:t>Zaangażowanie podmiotu zewnętrznego może mieć miejsce</a:t>
            </a:r>
            <a:br>
              <a:rPr lang="pl-PL" dirty="0"/>
            </a:br>
            <a:r>
              <a:rPr lang="pl-PL" dirty="0"/>
              <a:t>w przypadku specjalistycznych zajęć dodatkowych, które nie są realizowane w ramach standardowej oferty przedszkola;</a:t>
            </a:r>
            <a:endParaRPr lang="pl-PL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4170813-4ECF-4D7C-9006-70FF1DE7F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231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863777"/>
          </a:xfrm>
        </p:spPr>
        <p:txBody>
          <a:bodyPr/>
          <a:lstStyle/>
          <a:p>
            <a:pPr algn="ctr"/>
            <a:r>
              <a:rPr lang="pl-PL" dirty="0"/>
              <a:t>Prawidłowość realizacji projektu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b="1" dirty="0"/>
              <a:t>Wytyczne dotyczące kwalifikowalności wydatków na lata 2021-2027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>
                <a:hlinkClick r:id="rId3"/>
              </a:rPr>
              <a:t>https://www.funduszeeuropejskie.gov.pl/strony/o-funduszach/fundusze-na-lata-2021-2027/prawo-i-dokumenty/wytyczne/#/domyslne=1</a:t>
            </a:r>
            <a:r>
              <a:rPr lang="pl-PL" dirty="0"/>
              <a:t>)</a:t>
            </a:r>
          </a:p>
          <a:p>
            <a:endParaRPr lang="pl-PL" dirty="0"/>
          </a:p>
          <a:p>
            <a:r>
              <a:rPr lang="pl-PL" b="1" dirty="0"/>
              <a:t>Zasady realizacji projektów w ramach Europejskiego Funduszu Społecznego Plus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>
                <a:hlinkClick r:id="rId4"/>
              </a:rPr>
              <a:t>https://www.rpo.pomorskie.eu/zapoznaj-sie-z-prawem-i-dokumentami-fep-</a:t>
            </a:r>
            <a:r>
              <a:rPr lang="pl-PL" dirty="0"/>
              <a:t>)</a:t>
            </a:r>
          </a:p>
          <a:p>
            <a:endParaRPr lang="pl-PL" dirty="0"/>
          </a:p>
          <a:p>
            <a:r>
              <a:rPr lang="pl-PL" b="1" dirty="0"/>
              <a:t>Instrukcja merytoryczna wypełniania formularza wniosku o dofinansowanie projektu z Europejskiego Funduszu Społecznego Plus w ramach programu Fundusze Europejskie dla Pomorza 2021-2027 </a:t>
            </a:r>
          </a:p>
          <a:p>
            <a:pPr marL="361950" indent="0">
              <a:buNone/>
            </a:pPr>
            <a:r>
              <a:rPr lang="pl-PL" dirty="0"/>
              <a:t>(</a:t>
            </a:r>
            <a:r>
              <a:rPr lang="pl-PL" dirty="0">
                <a:solidFill>
                  <a:srgbClr val="0563C1"/>
                </a:solidFill>
              </a:rPr>
              <a:t>Załącznik nr 4 do Regulaminu wyboru projektów</a:t>
            </a:r>
            <a:r>
              <a:rPr lang="pl-PL" dirty="0"/>
              <a:t>)</a:t>
            </a:r>
          </a:p>
          <a:p>
            <a:endParaRPr lang="pl-PL" b="1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F764A44-CD07-40BA-BE89-3AEACA19F8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C35639-04ED-4A23-A0D5-0D8AAFC0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771344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Zatrudnianie wykonawców zewnętrznych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1E4754-3627-4ABB-9145-2BB8E0283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8" y="2128537"/>
            <a:ext cx="8640382" cy="4680002"/>
          </a:xfrm>
        </p:spPr>
        <p:txBody>
          <a:bodyPr>
            <a:normAutofit/>
          </a:bodyPr>
          <a:lstStyle/>
          <a:p>
            <a:r>
              <a:rPr lang="pl-PL" dirty="0"/>
              <a:t>W przypadku angażu wykonawców zewnętrznych, zatrudnienie może nastąpić na podstawie </a:t>
            </a:r>
            <a:r>
              <a:rPr lang="pl-PL" b="1" dirty="0"/>
              <a:t>stosunku pracy </a:t>
            </a:r>
            <a:r>
              <a:rPr lang="pl-PL" dirty="0"/>
              <a:t>– w przypadku osób fizycznych niebędących nauczycielami bądź </a:t>
            </a:r>
            <a:r>
              <a:rPr lang="pl-PL" b="1" dirty="0"/>
              <a:t>stosunku </a:t>
            </a:r>
            <a:r>
              <a:rPr lang="pl-PL" b="1" dirty="0" err="1"/>
              <a:t>cywilno</a:t>
            </a:r>
            <a:r>
              <a:rPr lang="pl-PL" b="1" dirty="0"/>
              <a:t> – prawnego </a:t>
            </a:r>
            <a:r>
              <a:rPr lang="pl-PL" dirty="0"/>
              <a:t>w przypadku wykonawców zewnętrznych (podmiotów/ osób fizycznych) z zastrzeżeniem konieczności ich wyłaniania zgodnie z Wytycznymi kwalifikowalności, w szczególności z zasadą konkurencyjności i PZP;</a:t>
            </a:r>
          </a:p>
          <a:p>
            <a:r>
              <a:rPr lang="pl-PL" dirty="0"/>
              <a:t>Należy pamiętać, że nauczyciel może brać udział w postepowaniu dotyczącym zaangażowania wykonawców zewnętrznych, jednak nie będzie mógł być zaangażowany w „swojej” placówce na podstawie umowy zlecenia.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4170813-4ECF-4D7C-9006-70FF1DE7F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7241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259A9D-70EC-4260-AE91-61F0C6132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1259557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Trwałość rezultatów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B18E7C-FC34-4432-810B-54E5B7943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2699717"/>
            <a:ext cx="8640382" cy="2592088"/>
          </a:xfrm>
        </p:spPr>
        <p:txBody>
          <a:bodyPr/>
          <a:lstStyle/>
          <a:p>
            <a:r>
              <a:rPr lang="pl-PL" dirty="0"/>
              <a:t>Beneficjenci zobowiązani są do zachowania trwałości utworzonych w ramach projektu miejsc wychowania przedszkolnego, </a:t>
            </a:r>
            <a:r>
              <a:rPr lang="pl-PL" b="1" dirty="0">
                <a:solidFill>
                  <a:srgbClr val="C00000"/>
                </a:solidFill>
              </a:rPr>
              <a:t>przez okres co najmniej równy okresowi realizacji projektu</a:t>
            </a:r>
            <a:r>
              <a:rPr lang="pl-PL" dirty="0"/>
              <a:t>. </a:t>
            </a:r>
          </a:p>
          <a:p>
            <a:r>
              <a:rPr lang="pl-PL" dirty="0"/>
              <a:t>Trwałość to </a:t>
            </a:r>
            <a:r>
              <a:rPr lang="pl-PL" b="1" dirty="0">
                <a:solidFill>
                  <a:srgbClr val="C00000"/>
                </a:solidFill>
              </a:rPr>
              <a:t>instytucjonalna gotowość placówki </a:t>
            </a:r>
            <a:r>
              <a:rPr lang="pl-PL" dirty="0"/>
              <a:t>do świadczenia usług przedszkolnych w ramach utworzonych w projekcie miejsc wychowania przedszkolnego finansowanych ze środków innych niż europejskie.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4AE6F1-5568-4724-A7E5-83AC8D6822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4734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BDA9A0-0B58-4FD2-80F8-CA01C16B7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8943" y="3635821"/>
            <a:ext cx="7920115" cy="1087764"/>
          </a:xfrm>
        </p:spPr>
        <p:txBody>
          <a:bodyPr/>
          <a:lstStyle/>
          <a:p>
            <a:r>
              <a:rPr lang="pl-PL" dirty="0"/>
              <a:t>Dziękujemy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9C0E5B2-FC1A-4042-9BBC-49405798B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943" y="5147989"/>
            <a:ext cx="7920037" cy="646235"/>
          </a:xfrm>
        </p:spPr>
        <p:txBody>
          <a:bodyPr/>
          <a:lstStyle/>
          <a:p>
            <a:r>
              <a:rPr lang="pl-PL" dirty="0"/>
              <a:t>Gdańsk, 22.11.2023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00531B9-D107-4E0D-BACE-3C83D9DB5B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247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768B17-1F8B-46C1-9283-30C59690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1475581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Źródła finansowania wydatków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19C5A5-C1BF-4CAD-8070-2A832D404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4" y="2533570"/>
            <a:ext cx="8640382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b="1" dirty="0"/>
              <a:t>Dofinansowanie – 90 %</a:t>
            </a:r>
          </a:p>
          <a:p>
            <a:r>
              <a:rPr lang="pl-PL" sz="2400" dirty="0"/>
              <a:t>współfinansowanie ze środków EFS + – 85 %;</a:t>
            </a:r>
          </a:p>
          <a:p>
            <a:r>
              <a:rPr lang="pl-PL" sz="2400" dirty="0"/>
              <a:t>krajowy wkład publiczny (budżet państwa) – 5 %.</a:t>
            </a:r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r>
              <a:rPr lang="pl-PL" sz="2400" b="1" dirty="0"/>
              <a:t>Wkład własny – 10 % wartości projektu.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118DBBF-00FB-4AB3-8F83-2E18C6C54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065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19C5A5-C1BF-4CAD-8070-2A832D404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845" y="2771725"/>
            <a:ext cx="8640382" cy="2736304"/>
          </a:xfrm>
        </p:spPr>
        <p:txBody>
          <a:bodyPr>
            <a:normAutofit/>
          </a:bodyPr>
          <a:lstStyle/>
          <a:p>
            <a:r>
              <a:rPr lang="pl-PL" dirty="0"/>
              <a:t>wkład własny to zasoby pieniężne lub niepieniężne beneficjenta/partnerów, które zostaną przeznaczone na pokrycie wydatków kwalifikowalnych.</a:t>
            </a:r>
          </a:p>
          <a:p>
            <a:r>
              <a:rPr lang="pl-PL" dirty="0"/>
              <a:t>wkład własny to różnica między kwotą wydatków kwalifikowalnych projektu, a kwotą dofinansowania przekazaną beneficjentowi/partnerom, zgodnie z poziomem dofinansowania określonym jako % dofinansowania wydatków kwalifikowalnych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B3281969-6994-4AAD-9760-1CD0BFED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1403573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Wkład własny 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4BEB7A0-8EC2-4C87-8F1E-E510A174A9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464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EBDAF7-CBD5-4FE3-804C-6A528925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720003"/>
          </a:xfrm>
        </p:spPr>
        <p:txBody>
          <a:bodyPr/>
          <a:lstStyle/>
          <a:p>
            <a:pPr algn="ctr"/>
            <a:r>
              <a:rPr lang="pl-PL" dirty="0"/>
              <a:t>Wkład własny niepieniężny - SOWA</a:t>
            </a:r>
          </a:p>
        </p:txBody>
      </p:sp>
      <p:pic>
        <p:nvPicPr>
          <p:cNvPr id="5" name="Symbol zastępczy zawartości 4" descr="Obraz pokazujący wprowadzenie wkładu własnego niepieniężnego w budżecie projektu w systemie SOWA.">
            <a:extLst>
              <a:ext uri="{FF2B5EF4-FFF2-40B4-BE49-F238E27FC236}">
                <a16:creationId xmlns:a16="http://schemas.microsoft.com/office/drawing/2014/main" id="{91CC5EFB-38B7-4957-8864-9921E3A68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82" y="1395822"/>
            <a:ext cx="10386466" cy="5848032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24FCE95-3401-49BC-867B-EA76DCC66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350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29B499-045C-4753-8959-8960D524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Wkład własny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B0F396-272D-4789-9C90-4CA3AD2F6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763613"/>
            <a:ext cx="4140000" cy="4896242"/>
          </a:xfrm>
        </p:spPr>
        <p:txBody>
          <a:bodyPr>
            <a:normAutofit fontScale="92500"/>
          </a:bodyPr>
          <a:lstStyle/>
          <a:p>
            <a:r>
              <a:rPr lang="pl-PL" b="1" dirty="0"/>
              <a:t>Wkład własny niepieniężny</a:t>
            </a:r>
          </a:p>
          <a:p>
            <a:pPr lvl="1"/>
            <a:r>
              <a:rPr lang="pl-PL" dirty="0"/>
              <a:t>udostępnianie/użyczanie własnych pomieszczeń, </a:t>
            </a:r>
            <a:r>
              <a:rPr lang="pl-PL" dirty="0" err="1"/>
              <a:t>sal</a:t>
            </a:r>
            <a:r>
              <a:rPr lang="pl-PL" dirty="0"/>
              <a:t>, sprzętu na potrzeby projektu;</a:t>
            </a:r>
          </a:p>
          <a:p>
            <a:pPr lvl="1"/>
            <a:r>
              <a:rPr lang="pl-PL" dirty="0"/>
              <a:t>świadczenia wykonywane przez wolontariuszy.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FB1E3D-D762-4212-B738-BB4E399F8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5906" y="1763613"/>
            <a:ext cx="4140000" cy="4896226"/>
          </a:xfrm>
        </p:spPr>
        <p:txBody>
          <a:bodyPr>
            <a:normAutofit fontScale="92500"/>
          </a:bodyPr>
          <a:lstStyle/>
          <a:p>
            <a:r>
              <a:rPr lang="pl-PL" b="1" dirty="0"/>
              <a:t>Wkład własny pieniężny</a:t>
            </a:r>
          </a:p>
          <a:p>
            <a:pPr lvl="1"/>
            <a:r>
              <a:rPr lang="pl-PL" dirty="0"/>
              <a:t>wynagrodzenie kadry merytorycznej zaangażowanej w realizację projektu, </a:t>
            </a:r>
          </a:p>
          <a:p>
            <a:pPr lvl="1"/>
            <a:r>
              <a:rPr lang="pl-PL" dirty="0"/>
              <a:t>wynajem sali, pomieszczeń, sprzętu na potrzeby projektu od podmiotów zewnętrznych </a:t>
            </a:r>
          </a:p>
          <a:p>
            <a:pPr lvl="1"/>
            <a:r>
              <a:rPr lang="pl-PL" dirty="0"/>
              <a:t>środki finansowe będące w dyspozycji danej instytucji lub pozyskane przez tę instytucję z innych źródeł przeznaczone na pokrycie wydatków w projekcie;</a:t>
            </a:r>
          </a:p>
          <a:p>
            <a:pPr lvl="1"/>
            <a:r>
              <a:rPr lang="pl-PL" dirty="0"/>
              <a:t>wkład w ramach kosztów pośrednich rozliczanych ryczałtem;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3613127-4ECE-4FB4-9387-E6B335DBD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750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508A28-8E2F-41A5-AC2D-E16621E01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647753"/>
          </a:xfrm>
        </p:spPr>
        <p:txBody>
          <a:bodyPr/>
          <a:lstStyle/>
          <a:p>
            <a:pPr algn="ctr"/>
            <a:r>
              <a:rPr lang="pl-PL" dirty="0"/>
              <a:t>Uproszczone metody rozliczania wydatków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38538C-51D9-4D16-97BE-96DE9B782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907629"/>
            <a:ext cx="8640382" cy="5112250"/>
          </a:xfrm>
        </p:spPr>
        <p:txBody>
          <a:bodyPr>
            <a:normAutofit fontScale="92500"/>
          </a:bodyPr>
          <a:lstStyle/>
          <a:p>
            <a:r>
              <a:rPr lang="pl-PL" dirty="0"/>
              <a:t>Wartość projektu &lt; </a:t>
            </a:r>
            <a:r>
              <a:rPr lang="pl-PL" b="1" dirty="0">
                <a:solidFill>
                  <a:srgbClr val="C00000"/>
                </a:solidFill>
              </a:rPr>
              <a:t>200 000,00 Euro </a:t>
            </a:r>
            <a:r>
              <a:rPr lang="pl-PL" dirty="0"/>
              <a:t>= rozliczenie projektu na podstawie kwot ryczałtowych;</a:t>
            </a:r>
          </a:p>
          <a:p>
            <a:r>
              <a:rPr lang="pl-PL" b="1" dirty="0">
                <a:solidFill>
                  <a:srgbClr val="C00000"/>
                </a:solidFill>
              </a:rPr>
              <a:t>Kwota ryczałtowa </a:t>
            </a:r>
            <a:r>
              <a:rPr lang="pl-PL" dirty="0"/>
              <a:t>dotyczy zadania lub całego projektu;</a:t>
            </a:r>
          </a:p>
          <a:p>
            <a:r>
              <a:rPr lang="pl-PL" dirty="0"/>
              <a:t>Rozliczanie binarne;</a:t>
            </a:r>
          </a:p>
          <a:p>
            <a:r>
              <a:rPr lang="pl-PL" dirty="0"/>
              <a:t>1, 2 maksymalnie 3 wskaźniki określone w ramach kwoty ryczałtowej;</a:t>
            </a:r>
          </a:p>
          <a:p>
            <a:r>
              <a:rPr lang="pl-PL" dirty="0"/>
              <a:t>Dokumenty, które będą podlegały sprawdzeniu na etapie weryfikacji wniosku o płatność i kontroli projektu są określone przez beneficjenta we wniosku o dofinansowanie, a następnie wpisane przez IZ do umowy o dofinansowanie projektu.</a:t>
            </a:r>
          </a:p>
          <a:p>
            <a:r>
              <a:rPr lang="pl-PL" dirty="0"/>
              <a:t>Koszty rozliczane metodą uproszczoną są traktowane jak wydatki faktycznie poniesione. </a:t>
            </a:r>
          </a:p>
          <a:p>
            <a:r>
              <a:rPr lang="pl-PL" dirty="0"/>
              <a:t>Nie ma obowiązku gromadzenia faktur i innych dokumentów księgowych na potwierdzenie poniesienia wydatku w ramach projektu.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C49E4BE-8462-49D4-897B-C90A3928D4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212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3F6F3E-9A28-4810-B602-CCC99CC8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83866"/>
            <a:ext cx="8640381" cy="556502"/>
          </a:xfrm>
        </p:spPr>
        <p:txBody>
          <a:bodyPr/>
          <a:lstStyle/>
          <a:p>
            <a:pPr algn="ctr"/>
            <a:r>
              <a:rPr lang="pl-PL" dirty="0"/>
              <a:t>Uproszczone metody rozliczania wydatków - SOWA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98D859-4AB4-4F36-B5F3-A06C8F40B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8" name="Symbol zastępczy zawartości 7" descr="Obraz pokazujący wydatek w systemie SOWA w ramach uproszczonych metod rozliczania wydatków.">
            <a:extLst>
              <a:ext uri="{FF2B5EF4-FFF2-40B4-BE49-F238E27FC236}">
                <a16:creationId xmlns:a16="http://schemas.microsoft.com/office/drawing/2014/main" id="{52EA40A0-3AA3-4A9D-A36B-F4D261215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28" b="12666"/>
          <a:stretch/>
        </p:blipFill>
        <p:spPr>
          <a:xfrm>
            <a:off x="1135390" y="1106268"/>
            <a:ext cx="8421032" cy="5903695"/>
          </a:xfrm>
        </p:spPr>
      </p:pic>
    </p:spTree>
    <p:extLst>
      <p:ext uri="{BB962C8B-B14F-4D97-AF65-F5344CB8AC3E}">
        <p14:creationId xmlns:p14="http://schemas.microsoft.com/office/powerpoint/2010/main" val="3077971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775197-8C1C-41C7-9B0D-5E7F877A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49" y="1115541"/>
            <a:ext cx="8640381" cy="141791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Koszty pośrednie</a:t>
            </a:r>
            <a:br>
              <a:rPr lang="pl-PL" dirty="0"/>
            </a:br>
            <a:r>
              <a:rPr lang="pl-PL" sz="2700" dirty="0"/>
              <a:t>„Wytyczne dotyczące kwalifikowalności wydatków na lata 2021-2027”, Podrozdział 3.12. Koszty pośrednie</a:t>
            </a:r>
            <a:br>
              <a:rPr lang="pl-PL" sz="2700" dirty="0"/>
            </a:br>
            <a:endParaRPr lang="pl-PL" sz="2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F35F35-94E5-4C04-BF54-EF916FF98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5" y="3046003"/>
            <a:ext cx="8640382" cy="3960440"/>
          </a:xfrm>
        </p:spPr>
        <p:txBody>
          <a:bodyPr>
            <a:normAutofit/>
          </a:bodyPr>
          <a:lstStyle/>
          <a:p>
            <a:r>
              <a:rPr lang="pl-PL" dirty="0"/>
              <a:t>Koszty pośrednie dotyczą wydatków o charakterze administracyjnym i organizacyjnym, niezwiązanych bezpośrednio z realizacją zadań merytorycznych, określonych w zamkniętym katalogu kosztów pośrednich;</a:t>
            </a:r>
          </a:p>
          <a:p>
            <a:r>
              <a:rPr lang="pl-PL" dirty="0"/>
              <a:t>Niedopuszczalna jest sytuacja, w której koszty pośrednie zostaną rozliczone w ramach kosztów bezpośrednich. </a:t>
            </a:r>
          </a:p>
          <a:p>
            <a:r>
              <a:rPr lang="pl-PL" dirty="0"/>
              <a:t>Koszty pośrednie projektu EFS+ są rozliczane wyłącznie z wykorzystaniem czterech </a:t>
            </a:r>
            <a:r>
              <a:rPr lang="pl-PL" b="1" dirty="0">
                <a:solidFill>
                  <a:srgbClr val="C00000"/>
                </a:solidFill>
              </a:rPr>
              <a:t>stawek ryczałtowych</a:t>
            </a:r>
            <a:r>
              <a:rPr lang="pl-PL" dirty="0"/>
              <a:t>, których wysokość zależy od wartości kosztów bezpośrednich w projekcie;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4A566B6-1DFA-44E3-99DE-AE4F88EC76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85678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1839</TotalTime>
  <Words>1140</Words>
  <Application>Microsoft Office PowerPoint</Application>
  <PresentationFormat>Niestandardowy</PresentationFormat>
  <Paragraphs>122</Paragraphs>
  <Slides>22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Calibri</vt:lpstr>
      <vt:lpstr>Open Sans</vt:lpstr>
      <vt:lpstr>Tahoma</vt:lpstr>
      <vt:lpstr>Motyw pakietu Office</vt:lpstr>
      <vt:lpstr>ZASADY REALIZACJI PROJKETÓW </vt:lpstr>
      <vt:lpstr>Prawidłowość realizacji projektu</vt:lpstr>
      <vt:lpstr>Źródła finansowania wydatków</vt:lpstr>
      <vt:lpstr>Wkład własny </vt:lpstr>
      <vt:lpstr>Wkład własny niepieniężny - SOWA</vt:lpstr>
      <vt:lpstr>Wkład własny</vt:lpstr>
      <vt:lpstr>Uproszczone metody rozliczania wydatków</vt:lpstr>
      <vt:lpstr>Uproszczone metody rozliczania wydatków - SOWA</vt:lpstr>
      <vt:lpstr>Koszty pośrednie „Wytyczne dotyczące kwalifikowalności wydatków na lata 2021-2027”, Podrozdział 3.12. Koszty pośrednie </vt:lpstr>
      <vt:lpstr>Koszty pośrednie – stawki ryczałtowe</vt:lpstr>
      <vt:lpstr>Kwalifikowalność podatku VAT</vt:lpstr>
      <vt:lpstr>Cross-financing</vt:lpstr>
      <vt:lpstr>Wydatki na dostępność </vt:lpstr>
      <vt:lpstr>Taryfikator towarów i usług – Załącznik nr 23 do Regulaminu wyboru projektów</vt:lpstr>
      <vt:lpstr>Taryfikator towarów i usług </vt:lpstr>
      <vt:lpstr>Personel projektu</vt:lpstr>
      <vt:lpstr>Personel projektu - SOWA</vt:lpstr>
      <vt:lpstr>Zatrudnianie nauczycieli w ośrodkach wychowania przedszkolnego prowadzonych przez JST</vt:lpstr>
      <vt:lpstr>Zatrudnianie wykonawców zewnętrznych</vt:lpstr>
      <vt:lpstr>Zatrudnianie wykonawców zewnętrznych c.d.</vt:lpstr>
      <vt:lpstr>Trwałość rezultatów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Stiburska Wioleta</cp:lastModifiedBy>
  <cp:revision>127</cp:revision>
  <cp:lastPrinted>2023-11-17T11:32:45Z</cp:lastPrinted>
  <dcterms:created xsi:type="dcterms:W3CDTF">2022-06-22T09:40:44Z</dcterms:created>
  <dcterms:modified xsi:type="dcterms:W3CDTF">2023-11-20T08:28:08Z</dcterms:modified>
</cp:coreProperties>
</file>