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56" r:id="rId2"/>
    <p:sldId id="285" r:id="rId3"/>
    <p:sldId id="274" r:id="rId4"/>
    <p:sldId id="275" r:id="rId5"/>
    <p:sldId id="292" r:id="rId6"/>
    <p:sldId id="286" r:id="rId7"/>
    <p:sldId id="287" r:id="rId8"/>
    <p:sldId id="288" r:id="rId9"/>
    <p:sldId id="311" r:id="rId10"/>
    <p:sldId id="290" r:id="rId11"/>
    <p:sldId id="291" r:id="rId12"/>
    <p:sldId id="276" r:id="rId13"/>
    <p:sldId id="277" r:id="rId14"/>
    <p:sldId id="293" r:id="rId15"/>
    <p:sldId id="278" r:id="rId16"/>
    <p:sldId id="279" r:id="rId17"/>
    <p:sldId id="280" r:id="rId18"/>
    <p:sldId id="283" r:id="rId19"/>
    <p:sldId id="284" r:id="rId20"/>
    <p:sldId id="260" r:id="rId21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Adamska Ewelina" initials="AE" lastIdx="1" clrIdx="1">
    <p:extLst>
      <p:ext uri="{19B8F6BF-5375-455C-9EA6-DF929625EA0E}">
        <p15:presenceInfo xmlns:p15="http://schemas.microsoft.com/office/powerpoint/2012/main" userId="S-1-5-21-352459600-126056257-345019615-181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85146" autoAdjust="0"/>
  </p:normalViewPr>
  <p:slideViewPr>
    <p:cSldViewPr showGuides="1">
      <p:cViewPr varScale="1">
        <p:scale>
          <a:sx n="88" d="100"/>
          <a:sy n="88" d="100"/>
        </p:scale>
        <p:origin x="1884" y="10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22.11.2023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9925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0283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8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8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22.11.2023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12" name="Obraz 11" descr="Logo rocznicowe: 25 lat Samorządu Województwa Pomorskiego.">
            <a:extLst>
              <a:ext uri="{FF2B5EF4-FFF2-40B4-BE49-F238E27FC236}">
                <a16:creationId xmlns:a16="http://schemas.microsoft.com/office/drawing/2014/main" id="{EA3EF631-4EC4-4DF9-9F29-F25B4C6AE2E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025525" y="1983572"/>
            <a:ext cx="8640763" cy="43212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 descr="Obraz zawierający tekst&#10;&#10;Opis wygenerowany automatyczn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5848" y="3411613"/>
            <a:ext cx="7920115" cy="1087764"/>
          </a:xfrm>
        </p:spPr>
        <p:txBody>
          <a:bodyPr anchor="t" anchorCtr="0">
            <a:normAutofit/>
          </a:bodyPr>
          <a:lstStyle>
            <a:lvl1pPr algn="ctr">
              <a:lnSpc>
                <a:spcPts val="4000"/>
              </a:lnSpc>
              <a:defRPr sz="3200"/>
            </a:lvl1pPr>
          </a:lstStyle>
          <a:p>
            <a:br>
              <a:rPr lang="pl-PL" dirty="0"/>
            </a:br>
            <a:r>
              <a:rPr lang="pl-PL" dirty="0"/>
              <a:t>Dziękuję za uwagę.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E08A69D8-E434-4799-8832-9915F4EB34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22.11.2023</a:t>
            </a:fld>
            <a:endParaRPr lang="pl-PL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8" name="Obraz 27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9" name="Obraz 28" descr="Logo rocznicowe: 25 lat Samorządu Województwa Pomorskiego.">
            <a:extLst>
              <a:ext uri="{FF2B5EF4-FFF2-40B4-BE49-F238E27FC236}">
                <a16:creationId xmlns:a16="http://schemas.microsoft.com/office/drawing/2014/main" id="{81D43660-ADF3-43C6-A90B-7E0A413FEDB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22.11.2023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6" name="Obraz 25" descr="Logo rocznicowe: 25 lat Samorządu Województwa Pomorskiego.">
            <a:extLst>
              <a:ext uri="{FF2B5EF4-FFF2-40B4-BE49-F238E27FC236}">
                <a16:creationId xmlns:a16="http://schemas.microsoft.com/office/drawing/2014/main" id="{26A9FA7C-9311-4E28-9148-0DF0D28C7CE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22.11.2023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8" name="Obraz 7" descr="Logo rocznicowe: 25 lat Samorządu Województwa Pomorskiego.">
            <a:extLst>
              <a:ext uri="{FF2B5EF4-FFF2-40B4-BE49-F238E27FC236}">
                <a16:creationId xmlns:a16="http://schemas.microsoft.com/office/drawing/2014/main" id="{47461BC3-2B77-43FB-8BAB-EFD2EBB038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430" y="1050409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7" name="Obraz 6" descr="Logo rocznicowe: 25 lat Samorządu Województwa Pomorskiego.">
            <a:extLst>
              <a:ext uri="{FF2B5EF4-FFF2-40B4-BE49-F238E27FC236}">
                <a16:creationId xmlns:a16="http://schemas.microsoft.com/office/drawing/2014/main" id="{8DAA9314-721F-4659-8D76-1CB0F3F0F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485" y="755501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unduszeeuropejskie.gov.pl/strony/o-funduszach/fundusze-na-lata-2021-2027/prawo-i-dokumenty/wytyczne/wytyczne-dotyczace-zagadnien-zwiazanych-z-przygotowaniem-projektow-inwestycyjnych-w-tym-hybrydowych-na-lata-2021-2027/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48" y="2700009"/>
            <a:ext cx="7920115" cy="1087764"/>
          </a:xfrm>
        </p:spPr>
        <p:txBody>
          <a:bodyPr>
            <a:normAutofit fontScale="90000"/>
          </a:bodyPr>
          <a:lstStyle/>
          <a:p>
            <a:r>
              <a:rPr lang="pl-PL" sz="2800" dirty="0"/>
              <a:t>Załączniki do formularza wniosku o dofinansowanie projektu dla naboru wniosków o dofinansowanie projektów dla Działania 6.1. Infrastruktura edukacji przedszkolnej w ramach programu regionalnego Fundusze Europejskie dla Pomorza 2021-2027</a:t>
            </a:r>
            <a:br>
              <a:rPr lang="pl-PL" sz="2800" dirty="0"/>
            </a:b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8640381" cy="647753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+mn-lt"/>
              </a:rPr>
              <a:t>Studium Wykonalności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503313"/>
            <a:ext cx="9721080" cy="5400174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400" dirty="0">
                <a:latin typeface="+mn-lt"/>
              </a:rPr>
              <a:t>1.3.	Szczegółowy opis przedmiotu projektu</a:t>
            </a:r>
          </a:p>
          <a:p>
            <a:pPr marL="0" indent="0">
              <a:spcBef>
                <a:spcPts val="400"/>
              </a:spcBef>
              <a:buNone/>
            </a:pPr>
            <a:endParaRPr lang="pl-PL" sz="2200" dirty="0">
              <a:latin typeface="+mn-lt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W ramach niniejszego podrozdziału należy także wskazać oraz precyzyjnie i szczegółowo uzasadnić, w oparciu o konkretne dane, czy w projekcie występuje lub może wystąpić pomoc publiczna. </a:t>
            </a:r>
          </a:p>
          <a:p>
            <a:pPr marL="0" indent="0">
              <a:buNone/>
            </a:pPr>
            <a:r>
              <a:rPr lang="pl-PL" sz="2200" dirty="0">
                <a:latin typeface="+mn-lt"/>
              </a:rPr>
              <a:t>Analiza powinna zostać dokonana w oparciu o następujące przesłanki (pkt 5.5. regulaminu wyboru projektów):</a:t>
            </a:r>
          </a:p>
          <a:p>
            <a:pPr lvl="0"/>
            <a:r>
              <a:rPr lang="pl-PL" sz="2200" dirty="0">
                <a:latin typeface="+mn-lt"/>
              </a:rPr>
              <a:t>wsparcie udzielane jest przedsiębiorstwu przez państwo lub ze źródeł państwowych,</a:t>
            </a:r>
          </a:p>
          <a:p>
            <a:pPr lvl="0"/>
            <a:r>
              <a:rPr lang="pl-PL" sz="2200" dirty="0">
                <a:latin typeface="+mn-lt"/>
              </a:rPr>
              <a:t>wsparcie powoduje uzyskanie przez przedsiębiorstwo przysporzenia na warunkach korzystniejszych od rynkowych,</a:t>
            </a:r>
          </a:p>
          <a:p>
            <a:pPr lvl="0"/>
            <a:r>
              <a:rPr lang="pl-PL" sz="2200" dirty="0">
                <a:latin typeface="+mn-lt"/>
              </a:rPr>
              <a:t>wsparcie ma charakter selektywny (uprzywilejowuje określone przedsiębiorstwa albo produkcję określonych towarów),</a:t>
            </a:r>
          </a:p>
          <a:p>
            <a:pPr lvl="0"/>
            <a:r>
              <a:rPr lang="pl-PL" sz="2200" dirty="0">
                <a:latin typeface="+mn-lt"/>
              </a:rPr>
              <a:t>wsparcie grozi zakłóceniem lub zakłóca konkurencję oraz wpływa na wymianę handlową między państwami członkowskimi Unii Europejskiej.</a:t>
            </a:r>
          </a:p>
          <a:p>
            <a:pPr marL="0" indent="0">
              <a:buNone/>
            </a:pPr>
            <a:r>
              <a:rPr lang="pl-PL" sz="2200" dirty="0">
                <a:latin typeface="+mn-lt"/>
              </a:rPr>
              <a:t>W przypadku, gdy </a:t>
            </a:r>
            <a:r>
              <a:rPr lang="pl-PL" sz="2200" b="1" dirty="0">
                <a:latin typeface="+mn-lt"/>
              </a:rPr>
              <a:t>wszystkie powyższe przesłanki są spełnione łącznie</a:t>
            </a:r>
            <a:r>
              <a:rPr lang="pl-PL" sz="2200" dirty="0">
                <a:latin typeface="+mn-lt"/>
              </a:rPr>
              <a:t> </a:t>
            </a:r>
            <a:r>
              <a:rPr lang="pl-PL" sz="2200" b="1" dirty="0">
                <a:latin typeface="+mn-lt"/>
              </a:rPr>
              <a:t>wsparcie stanowi pomoc publiczną.</a:t>
            </a:r>
            <a:r>
              <a:rPr lang="pl-PL" sz="2200" dirty="0">
                <a:latin typeface="+mn-lt"/>
              </a:rPr>
              <a:t> Powyższe oznacza, że niewystępowanie przynajmniej jednej z przesłanek sprawia, że wsparcie nie jest pomocą publiczną.</a:t>
            </a:r>
          </a:p>
          <a:p>
            <a:pPr marL="0" indent="0">
              <a:spcBef>
                <a:spcPts val="400"/>
              </a:spcBef>
              <a:buNone/>
            </a:pPr>
            <a:endParaRPr lang="pl-P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18694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539750"/>
            <a:ext cx="8640381" cy="647753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+mn-lt"/>
              </a:rPr>
              <a:t>Studium Wykonalności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1403573"/>
            <a:ext cx="9721080" cy="5400174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buNone/>
            </a:pPr>
            <a:endParaRPr lang="pl-PL" sz="2200" dirty="0">
              <a:latin typeface="+mn-lt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pl-PL" sz="2400" dirty="0">
                <a:latin typeface="+mn-lt"/>
              </a:rPr>
              <a:t>1.4.	Zgodność projektu z logiką interwencji Programu</a:t>
            </a:r>
          </a:p>
          <a:p>
            <a:pPr marL="0" indent="0">
              <a:spcBef>
                <a:spcPts val="400"/>
              </a:spcBef>
              <a:buNone/>
            </a:pPr>
            <a:endParaRPr lang="pl-PL" sz="2200" dirty="0">
              <a:latin typeface="+mn-lt"/>
            </a:endParaRPr>
          </a:p>
          <a:p>
            <a:pPr marL="0" indent="0">
              <a:buNone/>
            </a:pPr>
            <a:r>
              <a:rPr lang="pl-PL" sz="2200" dirty="0">
                <a:latin typeface="+mn-lt"/>
              </a:rPr>
              <a:t>W ramach niniejszego podrozdziału należy odnieść się do następujących kryteriów strategicznych dla Działania 6.1. Infrastruktura edukacji przedszkolnej:</a:t>
            </a:r>
          </a:p>
          <a:p>
            <a:r>
              <a:rPr lang="pl-PL" sz="2200" dirty="0">
                <a:latin typeface="+mn-lt"/>
              </a:rPr>
              <a:t>1.4.1. Profil projektu zintegrowanego</a:t>
            </a:r>
          </a:p>
          <a:p>
            <a:r>
              <a:rPr lang="pl-PL" sz="2200" dirty="0">
                <a:latin typeface="+mn-lt"/>
              </a:rPr>
              <a:t>1.4.2. Komplementarność projektu</a:t>
            </a:r>
          </a:p>
          <a:p>
            <a:r>
              <a:rPr lang="pl-PL" sz="2200" dirty="0">
                <a:latin typeface="+mn-lt"/>
              </a:rPr>
              <a:t>1.4.3. Wartość dodana projektu</a:t>
            </a:r>
          </a:p>
          <a:p>
            <a:pPr marL="0" indent="0">
              <a:spcBef>
                <a:spcPts val="400"/>
              </a:spcBef>
              <a:buNone/>
            </a:pPr>
            <a:endParaRPr lang="pl-PL" sz="2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49569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+mn-lt"/>
              </a:rPr>
              <a:t>Dokumenty dotyczące oddziaływania projektu na środowisko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398" y="2025676"/>
            <a:ext cx="9145015" cy="5053846"/>
          </a:xfrm>
        </p:spPr>
        <p:txBody>
          <a:bodyPr>
            <a:noAutofit/>
          </a:bodyPr>
          <a:lstStyle/>
          <a:p>
            <a:pPr lvl="0">
              <a:lnSpc>
                <a:spcPct val="160000"/>
              </a:lnSpc>
              <a:spcAft>
                <a:spcPts val="1200"/>
              </a:spcAft>
            </a:pPr>
            <a:r>
              <a:rPr lang="pl-PL" sz="2200" dirty="0">
                <a:latin typeface="+mn-lt"/>
              </a:rPr>
              <a:t>Załącznik 2.1  Informacja o wpływie projektu na środowisko;</a:t>
            </a:r>
          </a:p>
          <a:p>
            <a:pPr lvl="0">
              <a:lnSpc>
                <a:spcPct val="160000"/>
              </a:lnSpc>
              <a:spcAft>
                <a:spcPts val="1200"/>
              </a:spcAft>
            </a:pPr>
            <a:r>
              <a:rPr lang="pl-PL" sz="2200" dirty="0">
                <a:latin typeface="+mn-lt"/>
              </a:rPr>
              <a:t>Załącznik 2.2. Dokumenty z procedury oceny oddziaływania na środowisko;</a:t>
            </a:r>
          </a:p>
          <a:p>
            <a:pPr>
              <a:lnSpc>
                <a:spcPct val="160000"/>
              </a:lnSpc>
              <a:spcAft>
                <a:spcPts val="1200"/>
              </a:spcAft>
            </a:pPr>
            <a:r>
              <a:rPr lang="pl-PL" sz="2200" dirty="0">
                <a:latin typeface="+mn-lt"/>
              </a:rPr>
              <a:t>Załącznik 2.3. Zaświadczenie organu odpowiedzialnego za monitorowanie obszarów Natura 2000 wraz z mapą wskazującą lokalizację (zadania) projektu i najbliższe obszary sieci Natura 2000 plus kompletny wniosek (formularz i informację o przedsięwzięciu), na podstawie którego uzyskano zaświadczenie Natura 2000.</a:t>
            </a:r>
          </a:p>
          <a:p>
            <a:pPr marL="0" indent="0">
              <a:lnSpc>
                <a:spcPct val="160000"/>
              </a:lnSpc>
              <a:spcAft>
                <a:spcPts val="1200"/>
              </a:spcAft>
              <a:buNone/>
            </a:pPr>
            <a:endParaRPr lang="pl-PL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44685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251445"/>
            <a:ext cx="8640381" cy="1080001"/>
          </a:xfrm>
        </p:spPr>
        <p:txBody>
          <a:bodyPr/>
          <a:lstStyle/>
          <a:p>
            <a:pPr algn="ctr"/>
            <a:r>
              <a:rPr lang="pl-PL" dirty="0">
                <a:latin typeface="+mn-lt"/>
              </a:rPr>
              <a:t>Dokumenty dotyczące zakresu rzeczowego realizacji inwestycji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5" y="1324243"/>
            <a:ext cx="8640382" cy="4883813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200" dirty="0">
                <a:latin typeface="+mn-lt"/>
                <a:cs typeface="Calibri" panose="020F0502020204030204" pitchFamily="34" charset="0"/>
              </a:rPr>
              <a:t>Na etapie składania wniosku o dofinansowanie niezbędne jest posiadanie zgody na realizację inwestycji (tj. np. </a:t>
            </a:r>
            <a:r>
              <a:rPr lang="pl-PL" sz="2200" b="1" dirty="0">
                <a:latin typeface="+mn-lt"/>
                <a:cs typeface="Calibri" panose="020F0502020204030204" pitchFamily="34" charset="0"/>
              </a:rPr>
              <a:t>pozwolenie na budowę, zgłoszenie zamiaru wykonywania robót budowlanych niewymagających pozwolenia na budowę</a:t>
            </a:r>
            <a:r>
              <a:rPr lang="pl-PL" sz="2200" dirty="0">
                <a:latin typeface="+mn-lt"/>
                <a:cs typeface="Calibri" panose="020F0502020204030204" pitchFamily="34" charset="0"/>
              </a:rPr>
              <a:t>); </a:t>
            </a:r>
          </a:p>
          <a:p>
            <a:pPr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200" dirty="0">
                <a:latin typeface="+mn-lt"/>
                <a:cs typeface="Calibri" panose="020F0502020204030204" pitchFamily="34" charset="0"/>
              </a:rPr>
              <a:t>Wszystkie załączone dokumenty powinny być aktualne i ważne.</a:t>
            </a:r>
          </a:p>
          <a:p>
            <a:pPr marL="0" indent="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None/>
            </a:pPr>
            <a:endParaRPr lang="pl-PL" sz="2200" dirty="0">
              <a:latin typeface="+mn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45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251445"/>
            <a:ext cx="8640381" cy="1080001"/>
          </a:xfrm>
        </p:spPr>
        <p:txBody>
          <a:bodyPr/>
          <a:lstStyle/>
          <a:p>
            <a:pPr algn="ctr"/>
            <a:r>
              <a:rPr lang="pl-PL" dirty="0">
                <a:latin typeface="+mn-lt"/>
              </a:rPr>
              <a:t>Dokumenty dotyczące zakresu rzeczowego realizacji inwestycji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627" y="971525"/>
            <a:ext cx="8640382" cy="4883813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  <a:cs typeface="Calibri" panose="020F0502020204030204" pitchFamily="34" charset="0"/>
              </a:rPr>
              <a:t>Informacja na temat rodzaju zezwolenia realizacyjnego (np. pozwolenie na budowę, zgłoszenie budowy, brak wymogu uzyskania zezwolenia), na podstawie którego realizowany będzie projekt lub poszczególne zadania należy opisać w rozdziale 1.3 Studium wykonalności; </a:t>
            </a:r>
          </a:p>
          <a:p>
            <a:pPr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  <a:cs typeface="Calibri" panose="020F0502020204030204" pitchFamily="34" charset="0"/>
              </a:rPr>
              <a:t>Dodatkowo w rozdziale 1.3 SW należy wskazać numery działek na których realizowana będzie inwestycja oraz wskazać tytuł prawny do dysponowania poszczególnymi nieruchomościami;</a:t>
            </a:r>
          </a:p>
          <a:p>
            <a:pPr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  <a:cs typeface="Calibri" panose="020F0502020204030204" pitchFamily="34" charset="0"/>
              </a:rPr>
              <a:t>Uwaga! W ramach naboru dla Działania 6.1. Infrastruktura edukacji przedszkolnej FEP 2021-2027 nie dopuszcza się składania projektów realizowanych w trybie „zaprojektuj i wybuduj”, tj., w oparciu o program funkcjonalno-użytkowy sporządzony zgodnie z Rozporządzeniem Ministra Rozwoju Technologii z dnia 20 grudnia 2021 r. w sprawie szczegółowego zakresu i formy dokumentacji projektowej, specyfikacji technicznych wykonania i odbioru robót budowlanych oraz programu funkcjonalno-użytkowego.</a:t>
            </a:r>
          </a:p>
          <a:p>
            <a:pPr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l-PL" sz="2200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3EF898BB-61C7-4DBF-95A6-28F24CA77D05}"/>
              </a:ext>
            </a:extLst>
          </p:cNvPr>
          <p:cNvSpPr/>
          <p:nvPr/>
        </p:nvSpPr>
        <p:spPr>
          <a:xfrm>
            <a:off x="875367" y="4224607"/>
            <a:ext cx="9000901" cy="3261462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5352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3" y="395461"/>
            <a:ext cx="8640381" cy="1080001"/>
          </a:xfrm>
        </p:spPr>
        <p:txBody>
          <a:bodyPr/>
          <a:lstStyle/>
          <a:p>
            <a:pPr algn="ctr"/>
            <a:r>
              <a:rPr lang="pl-PL" dirty="0">
                <a:latin typeface="+mn-lt"/>
              </a:rPr>
              <a:t>Dokumenty poświadczające zaangażowanie partnerów w realizację projektu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370" y="1331565"/>
            <a:ext cx="9793088" cy="6048672"/>
          </a:xfrm>
        </p:spPr>
        <p:txBody>
          <a:bodyPr>
            <a:noAutofit/>
          </a:bodyPr>
          <a:lstStyle/>
          <a:p>
            <a:pPr marL="540000" indent="-457200">
              <a:lnSpc>
                <a:spcPct val="150000"/>
              </a:lnSpc>
              <a:spcBef>
                <a:spcPts val="0"/>
              </a:spcBef>
            </a:pPr>
            <a:r>
              <a:rPr lang="pl-PL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950" b="1" dirty="0">
                <a:latin typeface="Calibri" panose="020F0502020204030204" pitchFamily="34" charset="0"/>
                <a:cs typeface="Calibri" panose="020F0502020204030204" pitchFamily="34" charset="0"/>
              </a:rPr>
              <a:t>Partnerem w projekcie może być wyłącznie podmiot wymieniony w Działaniu SZOP;</a:t>
            </a:r>
          </a:p>
          <a:p>
            <a:pPr marL="540000" indent="-457200">
              <a:lnSpc>
                <a:spcPct val="150000"/>
              </a:lnSpc>
              <a:spcBef>
                <a:spcPts val="0"/>
              </a:spcBef>
            </a:pPr>
            <a:r>
              <a:rPr lang="pl-PL" sz="1950" dirty="0">
                <a:latin typeface="Calibri" panose="020F0502020204030204" pitchFamily="34" charset="0"/>
                <a:cs typeface="Calibri" panose="020F0502020204030204" pitchFamily="34" charset="0"/>
              </a:rPr>
              <a:t> Zdefiniowana minimalna zawartość umowy partnerskiej, powinna określać w szczególności: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950" dirty="0">
                <a:latin typeface="Calibri" panose="020F0502020204030204" pitchFamily="34" charset="0"/>
                <a:cs typeface="Calibri" panose="020F0502020204030204" pitchFamily="34" charset="0"/>
              </a:rPr>
              <a:t>przedmiot porozumienia albo umowy;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950" dirty="0">
                <a:latin typeface="Calibri" panose="020F0502020204030204" pitchFamily="34" charset="0"/>
                <a:cs typeface="Calibri" panose="020F0502020204030204" pitchFamily="34" charset="0"/>
              </a:rPr>
              <a:t>prawa i obowiązki stron;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950" dirty="0">
                <a:latin typeface="Calibri" panose="020F0502020204030204" pitchFamily="34" charset="0"/>
                <a:cs typeface="Calibri" panose="020F0502020204030204" pitchFamily="34" charset="0"/>
              </a:rPr>
              <a:t>zakres i formę udziału poszczególnych Partnerów w projekcie, w tym zakres realizowanych przez nich zadań;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950" dirty="0">
                <a:latin typeface="Calibri" panose="020F0502020204030204" pitchFamily="34" charset="0"/>
                <a:cs typeface="Calibri" panose="020F0502020204030204" pitchFamily="34" charset="0"/>
              </a:rPr>
              <a:t>partnera wiodącego uprawnionego do reprezentowania pozostałych Partnerów projektu;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950" dirty="0">
                <a:latin typeface="Calibri" panose="020F0502020204030204" pitchFamily="34" charset="0"/>
                <a:cs typeface="Calibri" panose="020F0502020204030204" pitchFamily="34" charset="0"/>
              </a:rPr>
              <a:t>sposób przekazywania dofinansowania na pokrycie kosztów ponoszonych przez poszczególnych Partnerów projektu, umożliwiający określenie kwoty dofinansowania udzielonego każdemu z Partnerów;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950" dirty="0">
                <a:latin typeface="Calibri" panose="020F0502020204030204" pitchFamily="34" charset="0"/>
                <a:cs typeface="Calibri" panose="020F0502020204030204" pitchFamily="34" charset="0"/>
              </a:rPr>
              <a:t>sposób postępowania w przypadku naruszenia lub niewywiązania się stron z porozumienia lub umowy.</a:t>
            </a:r>
          </a:p>
        </p:txBody>
      </p:sp>
    </p:spTree>
    <p:extLst>
      <p:ext uri="{BB962C8B-B14F-4D97-AF65-F5344CB8AC3E}">
        <p14:creationId xmlns:p14="http://schemas.microsoft.com/office/powerpoint/2010/main" val="33708333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+mn-lt"/>
              </a:rPr>
              <a:t>Dokumenty określające status prawny wnioskodawcy i partnerów projektu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370" y="1985323"/>
            <a:ext cx="9721080" cy="4752528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Załącznik wymagany jest w celu potwierdzenia statusu prawnego Wnioskodawcy i Partnerów projektu;</a:t>
            </a:r>
          </a:p>
          <a:p>
            <a:pPr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Dokument nie jest wymagany, gdy można go uzyskać z ogólnodostępnego rejestru;</a:t>
            </a:r>
          </a:p>
          <a:p>
            <a:pPr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Załącznik nie jest wymagany np. dla jednostek samorządu terytorialnego.</a:t>
            </a:r>
          </a:p>
        </p:txBody>
      </p:sp>
    </p:spTree>
    <p:extLst>
      <p:ext uri="{BB962C8B-B14F-4D97-AF65-F5344CB8AC3E}">
        <p14:creationId xmlns:p14="http://schemas.microsoft.com/office/powerpoint/2010/main" val="184857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6" y="403728"/>
            <a:ext cx="8640381" cy="1080001"/>
          </a:xfrm>
        </p:spPr>
        <p:txBody>
          <a:bodyPr/>
          <a:lstStyle/>
          <a:p>
            <a:pPr algn="ctr"/>
            <a:r>
              <a:rPr lang="pl-PL" dirty="0">
                <a:latin typeface="+mn-lt"/>
              </a:rPr>
              <a:t>Informacje niezbędne do ubiegania się o pomoc </a:t>
            </a:r>
            <a:r>
              <a:rPr lang="pl-PL" i="1" dirty="0">
                <a:latin typeface="+mn-lt"/>
              </a:rPr>
              <a:t>de </a:t>
            </a:r>
            <a:r>
              <a:rPr lang="pl-PL" i="1" dirty="0" err="1">
                <a:latin typeface="+mn-lt"/>
              </a:rPr>
              <a:t>minimis</a:t>
            </a:r>
            <a:r>
              <a:rPr lang="pl-PL" dirty="0">
                <a:latin typeface="+mn-lt"/>
              </a:rPr>
              <a:t> lub pomoc inną niż pomoc </a:t>
            </a:r>
            <a:r>
              <a:rPr lang="pl-PL" i="1" dirty="0">
                <a:latin typeface="+mn-lt"/>
              </a:rPr>
              <a:t>de </a:t>
            </a:r>
            <a:r>
              <a:rPr lang="pl-PL" i="1" dirty="0" err="1">
                <a:latin typeface="+mn-lt"/>
              </a:rPr>
              <a:t>minimis</a:t>
            </a:r>
            <a:endParaRPr lang="pl-PL" dirty="0">
              <a:latin typeface="+mn-lt"/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370" y="1619597"/>
            <a:ext cx="9577064" cy="5040560"/>
          </a:xfrm>
        </p:spPr>
        <p:txBody>
          <a:bodyPr>
            <a:noAutofit/>
          </a:bodyPr>
          <a:lstStyle/>
          <a:p>
            <a:pPr lvl="0">
              <a:spcAft>
                <a:spcPts val="1200"/>
              </a:spcAft>
            </a:pPr>
            <a:r>
              <a:rPr lang="pl-PL" sz="2000" dirty="0">
                <a:latin typeface="+mn-lt"/>
              </a:rPr>
              <a:t>Załącznik nr 6.1a Oświadczenie o uzyskanej pomocy de </a:t>
            </a:r>
            <a:r>
              <a:rPr lang="pl-PL" sz="2000" dirty="0" err="1">
                <a:latin typeface="+mn-lt"/>
              </a:rPr>
              <a:t>minimis</a:t>
            </a:r>
            <a:r>
              <a:rPr lang="pl-PL" sz="2000" dirty="0">
                <a:latin typeface="+mn-lt"/>
              </a:rPr>
              <a:t>;</a:t>
            </a:r>
          </a:p>
          <a:p>
            <a:pPr lvl="0">
              <a:spcAft>
                <a:spcPts val="1200"/>
              </a:spcAft>
            </a:pPr>
            <a:r>
              <a:rPr lang="pl-PL" sz="2000" dirty="0">
                <a:latin typeface="+mn-lt"/>
              </a:rPr>
              <a:t>Załącznik nr 6.1b Formularz informacji przedstawianych przy ubieganiu się o pomoc de </a:t>
            </a:r>
            <a:r>
              <a:rPr lang="pl-PL" sz="2000" dirty="0" err="1">
                <a:latin typeface="+mn-lt"/>
              </a:rPr>
              <a:t>minimis</a:t>
            </a:r>
            <a:r>
              <a:rPr lang="pl-PL" sz="2000" dirty="0">
                <a:latin typeface="+mn-lt"/>
              </a:rPr>
              <a:t>;</a:t>
            </a:r>
          </a:p>
          <a:p>
            <a:pPr lvl="0">
              <a:spcAft>
                <a:spcPts val="1200"/>
              </a:spcAft>
            </a:pPr>
            <a:r>
              <a:rPr lang="pl-PL" sz="2000" dirty="0">
                <a:latin typeface="+mn-lt"/>
              </a:rPr>
              <a:t>Załącznik nr 6.1.c Formularz informacji niezbędnych do udzielenia pomocy de </a:t>
            </a:r>
            <a:r>
              <a:rPr lang="pl-PL" sz="2000" dirty="0" err="1">
                <a:latin typeface="+mn-lt"/>
              </a:rPr>
              <a:t>minimis</a:t>
            </a:r>
            <a:r>
              <a:rPr lang="pl-PL" sz="2000" dirty="0">
                <a:latin typeface="+mn-lt"/>
              </a:rPr>
              <a:t> dla przedsiębiorców świadczących usługi w ogólnym interesie gospodarczym; </a:t>
            </a:r>
          </a:p>
          <a:p>
            <a:pPr lvl="0">
              <a:spcAft>
                <a:spcPts val="1200"/>
              </a:spcAft>
            </a:pPr>
            <a:r>
              <a:rPr lang="pl-PL" sz="2000" dirty="0">
                <a:latin typeface="+mn-lt"/>
              </a:rPr>
              <a:t>Załącznik nr 6.2 Formularz informacji przedstawianych przy ubieganiu się o pomoc inną niż pomoc w rolnictwie lub rybołówstwie, pomoc de </a:t>
            </a:r>
            <a:r>
              <a:rPr lang="pl-PL" sz="2000" dirty="0" err="1">
                <a:latin typeface="+mn-lt"/>
              </a:rPr>
              <a:t>minimis</a:t>
            </a:r>
            <a:r>
              <a:rPr lang="pl-PL" sz="2000" dirty="0">
                <a:latin typeface="+mn-lt"/>
              </a:rPr>
              <a:t> lub pomoc de </a:t>
            </a:r>
            <a:r>
              <a:rPr lang="pl-PL" sz="2000" dirty="0" err="1">
                <a:latin typeface="+mn-lt"/>
              </a:rPr>
              <a:t>minimis</a:t>
            </a:r>
            <a:r>
              <a:rPr lang="pl-PL" sz="2000" dirty="0">
                <a:latin typeface="+mn-lt"/>
              </a:rPr>
              <a:t> w rolnictwie lub rybołówstwie;</a:t>
            </a:r>
          </a:p>
          <a:p>
            <a:pPr lvl="0">
              <a:spcAft>
                <a:spcPts val="1200"/>
              </a:spcAft>
            </a:pPr>
            <a:r>
              <a:rPr lang="pl-PL" sz="2000" dirty="0">
                <a:latin typeface="+mn-lt"/>
              </a:rPr>
              <a:t>Załącznik nr 6.3 Oświadczenie wnioskodawcy o statusie MŚP (wraz z trzema załącznikami).</a:t>
            </a:r>
          </a:p>
        </p:txBody>
      </p:sp>
    </p:spTree>
    <p:extLst>
      <p:ext uri="{BB962C8B-B14F-4D97-AF65-F5344CB8AC3E}">
        <p14:creationId xmlns:p14="http://schemas.microsoft.com/office/powerpoint/2010/main" val="3586077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539751"/>
            <a:ext cx="8640381" cy="1080001"/>
          </a:xfrm>
        </p:spPr>
        <p:txBody>
          <a:bodyPr/>
          <a:lstStyle/>
          <a:p>
            <a:pPr algn="ctr"/>
            <a:r>
              <a:rPr lang="pl-PL" dirty="0">
                <a:latin typeface="+mn-lt"/>
              </a:rPr>
              <a:t>Oświadczenia wnioskodawcy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86" y="1403573"/>
            <a:ext cx="9721080" cy="5006989"/>
          </a:xfrm>
        </p:spPr>
        <p:txBody>
          <a:bodyPr>
            <a:noAutofit/>
          </a:bodyPr>
          <a:lstStyle/>
          <a:p>
            <a:pPr lvl="0"/>
            <a:r>
              <a:rPr lang="pl-PL" sz="2200" dirty="0">
                <a:latin typeface="+mn-lt"/>
              </a:rPr>
              <a:t>Załącznik nr 7.1 „Oświadczenie o złożeniu wniosku w aplikacji </a:t>
            </a:r>
            <a:r>
              <a:rPr lang="pl-PL" sz="2200" dirty="0" err="1">
                <a:latin typeface="+mn-lt"/>
              </a:rPr>
              <a:t>WOD</a:t>
            </a:r>
            <a:r>
              <a:rPr lang="pl-PL" sz="2200" dirty="0">
                <a:latin typeface="+mn-lt"/>
              </a:rPr>
              <a:t>”;</a:t>
            </a:r>
          </a:p>
          <a:p>
            <a:pPr lvl="0"/>
            <a:r>
              <a:rPr lang="pl-PL" sz="2200" dirty="0">
                <a:latin typeface="+mn-lt"/>
              </a:rPr>
              <a:t>Załącznik nr 7.2 „Oświadczenie, iż projekt nie został zakończony w rozumieniu art. 63 ust. 6 rozporządzenia ogólnego”;</a:t>
            </a:r>
          </a:p>
          <a:p>
            <a:pPr lvl="0"/>
            <a:r>
              <a:rPr lang="pl-PL" sz="2200" dirty="0">
                <a:latin typeface="+mn-lt"/>
              </a:rPr>
              <a:t>Załącznik nr 7.3 „Oświadczenie o realizacji projektu zgodnie z prawem” </a:t>
            </a:r>
            <a:br>
              <a:rPr lang="pl-PL" sz="2200" dirty="0">
                <a:latin typeface="+mn-lt"/>
              </a:rPr>
            </a:br>
            <a:r>
              <a:rPr lang="pl-PL" sz="2200" dirty="0">
                <a:latin typeface="+mn-lt"/>
              </a:rPr>
              <a:t>(jeśli dotyczy);</a:t>
            </a:r>
          </a:p>
          <a:p>
            <a:pPr lvl="0"/>
            <a:r>
              <a:rPr lang="pl-PL" sz="2200" dirty="0">
                <a:latin typeface="+mn-lt"/>
              </a:rPr>
              <a:t>Załącznik nr 7.5 „Oświadczenie o udzielaniu informacji na potrzeby ewaluacji”;</a:t>
            </a:r>
          </a:p>
          <a:p>
            <a:pPr lvl="0"/>
            <a:r>
              <a:rPr lang="pl-PL" sz="2200" dirty="0">
                <a:latin typeface="+mn-lt"/>
              </a:rPr>
              <a:t>Załącznik nr 7.6 „Oświadczenie o zgodzie na korespondencję elektroniczną”;</a:t>
            </a:r>
          </a:p>
          <a:p>
            <a:pPr lvl="0"/>
            <a:r>
              <a:rPr lang="pl-PL" sz="2200" dirty="0">
                <a:latin typeface="+mn-lt"/>
              </a:rPr>
              <a:t>Załącznik nr 7.7 „Oświadczenie o zapoznaniu się z regulaminem wyboru projektów”;</a:t>
            </a:r>
          </a:p>
          <a:p>
            <a:pPr lvl="0"/>
            <a:r>
              <a:rPr lang="pl-PL" sz="2200" dirty="0">
                <a:latin typeface="+mn-lt"/>
              </a:rPr>
              <a:t>Załącznik nr 7.8 „Oświadczenie dotyczące przetwarzania danych osobowych (</a:t>
            </a:r>
            <a:r>
              <a:rPr lang="pl-PL" sz="2200" dirty="0" err="1">
                <a:latin typeface="+mn-lt"/>
              </a:rPr>
              <a:t>RODO</a:t>
            </a:r>
            <a:r>
              <a:rPr lang="pl-PL" sz="2200" dirty="0">
                <a:latin typeface="+mn-lt"/>
              </a:rPr>
              <a:t>)”;</a:t>
            </a:r>
          </a:p>
          <a:p>
            <a:pPr marL="108014" indent="0">
              <a:lnSpc>
                <a:spcPct val="200000"/>
              </a:lnSpc>
              <a:spcBef>
                <a:spcPts val="1800"/>
              </a:spcBef>
              <a:spcAft>
                <a:spcPts val="1800"/>
              </a:spcAft>
              <a:buNone/>
            </a:pP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46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487312"/>
            <a:ext cx="8640381" cy="1080001"/>
          </a:xfrm>
        </p:spPr>
        <p:txBody>
          <a:bodyPr/>
          <a:lstStyle/>
          <a:p>
            <a:pPr algn="ctr"/>
            <a:r>
              <a:rPr lang="pl-PL" dirty="0">
                <a:latin typeface="+mn-lt"/>
              </a:rPr>
              <a:t>Załączniki dodatkowe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013" y="1259557"/>
            <a:ext cx="8640382" cy="539981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pl-PL" sz="2100" dirty="0">
                <a:latin typeface="+mn-lt"/>
                <a:cs typeface="Calibri" panose="020F0502020204030204" pitchFamily="34" charset="0"/>
              </a:rPr>
              <a:t>Załączniki przedstawiające dodatkowe informacje o projekcie; 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pl-PL" sz="2100" dirty="0">
                <a:latin typeface="+mn-lt"/>
              </a:rPr>
              <a:t>Jeśli załączniki do formularza wniosku o dofinansowanie wymienione wcześniej, mimo spakowania, nie mogą zostać dołączone jako jeden plik w odpowiednim punkcie ze względu na jego rozmiar, należy je dołączyć jako załączniki dodatkowe;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pl-PL" sz="2100" dirty="0">
                <a:latin typeface="+mn-lt"/>
              </a:rPr>
              <a:t>Jeżeli z przedłożonych dokumentów nie wynika, że osoba lub osoby, które złożyły podpis na Oświadczeniu o złożeniu wniosku w aplikacji WOD są osobami uprawnionymi do reprezentowania Wnioskodawcy, należy załączyć dodatkowy dokument potwierdzający posiadanie przez te osoby takiego prawa.</a:t>
            </a:r>
          </a:p>
          <a:p>
            <a:pPr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</a:pP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691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720" y="395461"/>
            <a:ext cx="8640381" cy="647753"/>
          </a:xfrm>
        </p:spPr>
        <p:txBody>
          <a:bodyPr>
            <a:noAutofit/>
          </a:bodyPr>
          <a:lstStyle/>
          <a:p>
            <a:pPr algn="ctr"/>
            <a:r>
              <a:rPr lang="pl-PL" dirty="0">
                <a:latin typeface="+mn-lt"/>
              </a:rPr>
              <a:t>Załączniki do formularza wniosku o dofinansowanie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175274"/>
            <a:ext cx="10153128" cy="5966267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pl-PL" sz="4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Załącznik nr 1. Studium Wykonalności;</a:t>
            </a:r>
          </a:p>
          <a:p>
            <a:pPr lvl="0"/>
            <a:r>
              <a:rPr lang="pl-PL" sz="4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Załączniki nr 2. Dokumenty dotyczące oddziaływania projektu na środowisko, w tym: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4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Załącznik nr 2.1 Informacja o wpływie projektu na środowisko,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4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Załącznik nr 2.2 Dokumenty z procedury oceny oddziaływania na środowisko (jeśli dotycz),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4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Załącznik nr 2.3 Zaświadczenie organu odpowiedzialnego za monitorowanie obszarów Natura 2000 (</a:t>
            </a:r>
            <a:r>
              <a:rPr lang="pl-PL" sz="45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jeśli dotyczy);</a:t>
            </a:r>
            <a:endParaRPr lang="pl-PL" sz="4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pl-PL" sz="4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Załącznik nr 3. Dokumenty dotyczące zakresu rzeczowego inwestycji;</a:t>
            </a:r>
          </a:p>
          <a:p>
            <a:pPr lvl="0"/>
            <a:r>
              <a:rPr lang="pl-PL" sz="4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Załącznik nr 4. Dokumenty poświadczające zaangażowanie Partnerów w realizację projektu (jeśli dotyczy);</a:t>
            </a:r>
          </a:p>
          <a:p>
            <a:pPr lvl="0"/>
            <a:r>
              <a:rPr lang="pl-PL" sz="4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Załącznik nr 5. Dokumenty określające status prawny Wnioskodawcy i Partnerów projektu (jeśli dotyczy);</a:t>
            </a:r>
          </a:p>
          <a:p>
            <a:pPr lvl="0"/>
            <a:r>
              <a:rPr lang="pl-PL" sz="4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Załącznik nr 6. Informacje niezbędne do ubiegania się o pomoc de </a:t>
            </a:r>
            <a:r>
              <a:rPr lang="pl-PL" sz="45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minimis</a:t>
            </a:r>
            <a:r>
              <a:rPr lang="pl-PL" sz="4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lub pomoc inną niż pomoc de </a:t>
            </a:r>
            <a:r>
              <a:rPr lang="pl-PL" sz="45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minimis</a:t>
            </a:r>
            <a:r>
              <a:rPr lang="pl-PL" sz="4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(jeśli dotyczy);</a:t>
            </a:r>
          </a:p>
          <a:p>
            <a:pPr lvl="0"/>
            <a:r>
              <a:rPr lang="pl-PL" sz="4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Załączniki nr 7. Oświadczenia Wnioskodawcy;</a:t>
            </a:r>
          </a:p>
          <a:p>
            <a:pPr lvl="0"/>
            <a:r>
              <a:rPr lang="pl-PL" sz="4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Załącznik nr 9. Załączniki dodatkowe (jeśli dotyczy).</a:t>
            </a:r>
          </a:p>
          <a:p>
            <a:pPr marL="0" lv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0150523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3498" y="2627709"/>
            <a:ext cx="7588818" cy="1723058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5">
            <a:extLst>
              <a:ext uri="{FF2B5EF4-FFF2-40B4-BE49-F238E27FC236}">
                <a16:creationId xmlns:a16="http://schemas.microsoft.com/office/drawing/2014/main" id="{E34D2DB4-FDBD-4735-985E-8E125D4440D9}"/>
              </a:ext>
            </a:extLst>
          </p:cNvPr>
          <p:cNvSpPr txBox="1">
            <a:spLocks/>
          </p:cNvSpPr>
          <p:nvPr/>
        </p:nvSpPr>
        <p:spPr>
          <a:xfrm>
            <a:off x="1889522" y="4715941"/>
            <a:ext cx="6912768" cy="1800200"/>
          </a:xfrm>
          <a:prstGeom prst="rect">
            <a:avLst/>
          </a:prstGeom>
        </p:spPr>
        <p:txBody>
          <a:bodyPr>
            <a:norm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259929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5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763900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872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pl-PL" sz="1400"/>
              <a:t>Agata Bartsch</a:t>
            </a:r>
          </a:p>
          <a:p>
            <a:pPr marL="0" indent="0"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pl-PL" sz="1400" dirty="0"/>
              <a:t>Departament Programów Regionalnych</a:t>
            </a:r>
          </a:p>
          <a:p>
            <a:pPr marL="0" indent="0"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1400" dirty="0"/>
              <a:t>Urząd Marszałkowski Województwa Pomorskiego</a:t>
            </a:r>
          </a:p>
          <a:p>
            <a:pPr marL="0" indent="0"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1400" dirty="0"/>
              <a:t>tel. +48 58 32 68 430</a:t>
            </a:r>
          </a:p>
          <a:p>
            <a:pPr marL="0" indent="0"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1400" dirty="0"/>
              <a:t>a.bartsch@pomorskie.eu</a:t>
            </a:r>
          </a:p>
          <a:p>
            <a:pPr marL="0" indent="0"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Tx/>
              <a:buNone/>
            </a:pPr>
            <a:endParaRPr lang="pl-PL" sz="800" dirty="0"/>
          </a:p>
        </p:txBody>
      </p:sp>
    </p:spTree>
    <p:extLst>
      <p:ext uri="{BB962C8B-B14F-4D97-AF65-F5344CB8AC3E}">
        <p14:creationId xmlns:p14="http://schemas.microsoft.com/office/powerpoint/2010/main" val="3325994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3" y="539477"/>
            <a:ext cx="8640381" cy="1080001"/>
          </a:xfrm>
        </p:spPr>
        <p:txBody>
          <a:bodyPr/>
          <a:lstStyle/>
          <a:p>
            <a:pPr algn="ctr"/>
            <a:r>
              <a:rPr lang="pl-PL" dirty="0">
                <a:latin typeface="+mn-lt"/>
              </a:rPr>
              <a:t>Sposób składania załączników do wniosku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3389" y="1475581"/>
            <a:ext cx="8424647" cy="532839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Załączniki tylko w formie elektronicznej;</a:t>
            </a:r>
          </a:p>
          <a:p>
            <a:pPr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Wszystkie załączniki wytworzone przez Beneficjenta muszą być podpisane elektronicznie;</a:t>
            </a:r>
          </a:p>
          <a:p>
            <a:pPr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Dany załącznik do wniosku co do zasady musi stanowić jeden plik o rozmiarze nieprzekraczającym 25MB – w przypadku większej liczby dokumentów składających się na dany załącznik wymagane będzie dostarczenie pliku w formacie ZIP, RAR lub równoważnym, w którym zostaną one spakowane.</a:t>
            </a:r>
          </a:p>
        </p:txBody>
      </p:sp>
    </p:spTree>
    <p:extLst>
      <p:ext uri="{BB962C8B-B14F-4D97-AF65-F5344CB8AC3E}">
        <p14:creationId xmlns:p14="http://schemas.microsoft.com/office/powerpoint/2010/main" val="3852992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539750"/>
            <a:ext cx="8640381" cy="647753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+mn-lt"/>
              </a:rPr>
              <a:t>Studium Wykonalności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1403573"/>
            <a:ext cx="9721080" cy="5400174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pl-PL" sz="2200" b="1" dirty="0">
                <a:latin typeface="+mn-lt"/>
              </a:rPr>
              <a:t>1.	Uzasadnienie i opis zakresu rzeczowego projektu</a:t>
            </a:r>
            <a:r>
              <a:rPr lang="pl-PL" sz="2200" dirty="0">
                <a:latin typeface="+mn-lt"/>
              </a:rPr>
              <a:t>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1.1.	Opis potrzeby realizacji projektu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1.2.	Analiza różnych wariantów realizacji projektu i jego identyfikacja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1.3.	Szczegółowy opis przedmiotu projektu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1.4.	Zgodność projektu z logiką interwencji Programu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b="1" dirty="0">
                <a:latin typeface="+mn-lt"/>
              </a:rPr>
              <a:t>2.	Uwarunkowania realizacji projektu</a:t>
            </a:r>
            <a:r>
              <a:rPr lang="pl-PL" sz="2200" dirty="0">
                <a:latin typeface="+mn-lt"/>
              </a:rPr>
              <a:t>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2.1.	Opis wnioskodawcy i realizatorów projektu	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2.2.	Opis sposobu realizacji i zarządzania projektem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2.4.	Zgodność projektu z zasadami horyzontalnymi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b="1" dirty="0">
                <a:latin typeface="+mn-lt"/>
              </a:rPr>
              <a:t>3.	Analiza finansowa projektu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3.1.	Określenie założeń do analizy finansowej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3.2. 	Analiza finansowa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b="1" dirty="0">
                <a:latin typeface="+mn-lt"/>
              </a:rPr>
              <a:t>4.	Analiza kosztów i korzyści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b="1" dirty="0">
                <a:latin typeface="+mn-lt"/>
              </a:rPr>
              <a:t>5.   	Analiza ryzyka i wrażliwości (dla projektów o wartości powyżej 50 mln zł)</a:t>
            </a:r>
          </a:p>
        </p:txBody>
      </p:sp>
    </p:spTree>
    <p:extLst>
      <p:ext uri="{BB962C8B-B14F-4D97-AF65-F5344CB8AC3E}">
        <p14:creationId xmlns:p14="http://schemas.microsoft.com/office/powerpoint/2010/main" val="1785989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539750"/>
            <a:ext cx="8640381" cy="647753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+mn-lt"/>
              </a:rPr>
              <a:t>Studium Wykonalności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1403573"/>
            <a:ext cx="9721080" cy="5400174"/>
          </a:xfrm>
        </p:spPr>
        <p:txBody>
          <a:bodyPr>
            <a:noAutofit/>
          </a:bodyPr>
          <a:lstStyle/>
          <a:p>
            <a:r>
              <a:rPr lang="pl-PL" sz="2200" dirty="0">
                <a:latin typeface="+mn-lt"/>
              </a:rPr>
              <a:t>Na etapie składania wniosku o dofinansowanie projektu Wnioskodawca będzie musiał dostarczyć dokument składający się z następujących elementów: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2200" dirty="0">
                <a:latin typeface="+mn-lt"/>
              </a:rPr>
              <a:t>Studium Wykonalności (w wersji elektronicznej w formacie nie stanowiącym skanu dokumentu);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2200" dirty="0">
                <a:latin typeface="+mn-lt"/>
              </a:rPr>
              <a:t>arkusza kalkulacyjnego (w wersji elektronicznej w formacie XLS lub równoważnym), zawierającego tabele oraz wyliczenia do analizy finansowej oraz analizy kosztów i korzyści.</a:t>
            </a:r>
          </a:p>
          <a:p>
            <a:r>
              <a:rPr lang="pl-PL" sz="2200" dirty="0">
                <a:latin typeface="+mn-lt"/>
              </a:rPr>
              <a:t>Przy sporządzaniu Studium Wykonalności, w szczególności w zakresie prowadzonych analiz finansowych i ekonomicznych należy bazować na zapisach </a:t>
            </a:r>
            <a:r>
              <a:rPr lang="pl-PL" sz="2200" u="sng" dirty="0">
                <a:latin typeface="+mn-lt"/>
                <a:hlinkClick r:id="rId2"/>
              </a:rPr>
              <a:t>Wytycznych dotyczących zagadnień związanych z przygotowaniem projektów inwestycyjnych, w tym hybrydowych na lata 2021-2027</a:t>
            </a:r>
            <a:r>
              <a:rPr lang="pl-PL" sz="2200" u="sng" dirty="0">
                <a:latin typeface="+mn-lt"/>
              </a:rPr>
              <a:t>;</a:t>
            </a:r>
            <a:endParaRPr lang="pl-PL" sz="2200" dirty="0">
              <a:latin typeface="+mn-lt"/>
            </a:endParaRPr>
          </a:p>
          <a:p>
            <a:r>
              <a:rPr lang="pl-PL" sz="2200" dirty="0">
                <a:latin typeface="+mn-lt"/>
              </a:rPr>
              <a:t>Dokument dostępny pod adresem: </a:t>
            </a:r>
            <a:r>
              <a:rPr lang="pl-PL" sz="2200" u="sng" dirty="0" err="1">
                <a:latin typeface="+mn-lt"/>
                <a:hlinkClick r:id="rId2"/>
              </a:rPr>
              <a:t>https</a:t>
            </a:r>
            <a:r>
              <a:rPr lang="pl-PL" sz="2200" u="sng" dirty="0">
                <a:latin typeface="+mn-lt"/>
                <a:hlinkClick r:id="rId2"/>
              </a:rPr>
              <a:t>://</a:t>
            </a:r>
            <a:r>
              <a:rPr lang="pl-PL" sz="2200" u="sng" dirty="0" err="1">
                <a:latin typeface="+mn-lt"/>
                <a:hlinkClick r:id="rId2"/>
              </a:rPr>
              <a:t>www.funduszeeuropejskie.gov.pl</a:t>
            </a:r>
            <a:r>
              <a:rPr lang="pl-PL" sz="2200" u="sng" dirty="0">
                <a:latin typeface="+mn-lt"/>
                <a:hlinkClick r:id="rId2"/>
              </a:rPr>
              <a:t>/strony/o-funduszach/fundusze-na-lata-2021-2027/prawo-i-dokumenty/wytyczne/wytyczne-dotyczace-zagadnien-zwiazanych-z-przygotowaniem-projektow-inwestycyjnych-w-tym-hybrydowych-na-lata-2021-2027/</a:t>
            </a:r>
            <a:r>
              <a:rPr lang="pl-PL" sz="2200" u="sng" dirty="0">
                <a:latin typeface="+mn-lt"/>
              </a:rPr>
              <a:t>.</a:t>
            </a:r>
            <a:endParaRPr lang="pl-PL" sz="2200" dirty="0">
              <a:latin typeface="+mn-lt"/>
            </a:endParaRPr>
          </a:p>
          <a:p>
            <a:pPr marL="0" indent="0">
              <a:spcBef>
                <a:spcPts val="400"/>
              </a:spcBef>
              <a:buNone/>
            </a:pPr>
            <a:endParaRPr lang="pl-PL" sz="2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81259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539750"/>
            <a:ext cx="8640381" cy="647753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+mn-lt"/>
              </a:rPr>
              <a:t>Studium Wykonalności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1403573"/>
            <a:ext cx="9721080" cy="5400174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400" b="1" dirty="0">
                <a:latin typeface="+mn-lt"/>
              </a:rPr>
              <a:t>1.1.	Opis potrzeby realizacji projektu</a:t>
            </a:r>
            <a:r>
              <a:rPr lang="pl-PL" sz="2200" dirty="0">
                <a:latin typeface="+mn-lt"/>
              </a:rPr>
              <a:t>	</a:t>
            </a:r>
          </a:p>
          <a:p>
            <a:pPr marL="0" indent="0">
              <a:spcBef>
                <a:spcPts val="400"/>
              </a:spcBef>
              <a:buNone/>
            </a:pPr>
            <a:endParaRPr lang="pl-PL" sz="2200" dirty="0">
              <a:latin typeface="+mn-lt"/>
            </a:endParaRPr>
          </a:p>
          <a:p>
            <a:pPr marL="0" indent="0" algn="just">
              <a:lnSpc>
                <a:spcPct val="150000"/>
              </a:lnSpc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Należy opisać, w jaki sposób realizacja projektu będzie stanowiła odpowiedź na zdiagnozowane potrzeby, wskazując przy tym, jaka jest pilność proponowanych działań</a:t>
            </a:r>
            <a:r>
              <a:rPr lang="pl-PL" sz="2200" b="1" dirty="0">
                <a:latin typeface="+mn-lt"/>
              </a:rPr>
              <a:t>. </a:t>
            </a:r>
            <a:r>
              <a:rPr lang="pl-PL" sz="2200" dirty="0">
                <a:latin typeface="+mn-lt"/>
              </a:rPr>
              <a:t>W szczególności należy odnieść się do potrzeby </a:t>
            </a:r>
            <a:r>
              <a:rPr lang="pl-PL" sz="2200" b="1" dirty="0">
                <a:latin typeface="+mn-lt"/>
              </a:rPr>
              <a:t>działań </a:t>
            </a:r>
            <a:r>
              <a:rPr lang="pl-PL" sz="2200" b="1">
                <a:latin typeface="+mn-lt"/>
              </a:rPr>
              <a:t>infrastrukturalnych </a:t>
            </a:r>
            <a:br>
              <a:rPr lang="pl-PL" sz="2200" b="1">
                <a:latin typeface="+mn-lt"/>
              </a:rPr>
            </a:br>
            <a:r>
              <a:rPr lang="pl-PL" sz="2200">
                <a:latin typeface="+mn-lt"/>
              </a:rPr>
              <a:t>i </a:t>
            </a:r>
            <a:r>
              <a:rPr lang="pl-PL" sz="2200" dirty="0">
                <a:latin typeface="+mn-lt"/>
              </a:rPr>
              <a:t>ich pilności w kontekście sytuacji demograficznej danej gminy.</a:t>
            </a:r>
            <a:endParaRPr lang="pl-PL" sz="2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8240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8640381" cy="647753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+mn-lt"/>
              </a:rPr>
              <a:t>Studium Wykonalności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683493"/>
            <a:ext cx="9721080" cy="5400174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pl-PL" sz="2400" b="1" dirty="0">
                <a:latin typeface="+mn-lt"/>
              </a:rPr>
              <a:t>1.2.	Analiza różnych wariantów realizacji projektu i jego identyfikacja	</a:t>
            </a:r>
          </a:p>
          <a:p>
            <a:pPr marL="0" indent="0">
              <a:lnSpc>
                <a:spcPct val="150000"/>
              </a:lnSpc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Analiza wariantów projektu jest decydująca dla właściwej identyfikacji zakresu projektu oraz wyboru najbardziej opłacalnego rozwiązania technicznego.</a:t>
            </a:r>
          </a:p>
          <a:p>
            <a:pPr marL="0" indent="0">
              <a:lnSpc>
                <a:spcPct val="150000"/>
              </a:lnSpc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Wybierając możliwe warianty realizacji projektu, należy zwrócić uwagę, czy faktycznie przyczyniają się one do określenia różnych zakresów i możliwości realizacji projektu. Kluczowe jest, aby skupić się na ograniczonej liczbie istotnych i technicznie wykonalnych opcji, z uwzględnieniem oczekiwań wynikających z postanowień FEP 2021-2027, SZOP i kryteriów wyboru projektów dla Działania 6.1. Infrastruktura edukacji przedszkolnej.</a:t>
            </a:r>
          </a:p>
          <a:p>
            <a:pPr marL="0" indent="0">
              <a:lnSpc>
                <a:spcPct val="150000"/>
              </a:lnSpc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Po przeprowadzeniu analiz należy dokonać wyboru rozwiązania realizacyjnego i odpowiednio go uzasadnić. Dokonując wyboru takiego rozwiązania należy też wskazać, jaki będzie okres realizacji planowanych działań.</a:t>
            </a:r>
          </a:p>
        </p:txBody>
      </p:sp>
    </p:spTree>
    <p:extLst>
      <p:ext uri="{BB962C8B-B14F-4D97-AF65-F5344CB8AC3E}">
        <p14:creationId xmlns:p14="http://schemas.microsoft.com/office/powerpoint/2010/main" val="1405889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8640381" cy="647753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+mn-lt"/>
              </a:rPr>
              <a:t>Studium Wykonalności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9" y="508700"/>
            <a:ext cx="9721080" cy="5400174"/>
          </a:xfrm>
          <a:ln>
            <a:noFill/>
          </a:ln>
          <a:effectLst>
            <a:softEdge rad="0"/>
          </a:effectLst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400" b="1" dirty="0">
                <a:latin typeface="+mn-lt"/>
              </a:rPr>
              <a:t>1.3.</a:t>
            </a:r>
            <a:r>
              <a:rPr lang="pl-PL" sz="2400" dirty="0">
                <a:latin typeface="+mn-lt"/>
              </a:rPr>
              <a:t>	</a:t>
            </a:r>
            <a:r>
              <a:rPr lang="pl-PL" sz="2400" b="1" dirty="0">
                <a:latin typeface="+mn-lt"/>
              </a:rPr>
              <a:t>Szczegółowy opis przedmiotu projektu</a:t>
            </a:r>
            <a:endParaRPr lang="pl-PL" sz="2400" dirty="0">
              <a:latin typeface="+mn-lt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pl-PL" sz="2400" dirty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Treść rozdziału 1.3. Szczegółowy opis przedmiotu projektu będzie stanowić załącznik do umowy o dofinansowanie.</a:t>
            </a:r>
            <a:endParaRPr lang="pl-PL" sz="2400" dirty="0">
              <a:latin typeface="+mn-lt"/>
            </a:endParaRPr>
          </a:p>
          <a:p>
            <a:pPr lvl="0"/>
            <a:r>
              <a:rPr lang="pl-PL" sz="2200" dirty="0">
                <a:latin typeface="+mn-lt"/>
              </a:rPr>
              <a:t>opisać wszystkie planowane w ramach projektu zadania (w tym planowane do zakupu wyposażenie (np. zakup mebli, sprzętu, urządzeń) oraz działania uzupełniające (np. działania służące poprawie dostępności cyfrowej i </a:t>
            </a:r>
            <a:r>
              <a:rPr lang="pl-PL" sz="2200" dirty="0" err="1">
                <a:latin typeface="+mn-lt"/>
              </a:rPr>
              <a:t>informacyjno</a:t>
            </a:r>
            <a:r>
              <a:rPr lang="pl-PL" sz="2200" dirty="0">
                <a:latin typeface="+mn-lt"/>
              </a:rPr>
              <a:t> – komunikacyjnej, działania służące zmniejszeniu energochłonności infrastruktury, działania sprzyjające adaptacji do zmian klimatu, zagospodarowanie otoczenia obiektów, w szczególności modyfikacja przestrzeni wspierająca rozwój psychoruchowy i poznawczy dzieci, działania dot. likwidacji barier architektonicznych w szczególności w oparciu o projektowanie uniwersalne lub zastosowanie racjonalnego usprawnienia oraz uwzględniające potrzeby osób z niepełnosprawnościami)) z uwzględnieniem zastosowanych rozwiązań techniczno-technologicznych wskazując przede wszystkim ich zakres, skalę, a także najważniejsze parametry techniczne i kosztowe, wskazując przy tym:</a:t>
            </a:r>
          </a:p>
          <a:p>
            <a:pPr lvl="0"/>
            <a:r>
              <a:rPr lang="pl-PL" sz="2200" dirty="0">
                <a:latin typeface="+mn-lt"/>
              </a:rPr>
              <a:t>podział na wydatki kwalifikowane i niekwalifikowalne do dofinansowania;</a:t>
            </a:r>
          </a:p>
          <a:p>
            <a:pPr lvl="0"/>
            <a:r>
              <a:rPr lang="pl-PL" sz="2200" dirty="0">
                <a:latin typeface="+mn-lt"/>
              </a:rPr>
              <a:t>przyporządkowanie im rodzaju zezwolenia realizacyjnego (np. pozwolenie na budowę, zgłoszenie budowy, brak wymogu uzyskania zezwolenia);</a:t>
            </a:r>
          </a:p>
          <a:p>
            <a:pPr marL="0" lvl="0" indent="0">
              <a:buNone/>
            </a:pPr>
            <a:endParaRPr lang="pl-PL" sz="2200" dirty="0">
              <a:latin typeface="+mn-lt"/>
            </a:endParaRPr>
          </a:p>
          <a:p>
            <a:pPr lvl="0"/>
            <a:endParaRPr lang="pl-PL" sz="2200" dirty="0">
              <a:latin typeface="+mn-lt"/>
            </a:endParaRPr>
          </a:p>
          <a:p>
            <a:pPr marL="0" indent="0">
              <a:spcBef>
                <a:spcPts val="400"/>
              </a:spcBef>
              <a:buNone/>
            </a:pPr>
            <a:endParaRPr lang="pl-PL" sz="1600" dirty="0">
              <a:latin typeface="+mn-lt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pl-PL" sz="1600" dirty="0">
                <a:latin typeface="+mn-lt"/>
              </a:rPr>
              <a:t>	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052EA53A-FF4C-4B4D-97E8-E2F2F193F923}"/>
              </a:ext>
            </a:extLst>
          </p:cNvPr>
          <p:cNvSpPr/>
          <p:nvPr/>
        </p:nvSpPr>
        <p:spPr>
          <a:xfrm>
            <a:off x="521370" y="1763613"/>
            <a:ext cx="9577064" cy="792088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8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AEF9CA0-77D4-44E0-A146-7AB35DC08D3A}"/>
              </a:ext>
            </a:extLst>
          </p:cNvPr>
          <p:cNvSpPr/>
          <p:nvPr/>
        </p:nvSpPr>
        <p:spPr>
          <a:xfrm>
            <a:off x="557498" y="1156453"/>
            <a:ext cx="9433047" cy="792088"/>
          </a:xfrm>
          <a:prstGeom prst="rect">
            <a:avLst/>
          </a:prstGeom>
          <a:noFill/>
          <a:ln w="38100" cmpd="dbl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2652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69055B-6079-465E-88CF-46629DD65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179438"/>
            <a:ext cx="8640381" cy="504055"/>
          </a:xfrm>
        </p:spPr>
        <p:txBody>
          <a:bodyPr/>
          <a:lstStyle/>
          <a:p>
            <a:pPr algn="ctr"/>
            <a:r>
              <a:rPr lang="pl-PL" dirty="0">
                <a:latin typeface="+mn-lt"/>
              </a:rPr>
              <a:t>Studium Wykonalności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995B91-48E8-4F6D-A3A3-3564AEE81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827509"/>
            <a:ext cx="9577064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dirty="0">
                <a:latin typeface="+mn-lt"/>
              </a:rPr>
              <a:t>1.3.	Szczegółowy opis przedmiotu projektu</a:t>
            </a:r>
          </a:p>
          <a:p>
            <a:pPr lvl="0"/>
            <a:r>
              <a:rPr lang="pl-PL" sz="2200" dirty="0">
                <a:latin typeface="+mn-lt"/>
              </a:rPr>
              <a:t>podział na wydatki, dla których podatek VAT stanowi wydatek kwalifikowalny lub niekwalifikowalny (w przypadku możliwości jego kwalifikowania);</a:t>
            </a:r>
          </a:p>
          <a:p>
            <a:pPr lvl="0"/>
            <a:r>
              <a:rPr lang="pl-PL" sz="2200" dirty="0">
                <a:latin typeface="+mn-lt"/>
              </a:rPr>
              <a:t>podział na wydatki objęte i nie objęte zasadami pomocy publicznej lub pomocy de </a:t>
            </a:r>
            <a:r>
              <a:rPr lang="pl-PL" sz="2200" dirty="0" err="1">
                <a:latin typeface="+mn-lt"/>
              </a:rPr>
              <a:t>minimis</a:t>
            </a:r>
            <a:r>
              <a:rPr lang="pl-PL" sz="2200" dirty="0">
                <a:latin typeface="+mn-lt"/>
              </a:rPr>
              <a:t>, wraz z przypisaniem im konkretnych schematów pomocy publicznej w ramach których zostaną one poniesione;</a:t>
            </a:r>
          </a:p>
          <a:p>
            <a:r>
              <a:rPr lang="pl-PL" sz="2200" dirty="0">
                <a:latin typeface="+mn-lt"/>
              </a:rPr>
              <a:t>rodzaj i zakres planowanych wydatków w ramach promocji projektu, z uwzględnieniem minimalnych wymagań dotyczących działań promocyjnych;</a:t>
            </a:r>
          </a:p>
          <a:p>
            <a:r>
              <a:rPr lang="pl-PL" sz="2200" dirty="0">
                <a:latin typeface="+mn-lt"/>
              </a:rPr>
              <a:t>rodzaj i zakres wydatków planowanych do rozliczenia przy zastosowaniu metod uproszczonych (jeśli dotyczy);</a:t>
            </a:r>
          </a:p>
          <a:p>
            <a:r>
              <a:rPr lang="pl-PL" sz="2200" dirty="0">
                <a:latin typeface="+mn-lt"/>
              </a:rPr>
              <a:t>jasno przedstawić jego lokalizację (w razie potrzeby dołączając niezbędne mapki, szkice sytuacyjne, które w sposób przejrzysty i czytelny obrazują miejsce realizacji projektu) wraz z podaniem numerów działek na których realizowana będzie inwestycja oraz wskazaniem tytułu prawnego do dysponowania poszczególnymi nieruchomościami;</a:t>
            </a:r>
          </a:p>
          <a:p>
            <a:r>
              <a:rPr lang="pl-PL" sz="2200" dirty="0">
                <a:latin typeface="+mn-lt"/>
              </a:rPr>
              <a:t>uwzględnić w nim szczegółowe uwarunkowania określone dla Działania 6.1. Infrastruktura edukacji przedszkolnej oraz umożliwić ocenę projektu w ramach kryterium wykonalności rzeczowej Zakres rzeczowy projektu.</a:t>
            </a:r>
          </a:p>
          <a:p>
            <a:pPr marL="0" indent="0">
              <a:buNone/>
            </a:pPr>
            <a:endParaRPr lang="pl-PL" sz="2200" dirty="0"/>
          </a:p>
          <a:p>
            <a:endParaRPr lang="pl-PL" sz="2200" dirty="0"/>
          </a:p>
          <a:p>
            <a:pPr lvl="0"/>
            <a:endParaRPr lang="pl-PL" sz="2200" dirty="0">
              <a:latin typeface="+mn-lt"/>
            </a:endParaRPr>
          </a:p>
          <a:p>
            <a:pPr lvl="0"/>
            <a:endParaRPr lang="pl-PL" sz="2200" dirty="0">
              <a:latin typeface="+mn-lt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04D724C-2737-4C78-BD06-DBFED12327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7488635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2249</TotalTime>
  <Words>1915</Words>
  <Application>Microsoft Office PowerPoint</Application>
  <PresentationFormat>Niestandardowy</PresentationFormat>
  <Paragraphs>139</Paragraphs>
  <Slides>20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5" baseType="lpstr">
      <vt:lpstr>Arial</vt:lpstr>
      <vt:lpstr>Calibri</vt:lpstr>
      <vt:lpstr>Open Sans</vt:lpstr>
      <vt:lpstr>Wingdings</vt:lpstr>
      <vt:lpstr>Motyw pakietu Office</vt:lpstr>
      <vt:lpstr>Załączniki do formularza wniosku o dofinansowanie projektu dla naboru wniosków o dofinansowanie projektów dla Działania 6.1. Infrastruktura edukacji przedszkolnej w ramach programu regionalnego Fundusze Europejskie dla Pomorza 2021-2027 </vt:lpstr>
      <vt:lpstr>Załączniki do formularza wniosku o dofinansowanie</vt:lpstr>
      <vt:lpstr>Sposób składania załączników do wniosku</vt:lpstr>
      <vt:lpstr>Studium Wykonalności</vt:lpstr>
      <vt:lpstr>Studium Wykonalności</vt:lpstr>
      <vt:lpstr>Studium Wykonalności</vt:lpstr>
      <vt:lpstr>Studium Wykonalności</vt:lpstr>
      <vt:lpstr>Studium Wykonalności</vt:lpstr>
      <vt:lpstr>Studium Wykonalności</vt:lpstr>
      <vt:lpstr>Studium Wykonalności</vt:lpstr>
      <vt:lpstr>Studium Wykonalności</vt:lpstr>
      <vt:lpstr>Dokumenty dotyczące oddziaływania projektu na środowisko</vt:lpstr>
      <vt:lpstr>Dokumenty dotyczące zakresu rzeczowego realizacji inwestycji</vt:lpstr>
      <vt:lpstr>Dokumenty dotyczące zakresu rzeczowego realizacji inwestycji</vt:lpstr>
      <vt:lpstr>Dokumenty poświadczające zaangażowanie partnerów w realizację projektu</vt:lpstr>
      <vt:lpstr>Dokumenty określające status prawny wnioskodawcy i partnerów projektu</vt:lpstr>
      <vt:lpstr>Informacje niezbędne do ubiegania się o pomoc de minimis lub pomoc inną niż pomoc de minimis</vt:lpstr>
      <vt:lpstr>Oświadczenia wnioskodawcy</vt:lpstr>
      <vt:lpstr>Załączniki dodatkowe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Bartsch Agata</cp:lastModifiedBy>
  <cp:revision>301</cp:revision>
  <cp:lastPrinted>2023-11-20T12:55:44Z</cp:lastPrinted>
  <dcterms:created xsi:type="dcterms:W3CDTF">2022-06-22T09:40:44Z</dcterms:created>
  <dcterms:modified xsi:type="dcterms:W3CDTF">2023-11-22T06:36:52Z</dcterms:modified>
</cp:coreProperties>
</file>