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0" r:id="rId2"/>
    <p:sldId id="281" r:id="rId3"/>
    <p:sldId id="291" r:id="rId4"/>
    <p:sldId id="326" r:id="rId5"/>
    <p:sldId id="327" r:id="rId6"/>
    <p:sldId id="288" r:id="rId7"/>
    <p:sldId id="289" r:id="rId8"/>
    <p:sldId id="259" r:id="rId9"/>
    <p:sldId id="315" r:id="rId10"/>
    <p:sldId id="328" r:id="rId11"/>
    <p:sldId id="286" r:id="rId12"/>
    <p:sldId id="317" r:id="rId13"/>
    <p:sldId id="325" r:id="rId14"/>
    <p:sldId id="329" r:id="rId15"/>
    <p:sldId id="318" r:id="rId16"/>
    <p:sldId id="330" r:id="rId17"/>
    <p:sldId id="323" r:id="rId18"/>
    <p:sldId id="324" r:id="rId19"/>
    <p:sldId id="260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6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2023-11-08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2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66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63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60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93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14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29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60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79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2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55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9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6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2023-11-08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2023-11-08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2023-11-08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2023-11-08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261" y="2549294"/>
            <a:ext cx="8015931" cy="1004864"/>
          </a:xfrm>
        </p:spPr>
        <p:txBody>
          <a:bodyPr>
            <a:noAutofit/>
          </a:bodyPr>
          <a:lstStyle/>
          <a:p>
            <a:r>
              <a:rPr lang="pl-PL" sz="1814" dirty="0"/>
              <a:t>Specyfika, cel i kryteria wyboru projektów w Działaniu 6.2. Infrastruktura edukacji włączającej i zawodowej w ramach programu regionalnego </a:t>
            </a:r>
            <a:br>
              <a:rPr lang="pl-PL" sz="1814" dirty="0"/>
            </a:br>
            <a:r>
              <a:rPr lang="pl-PL" sz="1814" dirty="0"/>
              <a:t>Fundusze Europejskie dla Pomorza 2021-2027 </a:t>
            </a:r>
            <a:r>
              <a:rPr lang="pl-PL" sz="1814" b="0" dirty="0"/>
              <a:t>w zakresie projektów dotyczących rozwoju infrastruktury szkolnictwa zawodowego </a:t>
            </a:r>
            <a:r>
              <a:rPr lang="pl-PL" sz="1814" dirty="0"/>
              <a:t>zintegrowanych z projektami finansowanymi w Działaniu 5.8. Edukacja ogólna i zawodowa</a:t>
            </a:r>
            <a:br>
              <a:rPr lang="pl-PL" sz="1814" dirty="0"/>
            </a:br>
            <a:endParaRPr lang="pl-PL" sz="1814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6AA398-3522-410B-85E9-4B36BB6C7778}"/>
              </a:ext>
            </a:extLst>
          </p:cNvPr>
          <p:cNvSpPr txBox="1">
            <a:spLocks/>
          </p:cNvSpPr>
          <p:nvPr/>
        </p:nvSpPr>
        <p:spPr>
          <a:xfrm>
            <a:off x="2986466" y="4478243"/>
            <a:ext cx="7184985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lnSpc>
                <a:spcPts val="3629"/>
              </a:lnSpc>
              <a:spcBef>
                <a:spcPct val="0"/>
              </a:spcBef>
              <a:buNone/>
              <a:defRPr sz="2903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814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8BB35F2-EAD9-4908-B665-5BAEB9105554}"/>
              </a:ext>
            </a:extLst>
          </p:cNvPr>
          <p:cNvSpPr txBox="1"/>
          <p:nvPr/>
        </p:nvSpPr>
        <p:spPr>
          <a:xfrm>
            <a:off x="7385481" y="5055137"/>
            <a:ext cx="446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2"/>
                </a:solidFill>
              </a:rPr>
              <a:t>Spotkanie dla Wnioskodawców</a:t>
            </a:r>
          </a:p>
          <a:p>
            <a:r>
              <a:rPr lang="pl-PL" sz="1400" b="1" dirty="0">
                <a:solidFill>
                  <a:schemeClr val="tx2"/>
                </a:solidFill>
              </a:rPr>
              <a:t>Gdańsk, 8 listopada 2023r.</a:t>
            </a:r>
          </a:p>
        </p:txBody>
      </p:sp>
    </p:spTree>
    <p:extLst>
      <p:ext uri="{BB962C8B-B14F-4D97-AF65-F5344CB8AC3E}">
        <p14:creationId xmlns:p14="http://schemas.microsoft.com/office/powerpoint/2010/main" val="6185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4256E-961A-44FF-BDF1-7A0FFF31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021525"/>
            <a:ext cx="10187628" cy="54283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900" b="1" dirty="0"/>
              <a:t>Poprawność złożenia wniosku o dofinansowanie</a:t>
            </a:r>
          </a:p>
          <a:p>
            <a:pPr>
              <a:lnSpc>
                <a:spcPct val="13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900" b="1" dirty="0"/>
              <a:t>Kompletność wniosku o dofinansowanie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Kwalifikowalność wnioskodawcy/partnerów</a:t>
            </a:r>
          </a:p>
          <a:p>
            <a:pPr marL="539750" lvl="1" indent="-269875">
              <a:lnSpc>
                <a:spcPct val="13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szczegółowe typy beneficjentów dla Działania,</a:t>
            </a:r>
          </a:p>
          <a:p>
            <a:pPr marL="539750" lvl="1" indent="-269875">
              <a:lnSpc>
                <a:spcPct val="134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organ prowadzący szkołę/placówkę publiczną lub placówkę niepubliczną o uprawnieniach szkoły/placówki publicznej, która prowadzi kształcenie zawodowe;</a:t>
            </a:r>
          </a:p>
          <a:p>
            <a:pPr marL="539750" lvl="1" indent="-269875">
              <a:lnSpc>
                <a:spcPct val="134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wyłączenie podmiotów podejmujących działania sprzeczne z zasadami niedyskryminacji.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§"/>
            </a:pPr>
            <a:r>
              <a:rPr lang="pl-PL" sz="1900" b="1" dirty="0"/>
              <a:t>Zgodność z celami i logiką wsparcia w Działaniu</a:t>
            </a:r>
          </a:p>
          <a:p>
            <a:pPr marL="539750" lvl="1" indent="-269875">
              <a:lnSpc>
                <a:spcPct val="134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wybrany typ projektu został wskazany w Harmonogramie naborów wniosków,</a:t>
            </a:r>
          </a:p>
          <a:p>
            <a:pPr marL="539750" lvl="1" indent="-269875">
              <a:lnSpc>
                <a:spcPct val="134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czy projekt nie dotyczy szkoły specjalnej lub placówki, która prowadzi do segregacji lub utrzymania segregacji jakiejkolwiek grupy dewaloryzowanej lub zagrożonej wykluczeniem społecznym,</a:t>
            </a:r>
          </a:p>
          <a:p>
            <a:pPr marL="539750" lvl="1" indent="-269875">
              <a:lnSpc>
                <a:spcPct val="134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obszar realizacji projektu jest zgodny z obszarem geograficznym wskazanym w Harmonogramie naborów wniosków. </a:t>
            </a:r>
          </a:p>
          <a:p>
            <a:pPr marL="0" indent="0">
              <a:lnSpc>
                <a:spcPct val="134000"/>
              </a:lnSpc>
              <a:buNone/>
            </a:pP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B583D9-718D-448D-9ADB-C4425C0DB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C572C7C-66FB-41B1-A60A-8902D8F4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formalne</a:t>
            </a:r>
          </a:p>
        </p:txBody>
      </p:sp>
    </p:spTree>
    <p:extLst>
      <p:ext uri="{BB962C8B-B14F-4D97-AF65-F5344CB8AC3E}">
        <p14:creationId xmlns:p14="http://schemas.microsoft.com/office/powerpoint/2010/main" val="39524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4256E-961A-44FF-BDF1-7A0FFF31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7" y="1035832"/>
            <a:ext cx="10031764" cy="37335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Ocenie podlega status projektu zintegrowanego, tj.:</a:t>
            </a:r>
          </a:p>
          <a:p>
            <a:pPr marL="539750" indent="-228600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000" dirty="0"/>
              <a:t>czy wnioskodawca </a:t>
            </a:r>
            <a:r>
              <a:rPr lang="pl-PL" sz="2000" b="1" dirty="0"/>
              <a:t>złożył wniosek </a:t>
            </a:r>
            <a:r>
              <a:rPr lang="pl-PL" sz="2000" dirty="0"/>
              <a:t>o dofinansowanie w naborze dla projektów zintegrowanych ogłoszonym w ramach Działania 5.8. w którym wskazał </a:t>
            </a:r>
            <a:r>
              <a:rPr lang="pl-PL" sz="2000" b="1" dirty="0"/>
              <a:t>powiązanie z projektem </a:t>
            </a:r>
            <a:r>
              <a:rPr lang="pl-PL" sz="2000" dirty="0"/>
              <a:t>będącym przedmiotem oceny?</a:t>
            </a:r>
          </a:p>
          <a:p>
            <a:pPr marL="539750" indent="-2286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2000" dirty="0"/>
              <a:t>czy projekt złożony w odpowiedzi na nabór dla projektów zintegrowanych ogłoszony w ramach Działania 5.8. </a:t>
            </a:r>
            <a:r>
              <a:rPr lang="pl-PL" sz="2000" b="1" dirty="0"/>
              <a:t>spełnił wszystkie kryteria formalne </a:t>
            </a:r>
            <a:r>
              <a:rPr lang="pl-PL" sz="2000" dirty="0"/>
              <a:t>administracyjne oraz zgodności z FEP 2021-2027 i dokumentami programowymi?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B583D9-718D-448D-9ADB-C4425C0DB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E649EEE-7537-42F8-BCFC-CC0C4B74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Kryterium statusu projektu zintegrowanego I</a:t>
            </a:r>
            <a:br>
              <a:rPr lang="pl-PL" sz="28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13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D9C0F5A-1A30-4EB4-94EB-C243AA0A7106}"/>
              </a:ext>
            </a:extLst>
          </p:cNvPr>
          <p:cNvGrpSpPr/>
          <p:nvPr/>
        </p:nvGrpSpPr>
        <p:grpSpPr>
          <a:xfrm>
            <a:off x="1129744" y="1044714"/>
            <a:ext cx="9891597" cy="3331435"/>
            <a:chOff x="998" y="1112958"/>
            <a:chExt cx="11269926" cy="3311849"/>
          </a:xfrm>
        </p:grpSpPr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562AAA0B-9EC6-4A33-9154-AE2BA6ED07F6}"/>
                </a:ext>
              </a:extLst>
            </p:cNvPr>
            <p:cNvSpPr txBox="1">
              <a:spLocks/>
            </p:cNvSpPr>
            <p:nvPr/>
          </p:nvSpPr>
          <p:spPr>
            <a:xfrm>
              <a:off x="998" y="1112958"/>
              <a:ext cx="4216919" cy="331184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5154" lvl="3" indent="-342900">
                <a:lnSpc>
                  <a:spcPct val="120000"/>
                </a:lnSpc>
                <a:spcAft>
                  <a:spcPts val="544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r>
                <a:rPr lang="pl-PL" sz="1814" dirty="0"/>
                <a:t>rzeczowej:</a:t>
              </a:r>
            </a:p>
            <a:p>
              <a:pPr marL="524226" lvl="3" indent="-194425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Możliwe warianty</a:t>
              </a:r>
            </a:p>
            <a:p>
              <a:pPr marL="524226" lvl="3" indent="-194425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Zakres rzeczowy projektu</a:t>
              </a:r>
            </a:p>
            <a:p>
              <a:pPr marL="524226" lvl="3" indent="-194425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Nakłady na realizację projektu </a:t>
              </a:r>
            </a:p>
            <a:p>
              <a:pPr marL="524226" lvl="3" indent="-194425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Procedura oceny oddziaływania na środowisko</a:t>
              </a:r>
            </a:p>
            <a:p>
              <a:pPr marL="524226" lvl="3" indent="-194425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Promocja projektu</a:t>
              </a:r>
            </a:p>
            <a:p>
              <a:pPr marL="1371608" lvl="3" indent="0">
                <a:lnSpc>
                  <a:spcPct val="120000"/>
                </a:lnSpc>
                <a:buNone/>
              </a:pPr>
              <a:endParaRPr lang="pl-PL" sz="1633" dirty="0"/>
            </a:p>
            <a:p>
              <a:endParaRPr lang="pl-PL" sz="1633" dirty="0"/>
            </a:p>
          </p:txBody>
        </p:sp>
        <p:sp>
          <p:nvSpPr>
            <p:cNvPr id="8" name="Symbol zastępczy zawartości 5">
              <a:extLst>
                <a:ext uri="{FF2B5EF4-FFF2-40B4-BE49-F238E27FC236}">
                  <a16:creationId xmlns:a16="http://schemas.microsoft.com/office/drawing/2014/main" id="{554383A2-AC72-434A-BBB1-5F8576FED80C}"/>
                </a:ext>
              </a:extLst>
            </p:cNvPr>
            <p:cNvSpPr txBox="1">
              <a:spLocks/>
            </p:cNvSpPr>
            <p:nvPr/>
          </p:nvSpPr>
          <p:spPr>
            <a:xfrm>
              <a:off x="4134503" y="1112958"/>
              <a:ext cx="3817176" cy="309634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3470" lvl="3" indent="-342900">
                <a:lnSpc>
                  <a:spcPct val="120000"/>
                </a:lnSpc>
                <a:spcAft>
                  <a:spcPts val="544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814" dirty="0"/>
                <a:t>instytucjonalnej:</a:t>
              </a:r>
            </a:p>
            <a:p>
              <a:pPr marL="499743" lvl="3" indent="-169941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Partnerstwo </a:t>
              </a:r>
            </a:p>
            <a:p>
              <a:pPr marL="499743" lvl="3" indent="-169941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Sposób zarządzania projektem</a:t>
              </a:r>
            </a:p>
            <a:p>
              <a:pPr marL="0" indent="0">
                <a:buNone/>
              </a:pPr>
              <a:endParaRPr lang="pl-PL" sz="1633" dirty="0"/>
            </a:p>
          </p:txBody>
        </p:sp>
        <p:sp>
          <p:nvSpPr>
            <p:cNvPr id="9" name="Symbol zastępczy zawartości 5">
              <a:extLst>
                <a:ext uri="{FF2B5EF4-FFF2-40B4-BE49-F238E27FC236}">
                  <a16:creationId xmlns:a16="http://schemas.microsoft.com/office/drawing/2014/main" id="{9B781DD2-FE6D-4193-A008-DE65448D23C0}"/>
                </a:ext>
              </a:extLst>
            </p:cNvPr>
            <p:cNvSpPr txBox="1">
              <a:spLocks/>
            </p:cNvSpPr>
            <p:nvPr/>
          </p:nvSpPr>
          <p:spPr>
            <a:xfrm>
              <a:off x="7806560" y="1112958"/>
              <a:ext cx="3464364" cy="223224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5803" lvl="3" indent="-342900">
                <a:lnSpc>
                  <a:spcPct val="120000"/>
                </a:lnSpc>
                <a:spcAft>
                  <a:spcPts val="544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pl-PL" sz="1814" dirty="0"/>
                <a:t>finansowej:</a:t>
              </a:r>
            </a:p>
            <a:p>
              <a:pPr marL="600556" lvl="3" indent="-195864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Pomoc publiczna </a:t>
              </a:r>
            </a:p>
            <a:p>
              <a:pPr marL="600556" lvl="3" indent="-195864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Budżet projektu </a:t>
              </a:r>
            </a:p>
            <a:p>
              <a:pPr marL="600556" lvl="3" indent="-195864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Analiza finansowa </a:t>
              </a:r>
            </a:p>
            <a:p>
              <a:pPr marL="600556" lvl="3" indent="-195864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542" dirty="0"/>
                <a:t>Analiza ekonomiczna </a:t>
              </a:r>
            </a:p>
            <a:p>
              <a:pPr lvl="3">
                <a:lnSpc>
                  <a:spcPct val="120000"/>
                </a:lnSpc>
              </a:pPr>
              <a:endParaRPr lang="pl-PL" sz="1633" dirty="0"/>
            </a:p>
            <a:p>
              <a:endParaRPr lang="pl-PL" sz="1633" dirty="0"/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BDD3AC8D-CD90-4DB4-BCA5-69442E2E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878" y="3946822"/>
            <a:ext cx="10417216" cy="20053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14" b="1" dirty="0"/>
              <a:t>Zakres rzeczowy projektu</a:t>
            </a:r>
          </a:p>
          <a:p>
            <a:pPr marL="539750" lvl="1" indent="-269875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czy działania objęte projektem realizowane będą we współpracy z pracodawcami lub ich organizacjami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14" b="1" dirty="0"/>
              <a:t>Analiza finansowa i ekonomiczna 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warianty zależne od wartości kosztów kwalifikowalnych</a:t>
            </a:r>
            <a:endParaRPr lang="pl-PL" sz="1814" b="1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E6B707C4-A110-46DF-905B-5CC7552A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wykonalności</a:t>
            </a:r>
          </a:p>
        </p:txBody>
      </p:sp>
    </p:spTree>
    <p:extLst>
      <p:ext uri="{BB962C8B-B14F-4D97-AF65-F5344CB8AC3E}">
        <p14:creationId xmlns:p14="http://schemas.microsoft.com/office/powerpoint/2010/main" val="99715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966653"/>
            <a:ext cx="10343492" cy="540161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szans i niedyskryminacji, w tym dostępności dla osób z niepełnosprawnościami</a:t>
            </a:r>
          </a:p>
          <a:p>
            <a:pPr marL="539750" lvl="1" indent="-269875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dostępność dla wszystkich  użytkowniczek oraz użytkowników i spełnianie standardów</a:t>
            </a:r>
          </a:p>
          <a:p>
            <a:pPr marL="539750" lvl="1" indent="-26987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zgodność z innymi warunkami zamieszczonymi w opisie działań na rzecz zapewnienia równości, włączenia społecznego i niedyskryminacji dla celu szczegółowego 4 (ii) FEP 2021-2027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Karta Praw Podstawowych Unii Europejskiej</a:t>
            </a:r>
          </a:p>
          <a:p>
            <a:pPr marL="5397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czy zapisy projektu nie stoją w sprzeczności z wymogami Karty Praw Podstawowych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Konwencja o Prawach Osób Niepełnosprawnych</a:t>
            </a:r>
          </a:p>
          <a:p>
            <a:pPr marL="5397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czy zapisy wniosku o dofinansowanie dotyczące zakresu i sposobu realizacji projektu oraz wnioskodawcy nie stoją w sprzeczności z wymogami KPON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kobiet i mężczyzn</a:t>
            </a:r>
          </a:p>
          <a:p>
            <a:pPr marL="539750" lvl="1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zgodność projektu z zasadą równości kobiet i mężczyzn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800" b="1" dirty="0"/>
              <a:t>Zasada zrównoważonego rozwoju, w tym zasada DNSH</a:t>
            </a:r>
          </a:p>
          <a:p>
            <a:pPr marL="539750" lvl="1" indent="-269875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czy realizacja i funkcjonowanie projektu nie wpłynie negatywnie na trwałość i jakość środowiska</a:t>
            </a:r>
          </a:p>
          <a:p>
            <a:pPr marL="539750" lvl="1" indent="-269875">
              <a:lnSpc>
                <a:spcPct val="12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czy projekt „nie czyni poważnych szkód” w odniesieniu do każdego z celów środowiskowych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8710BCA-921D-45D2-A795-9C238E8C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318808"/>
            <a:ext cx="10343492" cy="503329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zgodności z zasadami horyzontalnymi</a:t>
            </a:r>
          </a:p>
        </p:txBody>
      </p:sp>
    </p:spTree>
    <p:extLst>
      <p:ext uri="{BB962C8B-B14F-4D97-AF65-F5344CB8AC3E}">
        <p14:creationId xmlns:p14="http://schemas.microsoft.com/office/powerpoint/2010/main" val="168882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4256E-961A-44FF-BDF1-7A0FFF31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046221"/>
            <a:ext cx="10174147" cy="4245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Ocenie podlega status projektu zintegrowanego, tj.:</a:t>
            </a:r>
          </a:p>
          <a:p>
            <a:pPr marL="539750" lvl="1" indent="-228600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czy projekt złożony w odpowiedzi na nabór dla projektów zintegrowanych ogłoszony w ramach Działania 5.8. </a:t>
            </a:r>
            <a:r>
              <a:rPr lang="pl-PL" sz="2000" b="1" dirty="0"/>
              <a:t>spełnił wszystkie kryteria</a:t>
            </a:r>
            <a:r>
              <a:rPr lang="pl-PL" sz="2000" dirty="0"/>
              <a:t> wykonalności i zgodności z zasadami horyzontalnymi oraz uzyskał minimum punktowe w trakcie oceny strategicznej?</a:t>
            </a:r>
          </a:p>
          <a:p>
            <a:pPr marL="539750" lvl="1" indent="-228600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 czy projekt </a:t>
            </a:r>
            <a:r>
              <a:rPr lang="pl-PL" sz="2000" b="1" dirty="0"/>
              <a:t>uzyskał dofinansowanie </a:t>
            </a:r>
            <a:r>
              <a:rPr lang="pl-PL" sz="2000" dirty="0"/>
              <a:t>w naborze dla projektów zintegrowanych ogłoszonym w ramach Działania 5.8.?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B583D9-718D-448D-9ADB-C4425C0DB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D00030A-7523-491A-B21A-1659019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>
            <a:noAutofit/>
          </a:bodyPr>
          <a:lstStyle/>
          <a:p>
            <a:r>
              <a:rPr lang="pl-PL" dirty="0"/>
              <a:t>Kryterium statusu projektu zintegrowanego II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5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1011816"/>
            <a:ext cx="10217777" cy="48486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solidFill>
                  <a:schemeClr val="accent1"/>
                </a:solidFill>
              </a:rPr>
              <a:t>Obszar A. Zgodność z logiką interwencji Programu </a:t>
            </a:r>
            <a:endParaRPr lang="pl-PL" sz="20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Profil projektu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przyczynianie się projektu do dostosowania  kształcenia zawodowego do regionalnych i lokalnych potrzeb w zakresie rynku pracy i gospodarki w kontekście liczby wspartych w ramach projektu branż kluczowych dla gospodarki regionu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Potrzeba realizacji projektu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potrzeba i pilność odnośnie zdiagnozowanych braków w ofercie edukacyjnej (kwestia dominująca), jak i braków infrastrukturalnych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Wkład w zakładane efekty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wkład w osiągnięcie założonych wartości wskaźników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B9A146F-4AFB-4662-AA9E-AB7F3A41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strategiczne</a:t>
            </a:r>
          </a:p>
        </p:txBody>
      </p:sp>
    </p:spTree>
    <p:extLst>
      <p:ext uri="{BB962C8B-B14F-4D97-AF65-F5344CB8AC3E}">
        <p14:creationId xmlns:p14="http://schemas.microsoft.com/office/powerpoint/2010/main" val="32076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7" y="1013071"/>
            <a:ext cx="10031764" cy="50863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>
                <a:solidFill>
                  <a:schemeClr val="accent1"/>
                </a:solidFill>
              </a:rPr>
              <a:t>Obszar B. Oddziaływanie projektu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Kompleksowość projektu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wykorzystanie w ramach projektu narzędzi i technologii umożliwiających kształcenie zdalne oraz poprawę dostępności cyfrowej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Komplementarność projektu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powiązanie z innymi projektami w obszarze kształcenia zawodowego i ustawicznego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wcześniejsza realizacja  projektu w ramach koordynowanego przez Samorząd Województwa Pomorskiego przedsięwzięcia strategicznego pn. „Kształtowanie sieci ponadgimnazjalnych szkół zawodowych uwzględniającej potrzeby </a:t>
            </a:r>
            <a:r>
              <a:rPr lang="pl-PL" sz="2000" dirty="0" err="1"/>
              <a:t>subregionalnych</a:t>
            </a:r>
            <a:r>
              <a:rPr lang="pl-PL" sz="2000" dirty="0"/>
              <a:t> i regionalnego rynków pracy” wskazanego w Regionalnym Programie Strategicznym w zakresie aktywności zawodowej i społecznej Aktywni Pomorzanie – </a:t>
            </a:r>
            <a:r>
              <a:rPr lang="pl-PL" sz="2000" b="1" dirty="0"/>
              <a:t>maksymalna liczba punktów</a:t>
            </a:r>
            <a:r>
              <a:rPr lang="pl-PL" sz="2000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E3A2D8E-F986-4FC4-96B0-70D83B76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strategiczne</a:t>
            </a:r>
          </a:p>
        </p:txBody>
      </p:sp>
    </p:spTree>
    <p:extLst>
      <p:ext uri="{BB962C8B-B14F-4D97-AF65-F5344CB8AC3E}">
        <p14:creationId xmlns:p14="http://schemas.microsoft.com/office/powerpoint/2010/main" val="270754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051053"/>
            <a:ext cx="10198019" cy="53172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solidFill>
                  <a:schemeClr val="accent1"/>
                </a:solidFill>
              </a:rPr>
              <a:t>Obszar C. Wartość dodana projektu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Przedsięwzięcie strategiczne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identyfikacja w ramach Pakietu projektów realizujących przedsięwzięcie  strategiczne pn. „Kształtowanie sieci szkół zawodowych na Pomorzu – etap II”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Współpraca z pracodawcami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ponadstandardowe rozwiązania w zakresie współpracy z pracodawcami.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Inteligentne Specjalizacje Pomorza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wpisywanie się projektu w obszary ISP.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000" b="1" dirty="0"/>
              <a:t>Zasada DNSH</a:t>
            </a:r>
          </a:p>
          <a:p>
            <a:pPr marL="446088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wpisywanie się w zalecenia związane z realizacją zasady DNSH wskazane w „Analizie spełniania zasady DNSH dla projektu programu Fundusze Europejskie dla Pomorza 2021-2027”.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1CDC3D2-92A0-4751-96AF-282A5EA3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strategiczne</a:t>
            </a:r>
          </a:p>
        </p:txBody>
      </p:sp>
    </p:spTree>
    <p:extLst>
      <p:ext uri="{BB962C8B-B14F-4D97-AF65-F5344CB8AC3E}">
        <p14:creationId xmlns:p14="http://schemas.microsoft.com/office/powerpoint/2010/main" val="64475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77D074F-4C11-4C71-B260-74EC9B6B6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01528"/>
              </p:ext>
            </p:extLst>
          </p:nvPr>
        </p:nvGraphicFramePr>
        <p:xfrm>
          <a:off x="1169636" y="955964"/>
          <a:ext cx="9172445" cy="5030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7864">
                  <a:extLst>
                    <a:ext uri="{9D8B030D-6E8A-4147-A177-3AD203B41FA5}">
                      <a16:colId xmlns:a16="http://schemas.microsoft.com/office/drawing/2014/main" val="1591615413"/>
                    </a:ext>
                  </a:extLst>
                </a:gridCol>
                <a:gridCol w="1084269">
                  <a:extLst>
                    <a:ext uri="{9D8B030D-6E8A-4147-A177-3AD203B41FA5}">
                      <a16:colId xmlns:a16="http://schemas.microsoft.com/office/drawing/2014/main" val="3521472419"/>
                    </a:ext>
                  </a:extLst>
                </a:gridCol>
                <a:gridCol w="1667393">
                  <a:extLst>
                    <a:ext uri="{9D8B030D-6E8A-4147-A177-3AD203B41FA5}">
                      <a16:colId xmlns:a16="http://schemas.microsoft.com/office/drawing/2014/main" val="485026658"/>
                    </a:ext>
                  </a:extLst>
                </a:gridCol>
                <a:gridCol w="1223075">
                  <a:extLst>
                    <a:ext uri="{9D8B030D-6E8A-4147-A177-3AD203B41FA5}">
                      <a16:colId xmlns:a16="http://schemas.microsoft.com/office/drawing/2014/main" val="265302417"/>
                    </a:ext>
                  </a:extLst>
                </a:gridCol>
                <a:gridCol w="1019844">
                  <a:extLst>
                    <a:ext uri="{9D8B030D-6E8A-4147-A177-3AD203B41FA5}">
                      <a16:colId xmlns:a16="http://schemas.microsoft.com/office/drawing/2014/main" val="420633900"/>
                    </a:ext>
                  </a:extLst>
                </a:gridCol>
              </a:tblGrid>
              <a:tr h="7813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Nazwa kryterium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Waga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Maksymalna </a:t>
                      </a: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liczba pkt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udział 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b="1" dirty="0">
                        <a:latin typeface="+mn-lt"/>
                      </a:endParaRPr>
                    </a:p>
                  </a:txBody>
                  <a:tcPr marL="5052" marR="5052" marT="5052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23693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Profil projektu (0-2)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R4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22701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Potrzeba realizacji projektu (0-2)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07320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Wkład w zakładane efekty (0-2)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44544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Kompleksowość projektu (0-1)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03410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Komplementarność projektu (0-2)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48156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Przedsięwzięcie strategiczne (0-1)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06618"/>
                  </a:ext>
                </a:extLst>
              </a:tr>
              <a:tr h="58075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Współpraca z pracodawcami (0-1)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R3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12404"/>
                  </a:ext>
                </a:extLst>
              </a:tr>
              <a:tr h="60880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Inteligentne Specjalizacje Pomorza (0-2)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35257"/>
                  </a:ext>
                </a:extLst>
              </a:tr>
              <a:tr h="4050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Zasada DNSH (0-5)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</a:t>
                      </a:r>
                    </a:p>
                  </a:txBody>
                  <a:tcPr marL="5761" marR="5761" marT="576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24690"/>
                  </a:ext>
                </a:extLst>
              </a:tr>
              <a:tr h="378262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Suma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5052" marR="5052" marT="505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52" marR="5052" marT="5052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965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40036754-D10A-4ACB-B1AE-DAA3CB1E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 - strategiczne</a:t>
            </a:r>
          </a:p>
        </p:txBody>
      </p:sp>
    </p:spTree>
    <p:extLst>
      <p:ext uri="{BB962C8B-B14F-4D97-AF65-F5344CB8AC3E}">
        <p14:creationId xmlns:p14="http://schemas.microsoft.com/office/powerpoint/2010/main" val="301149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id="{80683CB0-5D83-43DD-B3FD-D0C64C3A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91" y="2383810"/>
            <a:ext cx="9602680" cy="2808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29" dirty="0"/>
              <a:t>Dziękuję za uwagę</a:t>
            </a: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6" y="341843"/>
            <a:ext cx="9937241" cy="587630"/>
          </a:xfrm>
        </p:spPr>
        <p:txBody>
          <a:bodyPr>
            <a:normAutofit fontScale="90000"/>
          </a:bodyPr>
          <a:lstStyle/>
          <a:p>
            <a:r>
              <a:rPr lang="pl-PL" dirty="0"/>
              <a:t>Nabór dla Działania 6.2. Infrastruktura edukacji włączającej i zawodowej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56" y="1111249"/>
            <a:ext cx="10353930" cy="4375151"/>
          </a:xfrm>
        </p:spPr>
        <p:txBody>
          <a:bodyPr>
            <a:normAutofit/>
          </a:bodyPr>
          <a:lstStyle/>
          <a:p>
            <a:pPr>
              <a:spcAft>
                <a:spcPts val="1089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Termin naboru: </a:t>
            </a:r>
            <a:r>
              <a:rPr lang="pl-PL" sz="2000" b="1" dirty="0"/>
              <a:t>od 6 listopada 2023 r. do 20 grudnia 2023 r. (godz. 23.59)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Alokacja: </a:t>
            </a:r>
            <a:r>
              <a:rPr lang="pl-PL" sz="2000" b="1" dirty="0"/>
              <a:t>89 456 000 </a:t>
            </a:r>
            <a:r>
              <a:rPr lang="pl-PL" sz="2000" dirty="0"/>
              <a:t>złotych</a:t>
            </a:r>
          </a:p>
          <a:p>
            <a:pPr marL="1058533" indent="0">
              <a:spcAft>
                <a:spcPts val="1089"/>
              </a:spcAft>
              <a:buNone/>
            </a:pPr>
            <a:r>
              <a:rPr lang="pl-PL" sz="2000" dirty="0"/>
              <a:t>= 20 000 000,00 euro x 4,4728 zł (kurs EBC sierpień 2023 r.) 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ostateczna kwota dofinansowania – określona w oparciu o kurs EBC aktualny na dzień podjęcia decyzji</a:t>
            </a:r>
          </a:p>
          <a:p>
            <a:pPr marL="259232" lvl="1" indent="-259232">
              <a:lnSpc>
                <a:spcPct val="150000"/>
              </a:lnSpc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maksymalny poziom dofinansowania – </a:t>
            </a:r>
            <a:r>
              <a:rPr lang="pl-PL" sz="2000" dirty="0"/>
              <a:t>85%</a:t>
            </a:r>
          </a:p>
          <a:p>
            <a:pPr marL="259232" lvl="1" indent="-259232">
              <a:lnSpc>
                <a:spcPct val="150000"/>
              </a:lnSpc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nabór skierowany jest </a:t>
            </a:r>
            <a:r>
              <a:rPr lang="pl-PL" sz="2000" b="1" dirty="0"/>
              <a:t>wyłącznie do projektów składających się na projekty zintegrowane	</a:t>
            </a:r>
          </a:p>
          <a:p>
            <a:pPr marL="716436" lvl="2" indent="-259232">
              <a:lnSpc>
                <a:spcPct val="150000"/>
              </a:lnSpc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D33D68-86F0-40D6-9AFE-C56D173F7036}"/>
              </a:ext>
            </a:extLst>
          </p:cNvPr>
          <p:cNvSpPr txBox="1"/>
          <p:nvPr/>
        </p:nvSpPr>
        <p:spPr>
          <a:xfrm>
            <a:off x="4237017" y="4636167"/>
            <a:ext cx="6826827" cy="17004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9875" lvl="1">
              <a:spcAft>
                <a:spcPts val="600"/>
              </a:spcAft>
            </a:pPr>
            <a:r>
              <a:rPr lang="pl-PL" sz="2000" b="1" dirty="0">
                <a:solidFill>
                  <a:schemeClr val="accent1"/>
                </a:solidFill>
              </a:rPr>
              <a:t>Projekty zintegrowane</a:t>
            </a:r>
          </a:p>
          <a:p>
            <a:pPr marL="539750" lvl="1" indent="-2603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dwa</a:t>
            </a:r>
            <a:r>
              <a:rPr lang="pl-PL" dirty="0"/>
              <a:t> projekty: Działanie 5.8. i Działanie 6.2.,</a:t>
            </a:r>
          </a:p>
          <a:p>
            <a:pPr marL="539750" lvl="1" indent="-2603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b="1" dirty="0"/>
              <a:t>powiązane tematycznie </a:t>
            </a:r>
            <a:r>
              <a:rPr lang="pl-PL" dirty="0"/>
              <a:t>i służące realizacji wspólnego celu,</a:t>
            </a:r>
          </a:p>
          <a:p>
            <a:pPr marL="539750" lvl="1" indent="-2603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wynikające ze wspólnej diagnozy i </a:t>
            </a:r>
            <a:r>
              <a:rPr lang="pl-PL" b="1" dirty="0"/>
              <a:t>skoordynowane,</a:t>
            </a:r>
            <a:endParaRPr lang="pl-PL" dirty="0"/>
          </a:p>
          <a:p>
            <a:pPr marL="539750" lvl="1" indent="-2603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/>
              <a:t>zapewniające synergię i </a:t>
            </a:r>
            <a:r>
              <a:rPr lang="pl-PL" b="1" dirty="0"/>
              <a:t>wzmacniające efekty.</a:t>
            </a:r>
          </a:p>
        </p:txBody>
      </p:sp>
    </p:spTree>
    <p:extLst>
      <p:ext uri="{BB962C8B-B14F-4D97-AF65-F5344CB8AC3E}">
        <p14:creationId xmlns:p14="http://schemas.microsoft.com/office/powerpoint/2010/main" val="280536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75440"/>
            <a:ext cx="10011147" cy="435051"/>
          </a:xfrm>
        </p:spPr>
        <p:txBody>
          <a:bodyPr/>
          <a:lstStyle/>
          <a:p>
            <a:r>
              <a:rPr lang="pl-PL" dirty="0"/>
              <a:t>Działanie 6.2. Infrastruktura edukacji włączającej i zawodowej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8" y="946674"/>
            <a:ext cx="9850684" cy="49646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96" dirty="0"/>
              <a:t>Cele interwencji </a:t>
            </a:r>
            <a:r>
              <a:rPr lang="pl-PL" sz="1996" b="1" dirty="0"/>
              <a:t>na rzecz szkolnictwa zawodowego</a:t>
            </a:r>
            <a:r>
              <a:rPr lang="pl-PL" sz="1996" dirty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dostosowanie do regionalnych i lokalnych potrzeb w zakresie rynku pracy i gospodarki (w tym związanych z Inteligentnymi Specjalizacjami Pomorza).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/>
              <a:t>Typy projektów: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Zakup wyposażenia trwałego, w tym doposażenie w urządzenia, sprzęt, narzędzia i pomoce dydaktyczne istniejących szkół zawodowych, meble, w szczególności pracowni kształcenia zawodowego, laboratoriów dydaktycznych, warsztatów i </a:t>
            </a:r>
            <a:r>
              <a:rPr lang="pl-PL" sz="2000" dirty="0" err="1"/>
              <a:t>sal</a:t>
            </a:r>
            <a:r>
              <a:rPr lang="pl-PL" sz="2000" dirty="0"/>
              <a:t> do praktycznej nauki zawodu.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Przebudowa, roboty budowlane, remont obiektów szkół zawodowych, m.in. budynków szkolnych, warsztatów - wyłącznie w powiązaniu z pierwszym typem projektu.</a:t>
            </a:r>
          </a:p>
          <a:p>
            <a:endParaRPr lang="pl-PL" sz="1996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3</a:t>
            </a:fld>
            <a:endParaRPr lang="pl-PL" dirty="0">
              <a:solidFill>
                <a:srgbClr val="002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7" y="841664"/>
            <a:ext cx="9850684" cy="568989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96" dirty="0"/>
              <a:t>W ramach typów projektów możliwe będą ponadto: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b="1" dirty="0"/>
              <a:t>doposażenie </a:t>
            </a:r>
            <a:r>
              <a:rPr lang="pl-PL" sz="1996" dirty="0"/>
              <a:t>szkół i placówek zawodowych w narzędzie i technologie </a:t>
            </a:r>
            <a:r>
              <a:rPr lang="pl-PL" sz="1996" b="1" dirty="0"/>
              <a:t>umożliwiające kształcenie zdalne</a:t>
            </a:r>
            <a:r>
              <a:rPr lang="pl-PL" sz="1996" dirty="0"/>
              <a:t> oraz </a:t>
            </a:r>
            <a:r>
              <a:rPr lang="pl-PL" sz="1996" b="1" dirty="0"/>
              <a:t>poprawę dostępności cyfrowej</a:t>
            </a:r>
            <a:r>
              <a:rPr lang="pl-PL" sz="1996" dirty="0"/>
              <a:t>,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działania służące likwidacji </a:t>
            </a:r>
            <a:r>
              <a:rPr lang="pl-PL" sz="1996" b="1" dirty="0"/>
              <a:t>barier architektonicznych</a:t>
            </a:r>
            <a:r>
              <a:rPr lang="pl-PL" sz="1996" dirty="0"/>
              <a:t>, w szczególności w oparciu o projektowanie uniwersalne lub zastosowanie racjonalnego usprawnienia oraz uwzględniające potrzeby osób z niepełnosprawnościami.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996" dirty="0"/>
              <a:t>Uzupełniająco: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działania służące </a:t>
            </a:r>
            <a:r>
              <a:rPr lang="pl-PL" sz="1996" b="1" dirty="0"/>
              <a:t>zmniejszeniu energochłonności </a:t>
            </a:r>
            <a:r>
              <a:rPr lang="pl-PL" sz="1996" dirty="0"/>
              <a:t>infrastruktury i przyczyniające się do zmniejszenia kosztów jej utrzymania i osiągnięcia neutralności klimatycznej,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działania sprzyjające </a:t>
            </a:r>
            <a:r>
              <a:rPr lang="pl-PL" sz="1996" b="1" dirty="0"/>
              <a:t>adaptacji do zmian klimatu </a:t>
            </a:r>
            <a:r>
              <a:rPr lang="pl-PL" sz="1996" dirty="0"/>
              <a:t>poprzez zastosowanie błękitno-zielonej infrastruktury, np. zielone dachy, zielone ściany itp.,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b="1" dirty="0"/>
              <a:t>zagospodarowanie otoczenia </a:t>
            </a:r>
            <a:r>
              <a:rPr lang="pl-PL" sz="1996" dirty="0"/>
              <a:t>obiektów, w szczególności nasadzenia zieleni, elementy małej architektury.</a:t>
            </a:r>
          </a:p>
          <a:p>
            <a:pPr lvl="1">
              <a:lnSpc>
                <a:spcPct val="150000"/>
              </a:lnSpc>
            </a:pPr>
            <a:endParaRPr lang="pl-PL" sz="1996" dirty="0"/>
          </a:p>
          <a:p>
            <a:pPr marL="457202" lvl="1" indent="0">
              <a:lnSpc>
                <a:spcPct val="150000"/>
              </a:lnSpc>
              <a:buNone/>
            </a:pPr>
            <a:endParaRPr lang="pl-PL" sz="1996" dirty="0"/>
          </a:p>
          <a:p>
            <a:pPr lvl="2">
              <a:lnSpc>
                <a:spcPct val="150000"/>
              </a:lnSpc>
            </a:pPr>
            <a:endParaRPr lang="pl-PL" sz="1996" dirty="0"/>
          </a:p>
          <a:p>
            <a:pPr lvl="1">
              <a:lnSpc>
                <a:spcPct val="150000"/>
              </a:lnSpc>
            </a:pPr>
            <a:endParaRPr lang="pl-PL" sz="1996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4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1B14C2C-190A-4E58-B853-F332D2B24474}"/>
              </a:ext>
            </a:extLst>
          </p:cNvPr>
          <p:cNvSpPr txBox="1">
            <a:spLocks/>
          </p:cNvSpPr>
          <p:nvPr/>
        </p:nvSpPr>
        <p:spPr>
          <a:xfrm>
            <a:off x="336009" y="3554735"/>
            <a:ext cx="11359514" cy="3744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pl-PL" sz="1996" dirty="0"/>
          </a:p>
          <a:p>
            <a:pPr lvl="2">
              <a:lnSpc>
                <a:spcPct val="150000"/>
              </a:lnSpc>
            </a:pPr>
            <a:endParaRPr lang="pl-PL" sz="1996" dirty="0"/>
          </a:p>
          <a:p>
            <a:pPr lvl="1">
              <a:lnSpc>
                <a:spcPct val="150000"/>
              </a:lnSpc>
            </a:pPr>
            <a:endParaRPr lang="pl-PL" sz="1996" b="1" dirty="0"/>
          </a:p>
          <a:p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ECB9A4E-A428-4546-BB23-56D87005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75440"/>
            <a:ext cx="10011147" cy="435051"/>
          </a:xfrm>
        </p:spPr>
        <p:txBody>
          <a:bodyPr/>
          <a:lstStyle/>
          <a:p>
            <a:r>
              <a:rPr lang="pl-PL" dirty="0"/>
              <a:t>Działanie 6.2. Infrastruktura edukacji włączającej i zawodowej</a:t>
            </a:r>
          </a:p>
        </p:txBody>
      </p:sp>
    </p:spTree>
    <p:extLst>
      <p:ext uri="{BB962C8B-B14F-4D97-AF65-F5344CB8AC3E}">
        <p14:creationId xmlns:p14="http://schemas.microsoft.com/office/powerpoint/2010/main" val="78651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7" y="975919"/>
            <a:ext cx="10011147" cy="5704059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996" dirty="0"/>
              <a:t>Typy wnioskodawców -podmioty będące </a:t>
            </a:r>
            <a:r>
              <a:rPr lang="pl-PL" sz="1996" b="1" dirty="0"/>
              <a:t>organami prowadzącymi </a:t>
            </a:r>
            <a:r>
              <a:rPr lang="pl-PL" sz="1996" dirty="0"/>
              <a:t>szkoły/placówki publiczne lub niepubliczne o uprawnieniach szkoły/placówki publicznej prowadzącymi </a:t>
            </a:r>
            <a:r>
              <a:rPr lang="pl-PL" sz="1996" b="1" dirty="0"/>
              <a:t>kształcenie zawodowe</a:t>
            </a:r>
            <a:r>
              <a:rPr lang="pl-PL" sz="1996" dirty="0"/>
              <a:t>: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MŚP,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organizacje pozarządowe,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szkoły i inne placówki systemu oświaty,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organizacje zrzeszające pracodawców,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jednostki samorządu terytorialnego,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jednostki organizacyjne działające w imieniu jednostek samorządu terytorialnego,</a:t>
            </a:r>
          </a:p>
          <a:p>
            <a:pPr marL="539750" lvl="1" indent="-269875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dirty="0"/>
              <a:t>podmioty świadczące usługi publiczne w ramach realizacji obowiązków własnych jednostek samorządu terytorialnego.</a:t>
            </a:r>
          </a:p>
          <a:p>
            <a:pPr>
              <a:lnSpc>
                <a:spcPct val="124000"/>
              </a:lnSpc>
              <a:buFont typeface="Wingdings" panose="05000000000000000000" pitchFamily="2" charset="2"/>
              <a:buChar char="§"/>
            </a:pPr>
            <a:r>
              <a:rPr lang="pl-PL" sz="1996" dirty="0"/>
              <a:t>W przypadku projektu partnerskiego: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996" b="1" dirty="0"/>
              <a:t>wszyscy </a:t>
            </a:r>
            <a:r>
              <a:rPr lang="pl-PL" sz="1996" dirty="0"/>
              <a:t>partnerzy muszą się mieścić w ww. katalogu</a:t>
            </a:r>
          </a:p>
          <a:p>
            <a:pPr lvl="1">
              <a:lnSpc>
                <a:spcPct val="124000"/>
              </a:lnSpc>
            </a:pPr>
            <a:endParaRPr lang="pl-PL" sz="1996" dirty="0"/>
          </a:p>
          <a:p>
            <a:pPr lvl="2">
              <a:lnSpc>
                <a:spcPct val="124000"/>
              </a:lnSpc>
            </a:pPr>
            <a:endParaRPr lang="pl-PL" sz="1996" dirty="0"/>
          </a:p>
          <a:p>
            <a:pPr lvl="1">
              <a:lnSpc>
                <a:spcPct val="124000"/>
              </a:lnSpc>
            </a:pPr>
            <a:endParaRPr lang="pl-PL" sz="1996" b="1" dirty="0"/>
          </a:p>
          <a:p>
            <a:pPr>
              <a:lnSpc>
                <a:spcPct val="124000"/>
              </a:lnSpc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5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C62CC865-C848-44E0-B15E-4169632D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75440"/>
            <a:ext cx="10011147" cy="435051"/>
          </a:xfrm>
        </p:spPr>
        <p:txBody>
          <a:bodyPr/>
          <a:lstStyle/>
          <a:p>
            <a:r>
              <a:rPr lang="pl-PL" dirty="0"/>
              <a:t>Działanie 6.2. Infrastruktura edukacji włączającej i zawodowej</a:t>
            </a:r>
          </a:p>
        </p:txBody>
      </p:sp>
    </p:spTree>
    <p:extLst>
      <p:ext uri="{BB962C8B-B14F-4D97-AF65-F5344CB8AC3E}">
        <p14:creationId xmlns:p14="http://schemas.microsoft.com/office/powerpoint/2010/main" val="212825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D79D-DC8C-4D2B-B025-FAE4F93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7" y="946674"/>
            <a:ext cx="10095366" cy="42456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814" dirty="0"/>
              <a:t>Najważniejsze warunki realizacji projektów:</a:t>
            </a:r>
          </a:p>
          <a:p>
            <a:pPr marL="539750" lvl="1" indent="-269875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Wsparcie uzyskać mogą </a:t>
            </a:r>
            <a:r>
              <a:rPr lang="pl-PL" sz="1814" b="1" dirty="0"/>
              <a:t>wyłącznie organy prowadzące </a:t>
            </a:r>
            <a:r>
              <a:rPr lang="pl-PL" sz="1814" dirty="0"/>
              <a:t>szkoły/placówki publiczne lub niepubliczne o uprawnieniach szkoły/placówki publicznej prowadzące kształcenie zawodowe.</a:t>
            </a:r>
          </a:p>
          <a:p>
            <a:pPr marL="539750" lvl="1" indent="-269875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Ze wsparcia </a:t>
            </a:r>
            <a:r>
              <a:rPr lang="pl-PL" sz="1814" b="1" dirty="0"/>
              <a:t>wykluczone będą projekty </a:t>
            </a:r>
            <a:r>
              <a:rPr lang="pl-PL" sz="1814" dirty="0"/>
              <a:t>dotyczące szkół specjalnych i innych placówek, które </a:t>
            </a:r>
            <a:r>
              <a:rPr lang="pl-PL" sz="1814" b="1" dirty="0"/>
              <a:t>prowadzą do segregacji lub utrzymania segregacji </a:t>
            </a:r>
            <a:r>
              <a:rPr lang="pl-PL" sz="1814" dirty="0"/>
              <a:t>jakiejkolwiek grupy </a:t>
            </a:r>
            <a:r>
              <a:rPr lang="pl-PL" sz="1814" dirty="0" err="1"/>
              <a:t>defaworyzowanej</a:t>
            </a:r>
            <a:r>
              <a:rPr lang="pl-PL" sz="1814" dirty="0"/>
              <a:t> i/lub zagrożonej wykluczeniem społecznym.</a:t>
            </a:r>
          </a:p>
          <a:p>
            <a:pPr marL="539750" lvl="1" indent="-269875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Działania realizowane będą </a:t>
            </a:r>
            <a:r>
              <a:rPr lang="pl-PL" sz="1814" b="1" dirty="0"/>
              <a:t>we współpracy </a:t>
            </a:r>
            <a:r>
              <a:rPr lang="pl-PL" sz="1814" dirty="0"/>
              <a:t>z pracodawcami lub ich organizacjami.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884127AC-B124-49FB-83C2-3AD5FE584936}"/>
              </a:ext>
            </a:extLst>
          </p:cNvPr>
          <p:cNvSpPr txBox="1">
            <a:spLocks/>
          </p:cNvSpPr>
          <p:nvPr/>
        </p:nvSpPr>
        <p:spPr>
          <a:xfrm>
            <a:off x="1170658" y="375440"/>
            <a:ext cx="10011147" cy="4350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/>
              <a:t>Działanie 6.2. Infrastruktura edukacji włączającej i zawodowej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61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625C04-3850-4435-AF0F-FF659235C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8" y="1386142"/>
            <a:ext cx="6310798" cy="4507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14" dirty="0"/>
              <a:t>Preferowane będą projekty:</a:t>
            </a:r>
          </a:p>
          <a:p>
            <a:pPr marL="446088" lvl="1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Zdefiniowane w ramach koordynowanego przez Samorząd Województwa Pomorskiego </a:t>
            </a:r>
            <a:r>
              <a:rPr lang="pl-PL" sz="1814" b="1" dirty="0"/>
              <a:t>przedsięwzięcia strategicznego </a:t>
            </a:r>
            <a:r>
              <a:rPr lang="pl-PL" sz="1814" dirty="0"/>
              <a:t>wskazanego w Regionalnym Programie Strategicznym w zakresie edukacji i kapitału społecznego pn. „Kształtowanie sieci szkół zawodowych na Pomorzu – etap II”.</a:t>
            </a:r>
          </a:p>
          <a:p>
            <a:pPr marL="446088" lvl="1" indent="-228600">
              <a:lnSpc>
                <a:spcPct val="150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14" dirty="0"/>
              <a:t>Wpisujące się w </a:t>
            </a:r>
            <a:r>
              <a:rPr lang="pl-PL" sz="1814" b="1" dirty="0"/>
              <a:t>Inteligentne Specjalizacje Pomorza</a:t>
            </a:r>
            <a:r>
              <a:rPr lang="pl-PL" sz="1814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BEA0E8-C49C-4698-B0A5-6638509C3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D6D25AE-4F3C-45AD-B3D4-D08DC32ACDDC}"/>
              </a:ext>
            </a:extLst>
          </p:cNvPr>
          <p:cNvSpPr/>
          <p:nvPr/>
        </p:nvSpPr>
        <p:spPr>
          <a:xfrm>
            <a:off x="7686019" y="1386142"/>
            <a:ext cx="3937112" cy="47628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cs typeface="Arial" panose="020B0604020202020204" pitchFamily="34" charset="0"/>
              </a:rPr>
              <a:t>Inteligentne Specjalizacje Pomorza</a:t>
            </a:r>
          </a:p>
          <a:p>
            <a:pPr algn="ctr"/>
            <a:endParaRPr lang="pl-PL" sz="1600" b="1" dirty="0">
              <a:cs typeface="Arial" panose="020B0604020202020204" pitchFamily="34" charset="0"/>
            </a:endParaRPr>
          </a:p>
          <a:p>
            <a:r>
              <a:rPr lang="pl-PL" sz="1600" b="1" dirty="0">
                <a:cs typeface="Arial" panose="020B0604020202020204" pitchFamily="34" charset="0"/>
              </a:rPr>
              <a:t>ISP 1</a:t>
            </a:r>
            <a:r>
              <a:rPr lang="pl-PL" sz="1600" dirty="0">
                <a:cs typeface="Arial" panose="020B0604020202020204" pitchFamily="34" charset="0"/>
              </a:rPr>
              <a:t> – Technologie </a:t>
            </a:r>
            <a:r>
              <a:rPr lang="pl-PL" sz="1600" dirty="0" err="1">
                <a:cs typeface="Arial" panose="020B0604020202020204" pitchFamily="34" charset="0"/>
              </a:rPr>
              <a:t>offshore</a:t>
            </a:r>
            <a:r>
              <a:rPr lang="pl-PL" sz="1600" dirty="0">
                <a:cs typeface="Arial" panose="020B0604020202020204" pitchFamily="34" charset="0"/>
              </a:rPr>
              <a:t> i portowo-logistyczne</a:t>
            </a:r>
          </a:p>
          <a:p>
            <a:endParaRPr lang="pl-PL" sz="1600" dirty="0">
              <a:cs typeface="Arial" panose="020B0604020202020204" pitchFamily="34" charset="0"/>
            </a:endParaRPr>
          </a:p>
          <a:p>
            <a:r>
              <a:rPr lang="pl-PL" sz="1600" b="1" dirty="0">
                <a:cs typeface="Arial" panose="020B0604020202020204" pitchFamily="34" charset="0"/>
              </a:rPr>
              <a:t>ISP 2 </a:t>
            </a:r>
            <a:r>
              <a:rPr lang="pl-PL" sz="1600" dirty="0">
                <a:cs typeface="Arial" panose="020B0604020202020204" pitchFamily="34" charset="0"/>
              </a:rPr>
              <a:t>– Technologie interaktywne w środowisku nasyconym informacyjnie</a:t>
            </a:r>
          </a:p>
          <a:p>
            <a:endParaRPr lang="pl-PL" sz="1600" dirty="0">
              <a:cs typeface="Arial" panose="020B0604020202020204" pitchFamily="34" charset="0"/>
            </a:endParaRPr>
          </a:p>
          <a:p>
            <a:r>
              <a:rPr lang="pl-PL" sz="1600" b="1" dirty="0">
                <a:cs typeface="Arial" panose="020B0604020202020204" pitchFamily="34" charset="0"/>
              </a:rPr>
              <a:t>ISP 3</a:t>
            </a:r>
            <a:r>
              <a:rPr lang="pl-PL" sz="1600" dirty="0">
                <a:cs typeface="Arial" panose="020B0604020202020204" pitchFamily="34" charset="0"/>
              </a:rPr>
              <a:t> – Technologie </a:t>
            </a:r>
            <a:r>
              <a:rPr lang="pl-PL" sz="1600" dirty="0" err="1">
                <a:cs typeface="Arial" panose="020B0604020202020204" pitchFamily="34" charset="0"/>
              </a:rPr>
              <a:t>ekoefektywne</a:t>
            </a:r>
            <a:r>
              <a:rPr lang="pl-PL" sz="1600" dirty="0">
                <a:cs typeface="Arial" panose="020B0604020202020204" pitchFamily="34" charset="0"/>
              </a:rPr>
              <a:t> w produkcji, przesyle, dystrybucji i zużyciu energii i paliw oraz w budownictwie</a:t>
            </a:r>
          </a:p>
          <a:p>
            <a:endParaRPr lang="pl-PL" sz="1600" dirty="0">
              <a:cs typeface="Arial" panose="020B0604020202020204" pitchFamily="34" charset="0"/>
            </a:endParaRPr>
          </a:p>
          <a:p>
            <a:r>
              <a:rPr lang="pl-PL" sz="1600" b="1" dirty="0">
                <a:cs typeface="Arial" panose="020B0604020202020204" pitchFamily="34" charset="0"/>
              </a:rPr>
              <a:t>ISP 4</a:t>
            </a:r>
            <a:r>
              <a:rPr lang="pl-PL" sz="1600" dirty="0">
                <a:cs typeface="Arial" panose="020B0604020202020204" pitchFamily="34" charset="0"/>
              </a:rPr>
              <a:t> – Technologie medyczne w zakresie chorób cywilizacyjnych i okresu starzenia</a:t>
            </a:r>
          </a:p>
          <a:p>
            <a:endParaRPr lang="pl-PL" sz="11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29683A4C-F066-4174-87DB-748ABD90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75440"/>
            <a:ext cx="10011147" cy="435051"/>
          </a:xfrm>
        </p:spPr>
        <p:txBody>
          <a:bodyPr/>
          <a:lstStyle/>
          <a:p>
            <a:r>
              <a:rPr lang="pl-PL" dirty="0"/>
              <a:t>Działanie 6.2. Infrastruktura edukacji włączającej i zawodowej</a:t>
            </a:r>
          </a:p>
        </p:txBody>
      </p:sp>
    </p:spTree>
    <p:extLst>
      <p:ext uri="{BB962C8B-B14F-4D97-AF65-F5344CB8AC3E}">
        <p14:creationId xmlns:p14="http://schemas.microsoft.com/office/powerpoint/2010/main" val="161737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0EDBD-66E4-4197-AE60-0C51D660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456" y="1008303"/>
            <a:ext cx="4815053" cy="5342018"/>
          </a:xfrm>
        </p:spPr>
        <p:txBody>
          <a:bodyPr>
            <a:noAutofit/>
          </a:bodyPr>
          <a:lstStyle/>
          <a:p>
            <a:pPr marL="176213" indent="-1762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ea typeface="+mn-ea"/>
                <a:cs typeface="Arial" panose="020B0604020202020204" pitchFamily="34" charset="0"/>
              </a:rPr>
              <a:t>BRANŻA TELEINFORMATYCZNA (INF) – NT</a:t>
            </a:r>
          </a:p>
          <a:p>
            <a:pPr marL="176213" indent="0">
              <a:lnSpc>
                <a:spcPct val="100000"/>
              </a:lnSpc>
              <a:buNone/>
            </a:pPr>
            <a:r>
              <a:rPr lang="pl-PL" sz="1400" dirty="0">
                <a:ea typeface="+mn-ea"/>
                <a:cs typeface="Arial" panose="020B0604020202020204" pitchFamily="34" charset="0"/>
              </a:rPr>
              <a:t>Technik informatyk, Technik programista, Technik teleinformatyk, Technik </a:t>
            </a:r>
            <a:r>
              <a:rPr lang="pl-PL" sz="1400" dirty="0" err="1">
                <a:ea typeface="+mn-ea"/>
                <a:cs typeface="Arial" panose="020B0604020202020204" pitchFamily="34" charset="0"/>
              </a:rPr>
              <a:t>tyfloinformatyk</a:t>
            </a:r>
            <a:endParaRPr lang="pl-PL" sz="1400" dirty="0">
              <a:ea typeface="+mn-ea"/>
              <a:cs typeface="Arial" panose="020B0604020202020204" pitchFamily="34" charset="0"/>
            </a:endParaRPr>
          </a:p>
          <a:p>
            <a:pPr marL="176213" indent="-1762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ea typeface="+mn-ea"/>
                <a:cs typeface="Arial" panose="020B0604020202020204" pitchFamily="34" charset="0"/>
              </a:rPr>
              <a:t>BRANŻA SPEDYCYJNO-LOGISTYCZNA (SPL) – TL</a:t>
            </a:r>
          </a:p>
          <a:p>
            <a:pPr marL="176213" indent="0">
              <a:lnSpc>
                <a:spcPct val="100000"/>
              </a:lnSpc>
              <a:buNone/>
            </a:pPr>
            <a:r>
              <a:rPr lang="pl-PL" sz="1400" dirty="0">
                <a:ea typeface="+mn-ea"/>
                <a:cs typeface="Arial" panose="020B0604020202020204" pitchFamily="34" charset="0"/>
              </a:rPr>
              <a:t>Technik eksploatacji portów i terminali, Magazynier-logistyk, Technik logistyk, Technik spedytor</a:t>
            </a:r>
          </a:p>
          <a:p>
            <a:pPr marL="176213" indent="-1762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ea typeface="+mn-ea"/>
                <a:cs typeface="Arial" panose="020B0604020202020204" pitchFamily="34" charset="0"/>
              </a:rPr>
              <a:t>BRANŻA TRANSPORTU DROGOWEGO (TDR) – TL</a:t>
            </a:r>
          </a:p>
          <a:p>
            <a:pPr marL="176213" indent="0">
              <a:lnSpc>
                <a:spcPct val="100000"/>
              </a:lnSpc>
              <a:buNone/>
            </a:pPr>
            <a:r>
              <a:rPr lang="pl-PL" sz="1400" dirty="0">
                <a:ea typeface="+mn-ea"/>
                <a:cs typeface="Arial" panose="020B0604020202020204" pitchFamily="34" charset="0"/>
              </a:rPr>
              <a:t>Kierowca mechanik, Technik transportu drogowego</a:t>
            </a:r>
          </a:p>
          <a:p>
            <a:pPr marL="176213" indent="-1762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ea typeface="+mn-ea"/>
                <a:cs typeface="Arial" panose="020B0604020202020204" pitchFamily="34" charset="0"/>
              </a:rPr>
              <a:t>BRANŻA OPIEKI ZDROWOTNEJ (MED) – Z</a:t>
            </a:r>
          </a:p>
          <a:p>
            <a:pPr marL="176213" indent="0">
              <a:lnSpc>
                <a:spcPct val="100000"/>
              </a:lnSpc>
              <a:buNone/>
            </a:pPr>
            <a:r>
              <a:rPr lang="pl-PL" sz="1400" dirty="0">
                <a:ea typeface="+mn-ea"/>
                <a:cs typeface="Arial" panose="020B0604020202020204" pitchFamily="34" charset="0"/>
              </a:rPr>
              <a:t>Asystentka stomatologiczna, Higienistka stomatologiczna, Opiekun medyczny, </a:t>
            </a:r>
            <a:r>
              <a:rPr lang="pl-PL" sz="1400" dirty="0" err="1">
                <a:ea typeface="+mn-ea"/>
                <a:cs typeface="Arial" panose="020B0604020202020204" pitchFamily="34" charset="0"/>
              </a:rPr>
              <a:t>Ortoptystka</a:t>
            </a:r>
            <a:r>
              <a:rPr lang="pl-PL" sz="1400" dirty="0">
                <a:ea typeface="+mn-ea"/>
                <a:cs typeface="Arial" panose="020B0604020202020204" pitchFamily="34" charset="0"/>
              </a:rPr>
              <a:t>, Protetyk słuchu, Technik dentystyczny, Technik elektroniki i informatyki medycznej, Technik </a:t>
            </a:r>
            <a:r>
              <a:rPr lang="pl-PL" sz="1400" dirty="0" err="1">
                <a:ea typeface="+mn-ea"/>
                <a:cs typeface="Arial" panose="020B0604020202020204" pitchFamily="34" charset="0"/>
              </a:rPr>
              <a:t>elektroradiolog</a:t>
            </a:r>
            <a:r>
              <a:rPr lang="pl-PL" sz="1400" dirty="0">
                <a:ea typeface="+mn-ea"/>
                <a:cs typeface="Arial" panose="020B0604020202020204" pitchFamily="34" charset="0"/>
              </a:rPr>
              <a:t>, Technik farmaceutyczny, Technik masażysta, Technik ortopeda, Technik sterylizacji medycznej, Terapeuta zajęciowy</a:t>
            </a:r>
          </a:p>
          <a:p>
            <a:pPr marL="176213" indent="-1762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b="1" dirty="0">
                <a:ea typeface="+mn-ea"/>
                <a:cs typeface="Arial" panose="020B0604020202020204" pitchFamily="34" charset="0"/>
              </a:rPr>
              <a:t>BRANŻA POMOCY SPOŁECZNEJ (SPO) – Z</a:t>
            </a:r>
          </a:p>
          <a:p>
            <a:pPr marL="176213" indent="0">
              <a:lnSpc>
                <a:spcPct val="100000"/>
              </a:lnSpc>
              <a:buNone/>
            </a:pPr>
            <a:r>
              <a:rPr lang="pl-PL" sz="1400" dirty="0">
                <a:ea typeface="+mn-ea"/>
                <a:cs typeface="Arial" panose="020B0604020202020204" pitchFamily="34" charset="0"/>
              </a:rPr>
              <a:t>Asystent osoby niepełnosprawnej, Opiekun osoby starszej, Opiekun w domu pomocy społecznej, Opiekunka dziecięca, Opiekunka środowiskowa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9D4F3FF-651B-4D33-AFC7-AE79581FE1EB}"/>
              </a:ext>
            </a:extLst>
          </p:cNvPr>
          <p:cNvSpPr txBox="1">
            <a:spLocks/>
          </p:cNvSpPr>
          <p:nvPr/>
        </p:nvSpPr>
        <p:spPr>
          <a:xfrm>
            <a:off x="1125491" y="1008303"/>
            <a:ext cx="4672635" cy="5476362"/>
          </a:xfrm>
          <a:prstGeom prst="rect">
            <a:avLst/>
          </a:prstGeom>
        </p:spPr>
        <p:txBody>
          <a:bodyPr vert="horz" lIns="72746" tIns="36373" rIns="72746" bIns="3637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latin typeface="Open Sans"/>
                <a:cs typeface="Arial" panose="020B0604020202020204" pitchFamily="34" charset="0"/>
              </a:rPr>
              <a:t>BRANŻA BUDOWLANA (BUD) – </a:t>
            </a:r>
            <a:r>
              <a:rPr lang="pl-PL" sz="1400" b="1" i="1" dirty="0">
                <a:latin typeface="Open Sans"/>
                <a:cs typeface="Arial" panose="020B0604020202020204" pitchFamily="34" charset="0"/>
              </a:rPr>
              <a:t>E</a:t>
            </a:r>
          </a:p>
          <a:p>
            <a:pPr marL="176213" indent="0">
              <a:buClr>
                <a:schemeClr val="tx2"/>
              </a:buClr>
              <a:buNone/>
            </a:pPr>
            <a:r>
              <a:rPr lang="pl-PL" sz="1400" dirty="0">
                <a:latin typeface="Open Sans"/>
                <a:cs typeface="Arial" panose="020B0604020202020204" pitchFamily="34" charset="0"/>
              </a:rPr>
              <a:t>Betoniarz-zbrojarz, Cieśla, Dekarz, Monter konstrukcji budowlanych, Technik budownictwa, Operator maszyn i urządzeń do robót ziemnych i drogowych, Technik budowy dróg, Technik gazownictwa, Technik inżynierii środowiska i melioracji, Monter izolacji budowlanych, Monter sieci i instalacji sanitarnych, Technik inżynierii sanitarnej </a:t>
            </a:r>
          </a:p>
          <a:p>
            <a:pPr marL="176213" indent="-1762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latin typeface="Open Sans"/>
                <a:cs typeface="Arial" panose="020B0604020202020204" pitchFamily="34" charset="0"/>
              </a:rPr>
              <a:t>BRANŻA ELEKTROENERGETYCZNA (ELE) –</a:t>
            </a:r>
            <a:r>
              <a:rPr lang="pl-PL" sz="1400" b="1" i="1" dirty="0">
                <a:latin typeface="Open Sans"/>
                <a:cs typeface="Arial" panose="020B0604020202020204" pitchFamily="34" charset="0"/>
              </a:rPr>
              <a:t> E</a:t>
            </a:r>
          </a:p>
          <a:p>
            <a:pPr marL="176213" indent="0">
              <a:buClr>
                <a:schemeClr val="tx2"/>
              </a:buClr>
              <a:buNone/>
            </a:pPr>
            <a:r>
              <a:rPr lang="pl-PL" sz="1400" dirty="0">
                <a:latin typeface="Open Sans"/>
                <a:cs typeface="Arial" panose="020B0604020202020204" pitchFamily="34" charset="0"/>
              </a:rPr>
              <a:t>Elektromechanik, Elektryk, Technik elektryk, Technik energetyk, Technik urządzeń dźwigowych, Technik urządzeń i systemów energetyki odnawialnej, Technik chłodnictwa i klimatyzacji</a:t>
            </a:r>
          </a:p>
          <a:p>
            <a:pPr marL="176213" indent="-1762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latin typeface="Open Sans"/>
                <a:cs typeface="Arial" panose="020B0604020202020204" pitchFamily="34" charset="0"/>
              </a:rPr>
              <a:t>BRANŻA ELEKTRONICZNO-MECHATRONICZNA (ELM) –</a:t>
            </a:r>
            <a:r>
              <a:rPr lang="pl-PL" sz="1400" b="1" i="1" dirty="0">
                <a:latin typeface="Open Sans"/>
                <a:cs typeface="Arial" panose="020B0604020202020204" pitchFamily="34" charset="0"/>
              </a:rPr>
              <a:t> E</a:t>
            </a:r>
          </a:p>
          <a:p>
            <a:pPr marL="176213" indent="0">
              <a:buClr>
                <a:schemeClr val="tx2"/>
              </a:buClr>
              <a:buNone/>
            </a:pPr>
            <a:r>
              <a:rPr lang="pl-PL" sz="1400" dirty="0">
                <a:latin typeface="Open Sans"/>
                <a:cs typeface="Arial" panose="020B0604020202020204" pitchFamily="34" charset="0"/>
              </a:rPr>
              <a:t>Automatyk, Elektronik, Operator obrabiarek skrawających, Mechatronik, Technik automatyk, Technik elektronik, Technik mechatronik, Technik robotyk</a:t>
            </a:r>
          </a:p>
          <a:p>
            <a:pPr marL="176213" indent="-1762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b="1" dirty="0">
                <a:latin typeface="Open Sans"/>
                <a:cs typeface="Arial" panose="020B0604020202020204" pitchFamily="34" charset="0"/>
              </a:rPr>
              <a:t>BRANŻA MECHANICZNA (MEC) –</a:t>
            </a:r>
            <a:r>
              <a:rPr lang="pl-PL" sz="1400" b="1" i="1" dirty="0">
                <a:latin typeface="Open Sans"/>
                <a:cs typeface="Arial" panose="020B0604020202020204" pitchFamily="34" charset="0"/>
              </a:rPr>
              <a:t> E</a:t>
            </a:r>
          </a:p>
          <a:p>
            <a:pPr marL="176213" indent="0">
              <a:buClr>
                <a:schemeClr val="tx2"/>
              </a:buClr>
              <a:buNone/>
            </a:pPr>
            <a:r>
              <a:rPr lang="pl-PL" sz="1400" dirty="0">
                <a:latin typeface="Open Sans"/>
                <a:cs typeface="Arial" panose="020B0604020202020204" pitchFamily="34" charset="0"/>
              </a:rPr>
              <a:t>Mechanik-monter maszyn i urządzeń, Monter systemów rurociągowych, Ślusarz, Technik mechanik, Technik spawalnictwa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347D4E1-5AD2-4C90-9243-E6F253ADF2B1}"/>
              </a:ext>
            </a:extLst>
          </p:cNvPr>
          <p:cNvSpPr txBox="1"/>
          <p:nvPr/>
        </p:nvSpPr>
        <p:spPr>
          <a:xfrm>
            <a:off x="1125491" y="266074"/>
            <a:ext cx="7500874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40" b="1" dirty="0">
                <a:solidFill>
                  <a:schemeClr val="tx2"/>
                </a:solidFill>
              </a:rPr>
              <a:t>Branże i zawody wiodące:</a:t>
            </a:r>
          </a:p>
        </p:txBody>
      </p:sp>
    </p:spTree>
    <p:extLst>
      <p:ext uri="{BB962C8B-B14F-4D97-AF65-F5344CB8AC3E}">
        <p14:creationId xmlns:p14="http://schemas.microsoft.com/office/powerpoint/2010/main" val="42786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18808"/>
            <a:ext cx="9852728" cy="503329"/>
          </a:xfrm>
        </p:spPr>
        <p:txBody>
          <a:bodyPr/>
          <a:lstStyle/>
          <a:p>
            <a:r>
              <a:rPr lang="pl-PL" dirty="0"/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039925"/>
            <a:ext cx="10360885" cy="44763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sformułowane w oparciu o „Metodykę wyboru projektów w ramach programu regionalnego Fundusze Europejskie dla Pomorza 2021-2027 dla projektów zintegrowanych” przyjętą 20 czerwca 2023r.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zatwierdzone przez KM FEP 2021-2027 uchwałą nr 11/II/23 z dnia 20 czerwca 2023r.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Kryteria: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formalne, 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b="1" dirty="0"/>
              <a:t>kryterium statusu projektu zintegrowanego I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wykonalności, 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zgodności z zasadami horyzontalnymi, 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b="1" dirty="0"/>
              <a:t>kryterium statusu projektu zintegrowanego II</a:t>
            </a:r>
          </a:p>
          <a:p>
            <a:pPr marL="539750" lvl="1" indent="-26987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strategiczne.</a:t>
            </a:r>
          </a:p>
          <a:p>
            <a:pPr marL="457202" lvl="1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78FE4E-E006-4933-8B5E-94069720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430" y="2667117"/>
            <a:ext cx="5174333" cy="363626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64FF8FD-BF14-41E9-BAFA-DACE0D6868A2}"/>
              </a:ext>
            </a:extLst>
          </p:cNvPr>
          <p:cNvSpPr/>
          <p:nvPr/>
        </p:nvSpPr>
        <p:spPr>
          <a:xfrm>
            <a:off x="9497291" y="3044536"/>
            <a:ext cx="2504209" cy="33237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1841</Words>
  <Application>Microsoft Office PowerPoint</Application>
  <PresentationFormat>Panoramiczny</PresentationFormat>
  <Paragraphs>254</Paragraphs>
  <Slides>19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Wingdings</vt:lpstr>
      <vt:lpstr>1_Motyw pakietu Office</vt:lpstr>
      <vt:lpstr>Specyfika, cel i kryteria wyboru projektów w Działaniu 6.2. Infrastruktura edukacji włączającej i zawodowej w ramach programu regionalnego  Fundusze Europejskie dla Pomorza 2021-2027 w zakresie projektów dotyczących rozwoju infrastruktury szkolnictwa zawodowego zintegrowanych z projektami finansowanymi w Działaniu 5.8. Edukacja ogólna i zawodowa </vt:lpstr>
      <vt:lpstr>Nabór dla Działania 6.2. Infrastruktura edukacji włączającej i zawodowej</vt:lpstr>
      <vt:lpstr>Działanie 6.2. Infrastruktura edukacji włączającej i zawodowej</vt:lpstr>
      <vt:lpstr>Działanie 6.2. Infrastruktura edukacji włączającej i zawodowej</vt:lpstr>
      <vt:lpstr>Działanie 6.2. Infrastruktura edukacji włączającej i zawodowej</vt:lpstr>
      <vt:lpstr>Prezentacja programu PowerPoint</vt:lpstr>
      <vt:lpstr>Działanie 6.2. Infrastruktura edukacji włączającej i zawodowej</vt:lpstr>
      <vt:lpstr>Prezentacja programu PowerPoint</vt:lpstr>
      <vt:lpstr>Kryteria wyboru projektów</vt:lpstr>
      <vt:lpstr>Kryteria wyboru projektów - formalne</vt:lpstr>
      <vt:lpstr>Kryterium statusu projektu zintegrowanego I </vt:lpstr>
      <vt:lpstr>Kryteria wyboru projektów - wykonalności</vt:lpstr>
      <vt:lpstr>Kryteria wyboru projektów – zgodności z zasadami horyzontalnymi</vt:lpstr>
      <vt:lpstr>Kryterium statusu projektu zintegrowanego II </vt:lpstr>
      <vt:lpstr>Kryteria wyboru projektów - strategiczne</vt:lpstr>
      <vt:lpstr>Kryteria wyboru projektów - strategiczne</vt:lpstr>
      <vt:lpstr>Kryteria wyboru projektów - strategiczne</vt:lpstr>
      <vt:lpstr>Kryteria wyboru projektów - strategiczne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Cygert Piotr</cp:lastModifiedBy>
  <cp:revision>74</cp:revision>
  <cp:lastPrinted>2023-10-09T10:39:37Z</cp:lastPrinted>
  <dcterms:created xsi:type="dcterms:W3CDTF">2023-06-16T08:37:31Z</dcterms:created>
  <dcterms:modified xsi:type="dcterms:W3CDTF">2023-11-08T06:47:22Z</dcterms:modified>
</cp:coreProperties>
</file>