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76" r:id="rId4"/>
    <p:sldId id="282" r:id="rId5"/>
    <p:sldId id="298" r:id="rId6"/>
    <p:sldId id="277" r:id="rId7"/>
    <p:sldId id="297" r:id="rId8"/>
    <p:sldId id="299" r:id="rId9"/>
    <p:sldId id="279" r:id="rId10"/>
    <p:sldId id="289" r:id="rId11"/>
    <p:sldId id="278" r:id="rId12"/>
    <p:sldId id="281" r:id="rId13"/>
    <p:sldId id="288" r:id="rId14"/>
    <p:sldId id="291" r:id="rId15"/>
    <p:sldId id="293" r:id="rId16"/>
    <p:sldId id="283" r:id="rId17"/>
    <p:sldId id="290" r:id="rId18"/>
    <p:sldId id="286" r:id="rId19"/>
    <p:sldId id="287" r:id="rId20"/>
    <p:sldId id="295" r:id="rId21"/>
    <p:sldId id="296" r:id="rId2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5193D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95" d="100"/>
          <a:sy n="95" d="100"/>
        </p:scale>
        <p:origin x="9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03.10.2023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27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4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96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74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160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5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72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20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88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60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8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6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3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24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0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87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68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37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8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1800" b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MERYTORY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MERYTORYCZNY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5906" y="1979837"/>
            <a:ext cx="4140000" cy="4680018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25906" y="1979613"/>
            <a:ext cx="4140000" cy="4680226"/>
          </a:xfr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LAJD MERYTORYCZNY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10" r:id="rId3"/>
    <p:sldLayoutId id="2147483720" r:id="rId4"/>
    <p:sldLayoutId id="2147483721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na-lata-2021-2027/prawo-i-dokumenty/wytyczne/#/domyslne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po.pomorskie.eu/zapoznaj-sie-z-prawem-i-dokumentami-fep-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62" y="3851845"/>
            <a:ext cx="7920115" cy="1087764"/>
          </a:xfrm>
        </p:spPr>
        <p:txBody>
          <a:bodyPr/>
          <a:lstStyle/>
          <a:p>
            <a:r>
              <a:rPr lang="pl-PL" dirty="0"/>
              <a:t>ZASADY REALIZACJI PROJKETÓW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462" y="5508029"/>
            <a:ext cx="7920037" cy="574227"/>
          </a:xfrm>
        </p:spPr>
        <p:txBody>
          <a:bodyPr/>
          <a:lstStyle/>
          <a:p>
            <a:r>
              <a:rPr lang="pl-PL" dirty="0"/>
              <a:t>Gdańsk, 04.10.2023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A6E031-7C9B-4A53-BAF7-944D220B1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61503-3448-42FF-9FAB-606ECDE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Koszty pośrednie – stawki ryczałtowe</a:t>
            </a:r>
          </a:p>
        </p:txBody>
      </p:sp>
      <p:pic>
        <p:nvPicPr>
          <p:cNvPr id="4" name="Symbol zastępczy zawartości 3" descr="&#10;Widok budżetu z Systemu Obsługi Wniosków Aplikacyjnych dotyczącego stawek ryczałtowych w kosztach pośrednich&#10;">
            <a:extLst>
              <a:ext uri="{FF2B5EF4-FFF2-40B4-BE49-F238E27FC236}">
                <a16:creationId xmlns:a16="http://schemas.microsoft.com/office/drawing/2014/main" id="{B0568858-FD63-4631-8A64-BF6A2E0F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294" r="17054"/>
          <a:stretch/>
        </p:blipFill>
        <p:spPr>
          <a:xfrm>
            <a:off x="89322" y="1763613"/>
            <a:ext cx="10277635" cy="5533774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619FD8A-106A-4076-880D-0D975BB584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5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0A7A9-6322-4D4B-82DF-6893941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01" y="1691605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Kwalifikowalność podatku VAT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1B03C-D604-45D4-880B-9C9E9FAAA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3" y="2977250"/>
            <a:ext cx="8640382" cy="2304256"/>
          </a:xfrm>
        </p:spPr>
        <p:txBody>
          <a:bodyPr>
            <a:normAutofit/>
          </a:bodyPr>
          <a:lstStyle/>
          <a:p>
            <a:r>
              <a:rPr lang="pl-PL" dirty="0"/>
              <a:t>Wartość projektu &lt; 5 mln Euro – VAT jest kwalifikowalny</a:t>
            </a:r>
          </a:p>
          <a:p>
            <a:r>
              <a:rPr lang="pl-PL" dirty="0"/>
              <a:t>Wartość projektu ≥ 5 mln Euro – VAT może być kwalifikowalny, gdy brak jest prawnej możliwości jego odzyskania.</a:t>
            </a:r>
          </a:p>
          <a:p>
            <a:pPr lvl="1"/>
            <a:r>
              <a:rPr lang="pl-PL" dirty="0"/>
              <a:t>„Uzasadnienie dla kwalifikowalności VAT” we Wniosku o dofinansowanie</a:t>
            </a:r>
          </a:p>
          <a:p>
            <a:pPr lvl="1"/>
            <a:r>
              <a:rPr lang="pl-PL" dirty="0"/>
              <a:t>„Oświadczenie o kwalifikowalności VAT” w części Oświadczenia.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977117-6B72-4E03-B282-BD52E3B59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35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ABBF2-0A69-451B-B013-159A2970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31" y="12595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w projektach EFS+ dotyczy wyłącznie: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A435A-327C-4A36-AC83-1E420743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771725"/>
            <a:ext cx="8640382" cy="4176464"/>
          </a:xfrm>
        </p:spPr>
        <p:txBody>
          <a:bodyPr>
            <a:normAutofit/>
          </a:bodyPr>
          <a:lstStyle/>
          <a:p>
            <a:r>
              <a:rPr lang="pl-PL" dirty="0"/>
              <a:t>zakupu gruntu i nieruchomości;</a:t>
            </a:r>
          </a:p>
          <a:p>
            <a:r>
              <a:rPr lang="pl-PL" dirty="0"/>
              <a:t>zakupu infrastruktury rozumianej jako budowa nowej infrastruktury oraz wykonywanie wszelkich prac w ramach istniejącej infrastruktury;</a:t>
            </a:r>
          </a:p>
          <a:p>
            <a:r>
              <a:rPr lang="pl-PL" dirty="0"/>
              <a:t>zakupu mebli, sprzętu i pojazdów, z wyjątkiem sytuacji, gdy:</a:t>
            </a:r>
          </a:p>
          <a:p>
            <a:pPr lvl="1"/>
            <a:r>
              <a:rPr lang="pl-PL" dirty="0"/>
              <a:t>zakupy te zostaną zamortyzowane w całości w okresie realizacji projektu</a:t>
            </a:r>
          </a:p>
          <a:p>
            <a:pPr lvl="1"/>
            <a:r>
              <a:rPr lang="pl-PL" dirty="0"/>
              <a:t>beneficjent udowodni, że zakup będzie najbardziej opłacalną opcją</a:t>
            </a:r>
          </a:p>
          <a:p>
            <a:pPr lvl="1"/>
            <a:r>
              <a:rPr lang="pl-PL" dirty="0"/>
              <a:t>zakupy te są konieczne dla osiągniecia celów projektu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197D64-AE30-4DAC-BDC1-031744E57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698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CC7D8-A475-4E17-A394-A48F3ED7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6462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- SOWA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FB7B60B-6CD7-4943-88D0-71D26B8DC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Symbol zastępczy zawartości 5" descr="Obraz przedstawiający w budżecie projektu, w systemie SOWA - cross-financing">
            <a:extLst>
              <a:ext uri="{FF2B5EF4-FFF2-40B4-BE49-F238E27FC236}">
                <a16:creationId xmlns:a16="http://schemas.microsoft.com/office/drawing/2014/main" id="{CED6FC7D-AA20-4F04-A45A-4F572A4F2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22" y="1085977"/>
            <a:ext cx="10441160" cy="64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A9255-CD1D-4035-9F8B-88375515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051645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Cross-</a:t>
            </a:r>
            <a:r>
              <a:rPr lang="pl-PL" dirty="0" err="1"/>
              <a:t>financing</a:t>
            </a:r>
            <a:r>
              <a:rPr lang="pl-PL" dirty="0"/>
              <a:t> - c.d.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34918B-EF21-4F40-BEF3-C730FFF0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2915741"/>
            <a:ext cx="864038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ramach naboru wartość wydatków w ramach cross-</a:t>
            </a:r>
            <a:r>
              <a:rPr lang="pl-PL" dirty="0" err="1"/>
              <a:t>financingu</a:t>
            </a:r>
            <a:r>
              <a:rPr lang="pl-PL" dirty="0"/>
              <a:t> </a:t>
            </a:r>
            <a:r>
              <a:rPr lang="pl-PL" b="1" dirty="0"/>
              <a:t>nie może stanowić więcej niż 40% kwoty dofinansowania UE.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Zgodnie ze stanowiskiem Komisji Europejskiej do limitu cross-</a:t>
            </a:r>
            <a:r>
              <a:rPr lang="pl-PL" dirty="0" err="1"/>
              <a:t>financingu</a:t>
            </a:r>
            <a:r>
              <a:rPr lang="pl-PL" dirty="0"/>
              <a:t> należy wliczyć sumę kosztów bezpośrednich, oznaczonych jako koszty mieszczące się w limicie cross-</a:t>
            </a:r>
            <a:r>
              <a:rPr lang="pl-PL" dirty="0" err="1"/>
              <a:t>financingu</a:t>
            </a:r>
            <a:r>
              <a:rPr lang="pl-PL" dirty="0"/>
              <a:t> oraz naliczonych od nich, zgodnie z przyjętą stawka ryczałtową, kosztów pośrednich.</a:t>
            </a:r>
          </a:p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FD9ED9-DCDA-4C68-A7B9-107A97949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91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D799E-AFC9-432F-A0DE-82A30C9A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Wydatki na dostępność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643462-E7B5-4FD8-9F01-DD3CFBDC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763613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System Obsługi Wniosków Aplikacyjnych EFS (SOWA EFS+) zapewni możliwość określania wydatków w projekcie przeznaczonych na zapewnianie dostępności. Służy temu dedykowany limit pn. „Wydatki na dostępność”.</a:t>
            </a:r>
          </a:p>
          <a:p>
            <a:r>
              <a:rPr lang="pl-PL" dirty="0"/>
              <a:t>wydatki przypisane do tego limitu to </a:t>
            </a:r>
            <a:r>
              <a:rPr lang="pl-PL" b="1" dirty="0">
                <a:solidFill>
                  <a:srgbClr val="C00000"/>
                </a:solidFill>
              </a:rPr>
              <a:t>wydatki, które całkowicie lub w znaczący sposób</a:t>
            </a:r>
            <a:r>
              <a:rPr lang="pl-PL" b="1" dirty="0"/>
              <a:t> </a:t>
            </a:r>
            <a:r>
              <a:rPr lang="pl-PL" dirty="0"/>
              <a:t>dotyczą działań wspierających dostępność w projekcie, np. dotyczące tworzenia standardów i modeli dostępności, organizacji wydarzeń poświęconych tematyce dostępności (np. szkoleń, konferencji), zakupu sprzętu służącego poprawie dostępności itp. Pamiętaj, że oznaczenie danej pozycji kosztów jako „wydatki na dostępność” spowoduje, </a:t>
            </a:r>
            <a:r>
              <a:rPr lang="pl-PL" b="1" dirty="0">
                <a:solidFill>
                  <a:srgbClr val="C00000"/>
                </a:solidFill>
              </a:rPr>
              <a:t>że zostanie ona uznana w całości za związaną z dostępnością.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BC1B54-8346-4216-B163-384E0E289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05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35639-04ED-4A23-A0D5-0D8AAFC0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Taryfikator towarów i usług – Załącznik nr 28 do Regulaminu wyboru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E4754-3627-4ABB-9145-2BB8E028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09" y="2014175"/>
            <a:ext cx="8640382" cy="4680002"/>
          </a:xfrm>
        </p:spPr>
        <p:txBody>
          <a:bodyPr>
            <a:normAutofit/>
          </a:bodyPr>
          <a:lstStyle/>
          <a:p>
            <a:r>
              <a:rPr lang="pl-PL" dirty="0"/>
              <a:t>Katalog wydatków ujętych w Taryfikatorze nie jest katalogiem zamkniętym. </a:t>
            </a:r>
          </a:p>
          <a:p>
            <a:r>
              <a:rPr lang="pl-PL" dirty="0"/>
              <a:t>Stawki przedstawione w taryfikatorze należy traktować jako maksymalne. Odstępstwo od stawek przyjętych w taryfikatorze jest możliwe jedynie w uzasadnionych przypadkach. </a:t>
            </a:r>
          </a:p>
          <a:p>
            <a:r>
              <a:rPr lang="pl-PL" dirty="0"/>
              <a:t>Na etapie realizacji projektu, beneficjent może zakupić towar lub usługę w cenie innej niż określona w Taryfikatorze i budżecie projektu, o ile jest to cena rynkowa potwierdzona w wyniku przeprowadzonego w projekcie postępowania o udzielenie zamówienia lub postępowania konkurencyjnego. </a:t>
            </a:r>
          </a:p>
          <a:p>
            <a:r>
              <a:rPr lang="pl-PL" dirty="0"/>
              <a:t>Inne koszty związane z realizacją projektu, które nie zostały w nim ujęte powinny być zgodne z cenami rynkowymi oraz spełniać zasady kwalifikowalności wydatków.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4170813-4ECF-4D7C-9006-70FF1DE7F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199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D3D9C-305D-45F8-B724-76ACE55C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8667"/>
          </a:xfrm>
        </p:spPr>
        <p:txBody>
          <a:bodyPr/>
          <a:lstStyle/>
          <a:p>
            <a:pPr algn="ctr"/>
            <a:r>
              <a:rPr lang="pl-PL" dirty="0"/>
              <a:t>Taryfikator towarów i usług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378BFFD-E0D8-4993-8557-136FB909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6" name="Symbol zastępczy zawartości 5" descr="Obraz przedstawiający Taryfikator towarów i usług ">
            <a:extLst>
              <a:ext uri="{FF2B5EF4-FFF2-40B4-BE49-F238E27FC236}">
                <a16:creationId xmlns:a16="http://schemas.microsoft.com/office/drawing/2014/main" id="{66817A89-3BB3-4FE4-AA61-20F6443EE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458" y="722091"/>
            <a:ext cx="7920880" cy="67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8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5ED71-4AFD-4A72-9663-331D1A79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187549"/>
            <a:ext cx="8640381" cy="648071"/>
          </a:xfrm>
        </p:spPr>
        <p:txBody>
          <a:bodyPr/>
          <a:lstStyle/>
          <a:p>
            <a:pPr algn="ctr"/>
            <a:r>
              <a:rPr lang="pl-PL" dirty="0"/>
              <a:t>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986C0-E998-4877-A63A-25C83123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2" y="2483693"/>
            <a:ext cx="864038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Osoby zaangażowane do realizacji zadań lub czynności w ramach projektu na podstawie:</a:t>
            </a:r>
          </a:p>
          <a:p>
            <a:r>
              <a:rPr lang="pl-PL" dirty="0"/>
              <a:t>stosunku pracy; </a:t>
            </a:r>
          </a:p>
          <a:p>
            <a:r>
              <a:rPr lang="pl-PL" dirty="0"/>
              <a:t>wolontariusze wykonujący świadczenia na zasadach określonych w ustawie z dnia 24 kwietnia 2003 r. o działalności pożytku publicznego i o wolontariacie.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1286FF-525F-43FD-AE49-CFD6E36D8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117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403B6F-EFC5-4DA4-A000-D4601520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71" y="7195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Personel projektu - SOWA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962E25C-31AF-45C6-A584-A8E9D5D23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7" name="Symbol zastępczy zawartości 6" descr="Obraz przedstawiający w budżecie projektu, w systemie SOWA - personel projektu ">
            <a:extLst>
              <a:ext uri="{FF2B5EF4-FFF2-40B4-BE49-F238E27FC236}">
                <a16:creationId xmlns:a16="http://schemas.microsoft.com/office/drawing/2014/main" id="{68AEB514-5C40-4E8E-A778-C40FE012B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226" y="1979637"/>
            <a:ext cx="102875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pPr algn="ctr"/>
            <a:r>
              <a:rPr lang="pl-PL" dirty="0"/>
              <a:t>Prawidłowość realizacji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Wytyczne dotyczące kwalifikowalności wydatków na lata 2021-2027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3"/>
              </a:rPr>
              <a:t>https://www.funduszeeuropejskie.gov.pl/strony/o-funduszach/fundusze-na-lata-2021-2027/prawo-i-dokumenty/wytyczne/#/domyslne=1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Zasady realizacji projektów w ramach Europejskiego Funduszu Społecznego Plus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>
                <a:hlinkClick r:id="rId4"/>
              </a:rPr>
              <a:t>https://www.rpo.pomorskie.eu/zapoznaj-sie-z-prawem-i-dokumentami-fep-</a:t>
            </a:r>
            <a:r>
              <a:rPr lang="pl-PL" dirty="0"/>
              <a:t>)</a:t>
            </a:r>
          </a:p>
          <a:p>
            <a:endParaRPr lang="pl-PL" dirty="0"/>
          </a:p>
          <a:p>
            <a:r>
              <a:rPr lang="pl-PL" b="1" dirty="0"/>
              <a:t>Instrukcja merytoryczna wypełniania formularza wniosku o dofinansowanie projektu z Europejskiego Funduszu Społecznego Plus w ramach programu Fundusze Europejskie dla Pomorza 2021-2027 </a:t>
            </a:r>
          </a:p>
          <a:p>
            <a:pPr marL="361950" indent="0">
              <a:buNone/>
            </a:pPr>
            <a:r>
              <a:rPr lang="pl-PL" dirty="0"/>
              <a:t>(</a:t>
            </a:r>
            <a:r>
              <a:rPr lang="pl-PL" dirty="0">
                <a:solidFill>
                  <a:srgbClr val="0563C1"/>
                </a:solidFill>
              </a:rPr>
              <a:t>Załącznik nr 4 do Regulaminu wyboru projektów</a:t>
            </a:r>
            <a:r>
              <a:rPr lang="pl-PL" dirty="0"/>
              <a:t>)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764A44-CD07-40BA-BE89-3AEACA19F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0A48C-2577-458D-A276-8EC524C0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043533"/>
            <a:ext cx="8640381" cy="719761"/>
          </a:xfrm>
        </p:spPr>
        <p:txBody>
          <a:bodyPr/>
          <a:lstStyle/>
          <a:p>
            <a:pPr algn="ctr"/>
            <a:r>
              <a:rPr lang="pl-PL" dirty="0"/>
              <a:t>Trwałość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0040AE-878D-449D-B6AD-821D10D5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23753"/>
            <a:ext cx="8640191" cy="3312168"/>
          </a:xfrm>
        </p:spPr>
        <p:txBody>
          <a:bodyPr/>
          <a:lstStyle/>
          <a:p>
            <a:r>
              <a:rPr lang="pl-PL" dirty="0"/>
              <a:t>Zachowanie trwałości projektu obowiązuje wyłącznie </a:t>
            </a:r>
            <a:r>
              <a:rPr lang="pl-PL" b="1" dirty="0">
                <a:solidFill>
                  <a:srgbClr val="C00000"/>
                </a:solidFill>
              </a:rPr>
              <a:t>w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odniesieniu do wydatków ponoszonych jako cross-</a:t>
            </a:r>
            <a:r>
              <a:rPr lang="pl-PL" b="1" dirty="0" err="1">
                <a:solidFill>
                  <a:srgbClr val="C00000"/>
                </a:solidFill>
              </a:rPr>
              <a:t>financing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r>
              <a:rPr lang="pl-PL" dirty="0"/>
              <a:t>lub w sytuacji, gdy projekt podlega obowiązkowi utrzymania inwestycji zgodnie z obowiązującymi zasadami pomocy publicznej.</a:t>
            </a:r>
          </a:p>
          <a:p>
            <a:r>
              <a:rPr lang="pl-PL" dirty="0"/>
              <a:t>Trwałość projektu musi być zachowana </a:t>
            </a:r>
            <a:r>
              <a:rPr lang="pl-PL" b="1" dirty="0">
                <a:solidFill>
                  <a:srgbClr val="C00000"/>
                </a:solidFill>
              </a:rPr>
              <a:t>przez okres 5 lat (3 lat w przypadku MŚP</a:t>
            </a:r>
            <a:r>
              <a:rPr lang="pl-PL" dirty="0"/>
              <a:t> – w odniesieniu do projektów, z którymi związany jest wymóg utrzymania inwestycji lub miejsc pracy) od daty płatności końcowej na rzecz beneficjenta.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3F3ED0-A39E-4483-8B50-4932A3751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0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DA9A0-0B58-4FD2-80F8-CA01C16B7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943" y="3635821"/>
            <a:ext cx="7920115" cy="1087764"/>
          </a:xfrm>
        </p:spPr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C0E5B2-FC1A-4042-9BBC-49405798B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943" y="5147989"/>
            <a:ext cx="7920037" cy="646235"/>
          </a:xfrm>
        </p:spPr>
        <p:txBody>
          <a:bodyPr/>
          <a:lstStyle/>
          <a:p>
            <a:r>
              <a:rPr lang="pl-PL" dirty="0"/>
              <a:t>Gdańsk, 04.10.2023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0531B9-D107-4E0D-BACE-3C83D9DB5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68B17-1F8B-46C1-9283-30C59690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75581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Źródła finansowania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2533570"/>
            <a:ext cx="86403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Dofinansowanie – </a:t>
            </a:r>
            <a:r>
              <a:rPr lang="pl-PL" b="1" dirty="0"/>
              <a:t>95</a:t>
            </a:r>
            <a:r>
              <a:rPr lang="pl-PL" sz="2400" b="1" dirty="0"/>
              <a:t> %</a:t>
            </a:r>
          </a:p>
          <a:p>
            <a:r>
              <a:rPr lang="pl-PL" sz="2400" dirty="0"/>
              <a:t>współfinansowanie ze środków EFS + – 85 %;</a:t>
            </a:r>
          </a:p>
          <a:p>
            <a:r>
              <a:rPr lang="pl-PL" sz="2400" dirty="0"/>
              <a:t>krajowy wkład publiczny (budżet państwa) – 10 %.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b="1" dirty="0"/>
              <a:t>Wkład własny – </a:t>
            </a:r>
            <a:r>
              <a:rPr lang="pl-PL" b="1" dirty="0"/>
              <a:t>5</a:t>
            </a:r>
            <a:r>
              <a:rPr lang="pl-PL" sz="2400" b="1" dirty="0"/>
              <a:t> % wartości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18DBBF-00FB-4AB3-8F83-2E18C6C54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65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C5A5-C1BF-4CAD-8070-2A832D40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845" y="2771725"/>
            <a:ext cx="8640382" cy="2736304"/>
          </a:xfrm>
        </p:spPr>
        <p:txBody>
          <a:bodyPr>
            <a:normAutofit/>
          </a:bodyPr>
          <a:lstStyle/>
          <a:p>
            <a:r>
              <a:rPr lang="pl-PL" dirty="0"/>
              <a:t>wkład własny to zasoby pieniężne lub niepieniężne beneficjenta/partnerów, które zostaną przeznaczone na pokrycie wydatków kwalifikowalnych.</a:t>
            </a:r>
          </a:p>
          <a:p>
            <a:r>
              <a:rPr lang="pl-PL" dirty="0"/>
              <a:t>wkład własny to różnica między kwotą wydatków kwalifikowalnych projektu, a kwotą dofinansowania przekazaną beneficjentowi/partnerom, zgodnie z poziomem dofinansowania określonym jako % dofinansowania wydatków kwalifikowalnych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3281969-6994-4AAD-9760-1CD0BFE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1403573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Wkład własny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4BEB7A0-8EC2-4C87-8F1E-E510A174A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64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EBDAF7-CBD5-4FE3-804C-6A528925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07" y="899836"/>
            <a:ext cx="8640381" cy="720003"/>
          </a:xfrm>
        </p:spPr>
        <p:txBody>
          <a:bodyPr/>
          <a:lstStyle/>
          <a:p>
            <a:pPr algn="ctr"/>
            <a:r>
              <a:rPr lang="pl-PL" dirty="0"/>
              <a:t>Wkład własny niepieniężny - 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4FCE95-3401-49BC-867B-EA76DCC6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7" name="Symbol zastępczy zawartości 6" descr="Obraz przedstawiający w budżecie projektu, w systemie SOWA - wkład własny niepieniężny ">
            <a:extLst>
              <a:ext uri="{FF2B5EF4-FFF2-40B4-BE49-F238E27FC236}">
                <a16:creationId xmlns:a16="http://schemas.microsoft.com/office/drawing/2014/main" id="{CA551534-6C9B-4B65-B729-81A434D8F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2" y="2195661"/>
            <a:ext cx="10533318" cy="4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9B499-045C-4753-8959-8960D524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Wkład własny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B0F396-272D-4789-9C90-4CA3AD2F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906" y="1763613"/>
            <a:ext cx="4140000" cy="4896242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niepieniężny</a:t>
            </a:r>
          </a:p>
          <a:p>
            <a:pPr lvl="1"/>
            <a:r>
              <a:rPr lang="pl-PL" dirty="0"/>
              <a:t>udostępnianie/użyczanie własnych pomieszczeń, </a:t>
            </a:r>
            <a:r>
              <a:rPr lang="pl-PL" dirty="0" err="1"/>
              <a:t>sal</a:t>
            </a:r>
            <a:r>
              <a:rPr lang="pl-PL" dirty="0"/>
              <a:t>, sprzętu na potrzeby projektu;</a:t>
            </a:r>
          </a:p>
          <a:p>
            <a:pPr lvl="1"/>
            <a:r>
              <a:rPr lang="pl-PL" dirty="0"/>
              <a:t>świadczenia wykonywane przez wolontariuszy.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FB1E3D-D762-4212-B738-BB4E399F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5906" y="1763613"/>
            <a:ext cx="4140000" cy="489622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Wkład własny pieniężny</a:t>
            </a:r>
          </a:p>
          <a:p>
            <a:pPr lvl="1"/>
            <a:r>
              <a:rPr lang="pl-PL" dirty="0"/>
              <a:t>wynagrodzenie kadry merytorycznej zaangażowanej w realizację projektu, </a:t>
            </a:r>
          </a:p>
          <a:p>
            <a:pPr lvl="1"/>
            <a:r>
              <a:rPr lang="pl-PL" dirty="0"/>
              <a:t>wynajem sali, pomieszczeń, sprzętu na potrzeby projektu od podmiotów zewnętrznych </a:t>
            </a:r>
          </a:p>
          <a:p>
            <a:pPr lvl="1"/>
            <a:r>
              <a:rPr lang="pl-PL" dirty="0"/>
              <a:t>środki finansowe będące w dyspozycji danej instytucji lub pozyskane przez tę instytucję z innych źródeł przeznaczone na pokrycie wydatków w projekcie;</a:t>
            </a:r>
          </a:p>
          <a:p>
            <a:pPr lvl="1"/>
            <a:r>
              <a:rPr lang="pl-PL" dirty="0"/>
              <a:t>wkład w ramach kosztów pośrednich rozliczanych ryczałtem;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613127-4ECE-4FB4-9387-E6B335DBD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75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508A28-8E2F-41A5-AC2D-E16621E0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47753"/>
          </a:xfrm>
        </p:spPr>
        <p:txBody>
          <a:bodyPr/>
          <a:lstStyle/>
          <a:p>
            <a:pPr algn="ctr"/>
            <a:r>
              <a:rPr lang="pl-PL" dirty="0"/>
              <a:t>Uproszczone metody rozliczania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8538C-51D9-4D16-97BE-96DE9B78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07629"/>
            <a:ext cx="8640382" cy="5112250"/>
          </a:xfrm>
        </p:spPr>
        <p:txBody>
          <a:bodyPr>
            <a:normAutofit fontScale="92500"/>
          </a:bodyPr>
          <a:lstStyle/>
          <a:p>
            <a:r>
              <a:rPr lang="pl-PL" dirty="0"/>
              <a:t>Wartość projektu &lt; </a:t>
            </a:r>
            <a:r>
              <a:rPr lang="pl-PL" b="1" dirty="0">
                <a:solidFill>
                  <a:srgbClr val="C00000"/>
                </a:solidFill>
              </a:rPr>
              <a:t>200 000,00 Euro </a:t>
            </a:r>
            <a:r>
              <a:rPr lang="pl-PL" dirty="0"/>
              <a:t>= rozliczenie projektu na podstawie kwot ryczałtowych (tj. </a:t>
            </a:r>
            <a:r>
              <a:rPr lang="pl-PL" b="1" dirty="0">
                <a:solidFill>
                  <a:srgbClr val="C00000"/>
                </a:solidFill>
              </a:rPr>
              <a:t>894 560,00 PLN</a:t>
            </a:r>
            <a:r>
              <a:rPr lang="pl-PL" dirty="0"/>
              <a:t>);</a:t>
            </a:r>
          </a:p>
          <a:p>
            <a:r>
              <a:rPr lang="pl-PL" b="1" dirty="0">
                <a:solidFill>
                  <a:srgbClr val="C00000"/>
                </a:solidFill>
              </a:rPr>
              <a:t>Kwota ryczałtowa </a:t>
            </a:r>
            <a:r>
              <a:rPr lang="pl-PL" dirty="0"/>
              <a:t>dotyczy zadania lub całego projektu;</a:t>
            </a:r>
          </a:p>
          <a:p>
            <a:r>
              <a:rPr lang="pl-PL" dirty="0"/>
              <a:t>Rozliczanie binarne;</a:t>
            </a:r>
          </a:p>
          <a:p>
            <a:r>
              <a:rPr lang="pl-PL" dirty="0"/>
              <a:t>1, 2 maksymalnie 3 wskaźniki określone w ramach kwoty ryczałtowej;</a:t>
            </a:r>
          </a:p>
          <a:p>
            <a:r>
              <a:rPr lang="pl-PL" dirty="0"/>
              <a:t>Dokumenty, które będą podlegały sprawdzeniu na etapie weryfikacji wniosku o płatność i kontroli projektu są określone przez beneficjenta we wniosku o dofinansowanie, a następnie wpisane przez IZ do umowy o dofinansowanie projektu.</a:t>
            </a:r>
          </a:p>
          <a:p>
            <a:r>
              <a:rPr lang="pl-PL" dirty="0"/>
              <a:t>Koszty rozliczane metodą uproszczoną są traktowane jak wydatki faktycznie poniesione. </a:t>
            </a:r>
          </a:p>
          <a:p>
            <a:r>
              <a:rPr lang="pl-PL" dirty="0"/>
              <a:t>Nie ma obowiązku gromadzenia faktur i innych dokumentów księgowych na potwierdzenie poniesienia wydatku w ramach projektu.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49E4BE-8462-49D4-897B-C90A3928D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12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6F3E-9A28-4810-B602-CCC99CC8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83866"/>
            <a:ext cx="8640381" cy="556502"/>
          </a:xfrm>
        </p:spPr>
        <p:txBody>
          <a:bodyPr/>
          <a:lstStyle/>
          <a:p>
            <a:pPr algn="ctr"/>
            <a:r>
              <a:rPr lang="pl-PL" dirty="0"/>
              <a:t>Uproszczone metody rozliczania wydatków - SOWA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98D859-4AB4-4F36-B5F3-A06C8F40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6" name="Symbol zastępczy zawartości 5" descr="Obraz przedstawiający w budżecie projektu, w systemie SOWA - uproszczone metody rozliczania wydatków ">
            <a:extLst>
              <a:ext uri="{FF2B5EF4-FFF2-40B4-BE49-F238E27FC236}">
                <a16:creationId xmlns:a16="http://schemas.microsoft.com/office/drawing/2014/main" id="{692BC568-AE27-48DB-980A-77E88CB1F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2" y="1262742"/>
            <a:ext cx="10513168" cy="61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75197-8C1C-41C7-9B0D-5E7F877A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49" y="1115541"/>
            <a:ext cx="8640381" cy="14179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Koszty pośrednie</a:t>
            </a:r>
            <a:br>
              <a:rPr lang="pl-PL" dirty="0"/>
            </a:br>
            <a:r>
              <a:rPr lang="pl-PL" sz="2700" dirty="0"/>
              <a:t>„Wytyczne dotyczące kwalifikowalności wydatków na lata 2021-2027”, Podrozdział 3.12. Koszty pośrednie</a:t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35F35-94E5-4C04-BF54-EF916FF9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3046003"/>
            <a:ext cx="8640382" cy="3960440"/>
          </a:xfrm>
        </p:spPr>
        <p:txBody>
          <a:bodyPr>
            <a:normAutofit/>
          </a:bodyPr>
          <a:lstStyle/>
          <a:p>
            <a:r>
              <a:rPr lang="pl-PL" dirty="0"/>
              <a:t>Koszty pośrednie dotyczą wydatków o charakterze administracyjnym i organizacyjnym, niezwiązanych bezpośrednio z realizacją zadań merytorycznych, określonych w zamkniętym katalogu kosztów pośrednich;</a:t>
            </a:r>
          </a:p>
          <a:p>
            <a:r>
              <a:rPr lang="pl-PL" dirty="0"/>
              <a:t>Niedopuszczalna jest sytuacja, w której koszty pośrednie zostaną rozliczone w ramach kosztów bezpośrednich. </a:t>
            </a:r>
          </a:p>
          <a:p>
            <a:r>
              <a:rPr lang="pl-PL" dirty="0"/>
              <a:t>Koszty pośrednie projektu EFS+ są rozliczane wyłącznie z wykorzystaniem czterech </a:t>
            </a:r>
            <a:r>
              <a:rPr lang="pl-PL" b="1" dirty="0">
                <a:solidFill>
                  <a:srgbClr val="C00000"/>
                </a:solidFill>
              </a:rPr>
              <a:t>stawek ryczałtowych</a:t>
            </a:r>
            <a:r>
              <a:rPr lang="pl-PL" dirty="0"/>
              <a:t>, których wysokość zależy od wartości kosztów bezpośrednich w projekcie;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566B6-1DFA-44E3-99DE-AE4F88EC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567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1544</TotalTime>
  <Words>1033</Words>
  <Application>Microsoft Office PowerPoint</Application>
  <PresentationFormat>Niestandardowy</PresentationFormat>
  <Paragraphs>122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Tahoma</vt:lpstr>
      <vt:lpstr>Motyw pakietu Office</vt:lpstr>
      <vt:lpstr>ZASADY REALIZACJI PROJKETÓW </vt:lpstr>
      <vt:lpstr>Prawidłowość realizacji projektu</vt:lpstr>
      <vt:lpstr>Źródła finansowania wydatków</vt:lpstr>
      <vt:lpstr>Wkład własny </vt:lpstr>
      <vt:lpstr>Wkład własny niepieniężny - SOWA</vt:lpstr>
      <vt:lpstr>Wkład własny</vt:lpstr>
      <vt:lpstr>Uproszczone metody rozliczania wydatków</vt:lpstr>
      <vt:lpstr>Uproszczone metody rozliczania wydatków - SOWA</vt:lpstr>
      <vt:lpstr>Koszty pośrednie „Wytyczne dotyczące kwalifikowalności wydatków na lata 2021-2027”, Podrozdział 3.12. Koszty pośrednie </vt:lpstr>
      <vt:lpstr>Koszty pośrednie – stawki ryczałtowe</vt:lpstr>
      <vt:lpstr>Kwalifikowalność podatku VAT</vt:lpstr>
      <vt:lpstr>Cross-financing w projektach EFS+ dotyczy wyłącznie:</vt:lpstr>
      <vt:lpstr>Cross-financing - SOWA</vt:lpstr>
      <vt:lpstr>Cross-financing - c.d.</vt:lpstr>
      <vt:lpstr>Wydatki na dostępność </vt:lpstr>
      <vt:lpstr>Taryfikator towarów i usług – Załącznik nr 28 do Regulaminu wyboru projektów</vt:lpstr>
      <vt:lpstr>Taryfikator towarów i usług </vt:lpstr>
      <vt:lpstr>Personel projektu</vt:lpstr>
      <vt:lpstr>Personel projektu - SOWA</vt:lpstr>
      <vt:lpstr>Trwałość projektu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Stiburska Wioleta</cp:lastModifiedBy>
  <cp:revision>115</cp:revision>
  <cp:lastPrinted>2023-09-22T12:13:50Z</cp:lastPrinted>
  <dcterms:created xsi:type="dcterms:W3CDTF">2022-06-22T09:40:44Z</dcterms:created>
  <dcterms:modified xsi:type="dcterms:W3CDTF">2023-10-03T09:56:28Z</dcterms:modified>
</cp:coreProperties>
</file>