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8" r:id="rId3"/>
    <p:sldId id="319" r:id="rId4"/>
    <p:sldId id="335" r:id="rId5"/>
    <p:sldId id="339" r:id="rId6"/>
    <p:sldId id="329" r:id="rId7"/>
    <p:sldId id="342" r:id="rId8"/>
    <p:sldId id="333" r:id="rId9"/>
    <p:sldId id="330" r:id="rId10"/>
    <p:sldId id="331" r:id="rId11"/>
    <p:sldId id="337" r:id="rId12"/>
    <p:sldId id="332" r:id="rId13"/>
    <p:sldId id="334" r:id="rId14"/>
    <p:sldId id="327" r:id="rId15"/>
    <p:sldId id="310" r:id="rId16"/>
    <p:sldId id="311" r:id="rId17"/>
    <p:sldId id="325" r:id="rId18"/>
    <p:sldId id="340" r:id="rId19"/>
    <p:sldId id="260" r:id="rId20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338"/>
            <p14:sldId id="319"/>
            <p14:sldId id="335"/>
            <p14:sldId id="339"/>
            <p14:sldId id="329"/>
            <p14:sldId id="342"/>
            <p14:sldId id="333"/>
            <p14:sldId id="330"/>
            <p14:sldId id="331"/>
            <p14:sldId id="337"/>
            <p14:sldId id="332"/>
            <p14:sldId id="334"/>
            <p14:sldId id="327"/>
            <p14:sldId id="310"/>
            <p14:sldId id="311"/>
            <p14:sldId id="325"/>
            <p14:sldId id="340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700" autoAdjust="0"/>
  </p:normalViewPr>
  <p:slideViewPr>
    <p:cSldViewPr showGuides="1">
      <p:cViewPr varScale="1">
        <p:scale>
          <a:sx n="99" d="100"/>
          <a:sy n="99" d="100"/>
        </p:scale>
        <p:origin x="1218" y="7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34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2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1A9A485-EBF5-42AD-98E3-755A110E66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665704-A950-48AE-90A2-31D78F6CBA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433E338-55F1-4BE8-8E45-F49356974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50A9-4093-4B0E-9C97-0AAFA07775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370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2023-09-13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58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54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333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469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8805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027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808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0278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1749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067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25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302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011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416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132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929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8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876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59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2023-09-13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2023-09-13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Fundusze Europejskie </a:t>
            </a:r>
            <a:br>
              <a:rPr lang="pl-PL" dirty="0"/>
            </a:br>
            <a:r>
              <a:rPr lang="pl-PL" dirty="0"/>
              <a:t>dla Pomorza 2021- 2027 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21" y="4157991"/>
            <a:ext cx="7920037" cy="18002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spcBef>
                <a:spcPts val="1800"/>
              </a:spcBef>
            </a:pPr>
            <a:endParaRPr lang="pl-PL" sz="3200" dirty="0"/>
          </a:p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pl-PL" sz="3200" dirty="0"/>
              <a:t>Informacja i promocja </a:t>
            </a:r>
          </a:p>
          <a:p>
            <a:pPr>
              <a:lnSpc>
                <a:spcPct val="160000"/>
              </a:lnSpc>
            </a:pPr>
            <a:r>
              <a:rPr lang="pl-PL" sz="2000" b="0" dirty="0"/>
              <a:t>Gdańsk, 13 września 2023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26" y="481556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/>
              <a:t>Obowiązki dotyczące oznaczania miejsca projektu –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1331" y="1021557"/>
            <a:ext cx="9091648" cy="345638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sz="3100" dirty="0"/>
              <a:t>2. Umieszczenie w miejscu realizacji projektu przynajmniej jednego </a:t>
            </a:r>
            <a:r>
              <a:rPr lang="pl-PL" sz="3100" b="1" dirty="0"/>
              <a:t>trwałego plakatu o minimalnym formacie A3</a:t>
            </a:r>
            <a:r>
              <a:rPr lang="pl-PL" sz="3100" dirty="0"/>
              <a:t> </a:t>
            </a:r>
            <a:br>
              <a:rPr lang="pl-PL" sz="3100" dirty="0"/>
            </a:br>
            <a:r>
              <a:rPr lang="pl-PL" sz="3100" dirty="0"/>
              <a:t>lub podobnej wielkości elektronicznego wyświetlacza, podkreślającego fakt otrzymania dofinansowania z UE </a:t>
            </a:r>
            <a:br>
              <a:rPr lang="pl-PL" sz="3100" dirty="0"/>
            </a:br>
            <a:r>
              <a:rPr lang="pl-PL" sz="3100" dirty="0"/>
              <a:t>(jeśli projekt nie wymaga umieszczenia tablicy informacyjnej)</a:t>
            </a:r>
            <a:endParaRPr lang="pl-PL" dirty="0"/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8" name="Symbol zastępczy zawartości 7" descr="Wzór plakatu A3&#10;">
            <a:extLst>
              <a:ext uri="{FF2B5EF4-FFF2-40B4-BE49-F238E27FC236}">
                <a16:creationId xmlns:a16="http://schemas.microsoft.com/office/drawing/2014/main" id="{AA0CF01F-FE4E-444C-8679-3B25DAE393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33" y="4045713"/>
            <a:ext cx="4680521" cy="3310772"/>
          </a:xfrm>
        </p:spPr>
      </p:pic>
    </p:spTree>
    <p:extLst>
      <p:ext uri="{BB962C8B-B14F-4D97-AF65-F5344CB8AC3E}">
        <p14:creationId xmlns:p14="http://schemas.microsoft.com/office/powerpoint/2010/main" val="79880964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8123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/>
              <a:t>Obowiązki dotyczące umieszczenia informacji na oficjalnej stronie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426" y="1763613"/>
            <a:ext cx="9091648" cy="403244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3200" dirty="0"/>
              <a:t>3. Umieszczenie krótkiego opisu projektu na oficjalnej stronie internetowej, jeśli ją posiadasz i </a:t>
            </a:r>
            <a:r>
              <a:rPr lang="pl-PL" sz="3200" b="1" dirty="0"/>
              <a:t>na stronach mediów społecznościowych</a:t>
            </a:r>
            <a:r>
              <a:rPr lang="pl-PL" sz="3200" dirty="0"/>
              <a:t>, </a:t>
            </a:r>
            <a:br>
              <a:rPr lang="pl-PL" sz="3200" dirty="0"/>
            </a:br>
            <a:r>
              <a:rPr lang="pl-PL" sz="3200" dirty="0"/>
              <a:t>(w uwzględnieniu odpowiedniego zestawienia znaków i hasztagów #</a:t>
            </a:r>
            <a:r>
              <a:rPr lang="pl-PL" sz="3200" dirty="0" err="1"/>
              <a:t>FunduszeUE</a:t>
            </a:r>
            <a:r>
              <a:rPr lang="pl-PL" sz="3200" dirty="0"/>
              <a:t> lub #</a:t>
            </a:r>
            <a:r>
              <a:rPr lang="pl-PL" sz="3200" dirty="0" err="1"/>
              <a:t>FunduszeEuropejskie</a:t>
            </a:r>
            <a:r>
              <a:rPr lang="pl-PL" sz="3200" dirty="0"/>
              <a:t>)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3200" b="1" dirty="0">
                <a:solidFill>
                  <a:srgbClr val="FF0000"/>
                </a:solidFill>
              </a:rPr>
              <a:t>Jeżeli nie posiadasz profilu w mediach społecznościowych, </a:t>
            </a:r>
            <a:br>
              <a:rPr lang="pl-PL" sz="3200" b="1" dirty="0">
                <a:solidFill>
                  <a:srgbClr val="FF0000"/>
                </a:solidFill>
              </a:rPr>
            </a:br>
            <a:r>
              <a:rPr lang="pl-PL" sz="3200" b="1" dirty="0">
                <a:solidFill>
                  <a:srgbClr val="FF0000"/>
                </a:solidFill>
              </a:rPr>
              <a:t>musisz go założyć! </a:t>
            </a:r>
          </a:p>
          <a:p>
            <a:pPr marL="0" indent="0">
              <a:spcAft>
                <a:spcPts val="1800"/>
              </a:spcAft>
              <a:buNone/>
            </a:pPr>
            <a:endParaRPr lang="pl-PL" sz="44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389915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 fontScale="90000"/>
          </a:bodyPr>
          <a:lstStyle/>
          <a:p>
            <a:r>
              <a:rPr lang="pl-PL" dirty="0"/>
              <a:t>Jakie informacje w ramach opisu projektu </a:t>
            </a:r>
            <a:br>
              <a:rPr lang="pl-PL" dirty="0"/>
            </a:br>
            <a:r>
              <a:rPr lang="pl-PL" dirty="0"/>
              <a:t>na stronie internetowej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619597"/>
            <a:ext cx="9397044" cy="5688632"/>
          </a:xfrm>
        </p:spPr>
        <p:txBody>
          <a:bodyPr>
            <a:normAutofit fontScale="550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a) </a:t>
            </a:r>
            <a:r>
              <a:rPr lang="pl-PL" sz="3300" b="1" dirty="0">
                <a:solidFill>
                  <a:srgbClr val="FF0000"/>
                </a:solidFill>
              </a:rPr>
              <a:t>tytuł Projektu (maks. 150 znaków) - im krótszy i zgrabniejszy, tym łatwej będzie </a:t>
            </a:r>
            <a:br>
              <a:rPr lang="pl-PL" sz="3300" b="1" dirty="0">
                <a:solidFill>
                  <a:srgbClr val="FF0000"/>
                </a:solidFill>
              </a:rPr>
            </a:br>
            <a:r>
              <a:rPr lang="pl-PL" sz="3300" b="1" dirty="0">
                <a:solidFill>
                  <a:srgbClr val="FF0000"/>
                </a:solidFill>
              </a:rPr>
              <a:t>o nim mówić</a:t>
            </a:r>
            <a:r>
              <a:rPr lang="pl-PL" sz="3300" dirty="0"/>
              <a:t>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b) podkreślenie faktu otrzymania wsparcia finansowego z Unii Europejskiej przez zamieszczenie znaku Funduszy Europejskich, barw Rzeczypospolitej Polskiej i znaku Unii Europejskiej,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c) zadania, działania, które będą realizowane w ramach Projektu (opis, co zostanie zrobione, zakupione itp.),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d) grupy docelowe (do kogo skierowany jest Projekt, kto z niego skorzysta),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e) cel lub cele Projektu,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f) efekty, rezultaty Projektu (jeśli opis zadań, działań nie zawiera opisu efektów, rezultatów),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g) wartość Projektu (całkowity koszt Projektu),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h) wysokość wkładu Funduszy Europejskich,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i) hasztagi #</a:t>
            </a:r>
            <a:r>
              <a:rPr lang="pl-PL" sz="3300" dirty="0" err="1"/>
              <a:t>FunduszeUE</a:t>
            </a:r>
            <a:r>
              <a:rPr lang="pl-PL" sz="3300" dirty="0"/>
              <a:t> lub #</a:t>
            </a:r>
            <a:r>
              <a:rPr lang="pl-PL" sz="3300" dirty="0" err="1"/>
              <a:t>FunduszeEuropejskie</a:t>
            </a:r>
            <a:r>
              <a:rPr lang="pl-PL" sz="3300" dirty="0"/>
              <a:t>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531146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Obowiązki dotyczące informowania o ważnych etapach projektu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547589"/>
            <a:ext cx="9217024" cy="5256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4. Projekt o znaczeniu strategicznym lub którego </a:t>
            </a:r>
            <a:r>
              <a:rPr lang="pl-PL" b="1" dirty="0"/>
              <a:t>całkowity koszt przekracza 10 mln euro</a:t>
            </a:r>
            <a:r>
              <a:rPr lang="pl-PL" dirty="0"/>
              <a:t>, </a:t>
            </a:r>
            <a:r>
              <a:rPr lang="pl-PL" b="1" dirty="0">
                <a:solidFill>
                  <a:srgbClr val="FF0000"/>
                </a:solidFill>
              </a:rPr>
              <a:t>obowiązek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zorganizowania wydarzenia lub działania informacyjno-promocyjnego</a:t>
            </a:r>
            <a:r>
              <a:rPr lang="pl-PL" dirty="0"/>
              <a:t> w ważnym momencie realizacji projektu, oraz włączenia w te działania przedstawicieli Komisji Europejskiej (KE) i Instytucji Zarządzającej (IZ) w odpowiednim terminie, na co najmniej 4 tygodnie przed planowaną datą wydarzenia,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5. Projekt, którego </a:t>
            </a:r>
            <a:r>
              <a:rPr lang="pl-PL" b="1" dirty="0"/>
              <a:t>całkowity koszt przekracza 5 mln euro </a:t>
            </a:r>
          </a:p>
          <a:p>
            <a:pPr marL="0" indent="0">
              <a:buNone/>
            </a:pPr>
            <a:r>
              <a:rPr lang="pl-PL" dirty="0"/>
              <a:t>Informacja dla IZ (14 dni przed) o:</a:t>
            </a:r>
          </a:p>
          <a:p>
            <a:pPr marL="0" indent="0">
              <a:buNone/>
            </a:pPr>
            <a:r>
              <a:rPr lang="pl-PL" dirty="0"/>
              <a:t>	- planowanych wydarzeniach informacyjno-promocyjnych,</a:t>
            </a:r>
          </a:p>
          <a:p>
            <a:pPr marL="0" indent="0">
              <a:buNone/>
            </a:pPr>
            <a:r>
              <a:rPr lang="pl-PL" dirty="0"/>
              <a:t>	- innych planowanych wydarzeniach i istotnych okolicznościach związanych z realizacją Projektu, które mogą mieć znaczenie dla opinii publicznej i mogą służyć budowaniu marki FE.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39232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/>
          </a:bodyPr>
          <a:lstStyle/>
          <a:p>
            <a:r>
              <a:rPr lang="pl-PL" dirty="0"/>
              <a:t>Inne obowiązki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539478"/>
            <a:ext cx="9865096" cy="67321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Dokumentowanie działań informacyjnych i promocyjnych prowadzonych      w projekcie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Terminowe wprowadzanie aktualnych danych do wyszukiwarki wsparcia        dla potencjalnych beneficjentów i uczestników projektów, dostępnej na Portalu Funduszy Europejskich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Udostępnianie utworów związanych z komunikacją i widocznością </a:t>
            </a:r>
            <a:br>
              <a:rPr lang="pl-PL" dirty="0"/>
            </a:br>
            <a:r>
              <a:rPr lang="pl-PL" dirty="0"/>
              <a:t>(np. zdjęcia, filmy) powstałych w ramach Projektu wraz z nieodpłatną </a:t>
            </a:r>
            <a:br>
              <a:rPr lang="pl-PL" dirty="0"/>
            </a:br>
            <a:r>
              <a:rPr lang="pl-PL" dirty="0"/>
              <a:t>i niewyłączną licencją do ich korzystania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Zorganizowanie, na każdą prośbę Instytucji Zarządzającej, wspólnego wydarzenia informacyjno-promocyjnego dla mediów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Udzielenia pomocy w przygotowaniu wydarzenia medialnego na żądanie ministra właściwego ds. rozwoju regionalnego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587147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Gdzie znajdują się informacje</a:t>
            </a:r>
          </a:p>
        </p:txBody>
      </p:sp>
      <p:pic>
        <p:nvPicPr>
          <p:cNvPr id="4" name="Symbol zastępczy zawartości 3" descr="Zrzut ekranu strony rpo.pomorskie.eu z oznaczoną zakładką Fundusze Europejskie 2021-2027">
            <a:extLst>
              <a:ext uri="{FF2B5EF4-FFF2-40B4-BE49-F238E27FC236}">
                <a16:creationId xmlns:a16="http://schemas.microsoft.com/office/drawing/2014/main" id="{603D600F-C077-44DD-B7E4-6282893243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35" y="885258"/>
            <a:ext cx="8299747" cy="6098331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077624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Strona internetowa – Fundusze Europejskie </a:t>
            </a:r>
            <a:br>
              <a:rPr lang="pl-PL" dirty="0"/>
            </a:br>
            <a:r>
              <a:rPr lang="pl-PL" dirty="0"/>
              <a:t>dla Pomorza 2021-2027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  <p:pic>
        <p:nvPicPr>
          <p:cNvPr id="6" name="Symbol zastępczy zawartości 5" descr="Skan strony internetowe rpo.pomorskie.eu. Zaznaczone w czerwonym kółku - Poznaj zasady promowania projektów FEP 2021-2027">
            <a:extLst>
              <a:ext uri="{FF2B5EF4-FFF2-40B4-BE49-F238E27FC236}">
                <a16:creationId xmlns:a16="http://schemas.microsoft.com/office/drawing/2014/main" id="{06286947-3852-4DCB-90DB-A9F039CCC1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57" y="1259557"/>
            <a:ext cx="6336704" cy="6151476"/>
          </a:xfrm>
        </p:spPr>
      </p:pic>
    </p:spTree>
    <p:extLst>
      <p:ext uri="{BB962C8B-B14F-4D97-AF65-F5344CB8AC3E}">
        <p14:creationId xmlns:p14="http://schemas.microsoft.com/office/powerpoint/2010/main" val="112033480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Poznaj zasady promowania projektów</a:t>
            </a:r>
          </a:p>
        </p:txBody>
      </p:sp>
      <p:pic>
        <p:nvPicPr>
          <p:cNvPr id="5" name="Symbol zastępczy zawartości 4" descr="Widok strony internetowej - poznaj zasady promowania projektów FEP 2021-2027">
            <a:extLst>
              <a:ext uri="{FF2B5EF4-FFF2-40B4-BE49-F238E27FC236}">
                <a16:creationId xmlns:a16="http://schemas.microsoft.com/office/drawing/2014/main" id="{BBBDF3CD-22F9-44A2-B101-1CFC5551B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54" y="1043533"/>
            <a:ext cx="6619192" cy="5903365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074057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776F66-DDA6-4BCA-9008-02EE9D4B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Podsumowanie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6CF0E9-BED1-4EFA-B96B-9E029493A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/>
              <a:t>tytuł Projektu (maks. 150 znaków) - im krótszy </a:t>
            </a:r>
            <a:br>
              <a:rPr lang="pl-PL" sz="2800" dirty="0"/>
            </a:br>
            <a:r>
              <a:rPr lang="pl-PL" sz="2800" dirty="0"/>
              <a:t>i zgrabniejszy, tym łatwej będzie o nim mówić,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/>
              <a:t>w formie naklejek oznaczamy produkty, sprzęty, itp. powstałe lub zakupione w ramach projektu,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/>
              <a:t>obowiązkowy profil w mediach społecznościowych.</a:t>
            </a:r>
          </a:p>
          <a:p>
            <a:pPr marL="0" indent="0">
              <a:lnSpc>
                <a:spcPct val="200000"/>
              </a:lnSpc>
              <a:buNone/>
            </a:pPr>
            <a:endParaRPr lang="pl-PL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l-PL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1A6564-FD9B-4356-B3C1-567C4400C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534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498" y="3347789"/>
            <a:ext cx="7559675" cy="1728192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</a:pPr>
            <a:r>
              <a:rPr lang="pl-PL" dirty="0"/>
              <a:t>Informowanie o Funduszach Europejskich odbywa się z poszanowaniem wartości </a:t>
            </a:r>
            <a:br>
              <a:rPr lang="pl-PL" dirty="0"/>
            </a:br>
            <a:r>
              <a:rPr lang="pl-PL" dirty="0"/>
              <a:t>Unii Europejskiej i zasad horyzontalnych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7762CBCA-6581-4A96-91A1-41E7427F5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 rozpoznawalności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18035698-B519-4F08-86FD-0A6DF41BB2A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99707042"/>
              </p:ext>
            </p:extLst>
          </p:nvPr>
        </p:nvGraphicFramePr>
        <p:xfrm>
          <a:off x="1024819" y="3639274"/>
          <a:ext cx="8640380" cy="15337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6792">
                  <a:extLst>
                    <a:ext uri="{9D8B030D-6E8A-4147-A177-3AD203B41FA5}">
                      <a16:colId xmlns:a16="http://schemas.microsoft.com/office/drawing/2014/main" val="162017913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61300509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77553064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60697612"/>
                    </a:ext>
                  </a:extLst>
                </a:gridCol>
                <a:gridCol w="1582988">
                  <a:extLst>
                    <a:ext uri="{9D8B030D-6E8A-4147-A177-3AD203B41FA5}">
                      <a16:colId xmlns:a16="http://schemas.microsoft.com/office/drawing/2014/main" val="2849475095"/>
                    </a:ext>
                  </a:extLst>
                </a:gridCol>
              </a:tblGrid>
              <a:tr h="766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2014</a:t>
                      </a:r>
                      <a:endParaRPr lang="pl-PL" sz="3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29539" marR="29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2016</a:t>
                      </a:r>
                      <a:endParaRPr lang="pl-PL" sz="3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29539" marR="29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2018</a:t>
                      </a:r>
                      <a:endParaRPr lang="pl-PL" sz="3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29539" marR="29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2020</a:t>
                      </a:r>
                      <a:endParaRPr lang="pl-PL" sz="3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29539" marR="29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2022</a:t>
                      </a:r>
                      <a:endParaRPr lang="pl-PL" sz="3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29539" marR="29539" marT="0" marB="0" anchor="ctr"/>
                </a:tc>
                <a:extLst>
                  <a:ext uri="{0D108BD9-81ED-4DB2-BD59-A6C34878D82A}">
                    <a16:rowId xmlns:a16="http://schemas.microsoft.com/office/drawing/2014/main" val="3169527121"/>
                  </a:ext>
                </a:extLst>
              </a:tr>
              <a:tr h="766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90%</a:t>
                      </a:r>
                      <a:endParaRPr lang="pl-PL" sz="32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29539" marR="29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87%</a:t>
                      </a:r>
                      <a:endParaRPr lang="pl-PL" sz="3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29539" marR="29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87%</a:t>
                      </a:r>
                      <a:endParaRPr lang="pl-PL" sz="3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29539" marR="29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83%</a:t>
                      </a:r>
                      <a:endParaRPr lang="pl-PL" sz="3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29539" marR="29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74%</a:t>
                      </a:r>
                      <a:endParaRPr lang="pl-PL" sz="3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29539" marR="29539" marT="0" marB="0" anchor="ctr"/>
                </a:tc>
                <a:extLst>
                  <a:ext uri="{0D108BD9-81ED-4DB2-BD59-A6C34878D82A}">
                    <a16:rowId xmlns:a16="http://schemas.microsoft.com/office/drawing/2014/main" val="2321224813"/>
                  </a:ext>
                </a:extLst>
              </a:tr>
            </a:tbl>
          </a:graphicData>
        </a:graphic>
      </p:graphicFrame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9EE41F72-6EDF-44BE-A176-B883DCFE3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818" y="1619748"/>
            <a:ext cx="8640381" cy="1872057"/>
          </a:xfrm>
        </p:spPr>
        <p:txBody>
          <a:bodyPr>
            <a:normAutofit fontScale="77500" lnSpcReduction="20000"/>
          </a:bodyPr>
          <a:lstStyle/>
          <a:p>
            <a:endParaRPr lang="pl-PL" b="1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3200" b="1" dirty="0"/>
              <a:t>Odsetek mieszkańców Polski, deklarujących znajomość pojęcia "Fundusze Europejskie" lub "Fundusze Unijne" 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D37BCC58-C740-4128-9296-8EA2E4BD8A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7414" y="5273524"/>
            <a:ext cx="8857592" cy="791076"/>
          </a:xfrm>
        </p:spPr>
        <p:txBody>
          <a:bodyPr>
            <a:normAutofit/>
          </a:bodyPr>
          <a:lstStyle/>
          <a:p>
            <a:r>
              <a:rPr lang="pl-PL" sz="1400" b="1" dirty="0"/>
              <a:t>Badania rozpoznawalności i wiedzy o Funduszach Europejskich w społeczeństwie polskim. Edycja 2022 </a:t>
            </a:r>
            <a:endParaRPr lang="pl-PL" sz="1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F827B51-96D8-465C-BC85-5402B2B4C6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551490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4099"/>
          </a:xfrm>
        </p:spPr>
        <p:txBody>
          <a:bodyPr>
            <a:noAutofit/>
          </a:bodyPr>
          <a:lstStyle/>
          <a:p>
            <a:r>
              <a:rPr lang="pl-PL" dirty="0"/>
              <a:t>NOWOŚĆ w zakresie obowiązków i wymagań dotyczących promocji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2" y="1619597"/>
            <a:ext cx="8855798" cy="5184576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endParaRPr lang="pl-PL" sz="2400" dirty="0">
              <a:solidFill>
                <a:srgbClr val="FF0000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pl-PL" sz="2400" b="1" dirty="0">
                <a:solidFill>
                  <a:srgbClr val="FF0000"/>
                </a:solidFill>
              </a:rPr>
              <a:t>Korekta finansowa do 3% </a:t>
            </a:r>
            <a:r>
              <a:rPr lang="pl-PL" sz="2400" dirty="0"/>
              <a:t>za niezgodność z wymogami –  </a:t>
            </a:r>
            <a:br>
              <a:rPr lang="pl-PL" sz="2400" dirty="0"/>
            </a:br>
            <a:r>
              <a:rPr lang="pl-PL" sz="2400" dirty="0"/>
              <a:t>załącznik do umowy „Wykaz pomniejszenia wartości dofinansowania Projektu w zakresie obowiązków promocyjnych”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2400" b="1" dirty="0"/>
              <a:t>Pomniejszenie dofinansowania w przypadku nie wypełnienia i/lub nieprawidłowego wywiązywania się z realizacji obowiązku informacji i promocji projektu w zakresie wsparcia Funduszy Europejskich.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015755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Obowiązkowe wymogi związane z działaniami </a:t>
            </a:r>
            <a:br>
              <a:rPr lang="pl-PL" dirty="0"/>
            </a:br>
            <a:r>
              <a:rPr lang="pl-PL" dirty="0"/>
              <a:t>w zakresie komunikacji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720357"/>
            <a:ext cx="9397044" cy="544385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dirty="0"/>
              <a:t>Rozporządzenie ogólne (w tym Załącznik IX do rozporządzenia ogólnego),</a:t>
            </a:r>
          </a:p>
          <a:p>
            <a:pPr>
              <a:spcAft>
                <a:spcPts val="1800"/>
              </a:spcAft>
            </a:pPr>
            <a:r>
              <a:rPr lang="pl-PL" dirty="0"/>
              <a:t>Wytyczne dotyczące informacji i promocji Funduszy Europejskich </a:t>
            </a:r>
            <a:br>
              <a:rPr lang="pl-PL" dirty="0"/>
            </a:br>
            <a:r>
              <a:rPr lang="pl-PL" dirty="0"/>
              <a:t>na lata 2021-2027,</a:t>
            </a:r>
          </a:p>
          <a:p>
            <a:pPr>
              <a:spcAft>
                <a:spcPts val="1800"/>
              </a:spcAft>
            </a:pPr>
            <a:r>
              <a:rPr lang="pl-PL" dirty="0"/>
              <a:t>Księga Tożsamości Wizualnej marki Fundusze Europejskie 2021-2027,</a:t>
            </a:r>
          </a:p>
          <a:p>
            <a:pPr>
              <a:spcAft>
                <a:spcPts val="1800"/>
              </a:spcAft>
            </a:pPr>
            <a:r>
              <a:rPr lang="pl-PL" b="1" dirty="0"/>
              <a:t>Podręcznik wnioskodawcy i beneficjenta Funduszy Europejskich </a:t>
            </a:r>
            <a:br>
              <a:rPr lang="pl-PL" b="1" dirty="0"/>
            </a:br>
            <a:r>
              <a:rPr lang="pl-PL" b="1" dirty="0"/>
              <a:t>na lata 2021-2027 w zakresie informacji i promocji,</a:t>
            </a:r>
          </a:p>
          <a:p>
            <a:pPr>
              <a:spcAft>
                <a:spcPts val="1800"/>
              </a:spcAft>
            </a:pPr>
            <a:r>
              <a:rPr lang="pl-PL" dirty="0"/>
              <a:t>Obowiązki informacyjne beneficjenta (załącznik do Umowy </a:t>
            </a:r>
            <a:br>
              <a:rPr lang="pl-PL" dirty="0"/>
            </a:br>
            <a:r>
              <a:rPr lang="pl-PL" dirty="0"/>
              <a:t>o dofinansowanie projektu).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471972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4B1B6-3969-419C-AE6E-9DDD9558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37325E-5F84-4704-804F-3C6CBF880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29" y="1403552"/>
            <a:ext cx="9793088" cy="5256266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dotyczące oznaczania działań i dokumentów, wyposażenia i miejsca projektu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dotyczące informowania na oficjalnej stronie                     i w mediach społecznościowych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dotyczące organizacji wydarzenia </a:t>
            </a: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2A91EA-902E-4878-A702-1DB5E614B1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3904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82" y="516054"/>
            <a:ext cx="8909847" cy="1065421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Obowiązki dotyczące oznaczania działań i dokumentów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7382" y="1331565"/>
            <a:ext cx="8443576" cy="5054819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W okresie realizacji Projektu, beneficjent jest zobowiązany do: 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1. umieszczania w widoczny sposób znaku Funduszy Europejskich, znaku barw Rzeczypospolitej Polskiej (jeśli dotyczy; wersja </a:t>
            </a:r>
            <a:r>
              <a:rPr lang="pl-PL" dirty="0" err="1"/>
              <a:t>pełnokolorowa</a:t>
            </a:r>
            <a:r>
              <a:rPr lang="pl-PL" dirty="0"/>
              <a:t>) i znaku Unii Europejskiej na:</a:t>
            </a:r>
          </a:p>
          <a:p>
            <a:pPr>
              <a:spcAft>
                <a:spcPts val="1800"/>
              </a:spcAft>
            </a:pPr>
            <a:r>
              <a:rPr lang="pl-PL" dirty="0"/>
              <a:t>działaniach informacyjnych i promocyjnych,</a:t>
            </a:r>
          </a:p>
          <a:p>
            <a:pPr>
              <a:spcAft>
                <a:spcPts val="1800"/>
              </a:spcAft>
            </a:pPr>
            <a:r>
              <a:rPr lang="pl-PL" dirty="0"/>
              <a:t>dokumentach i materiałach podawanych do wiadomości publicznej,</a:t>
            </a:r>
          </a:p>
          <a:p>
            <a:pPr>
              <a:spcAft>
                <a:spcPts val="1800"/>
              </a:spcAft>
            </a:pPr>
            <a:r>
              <a:rPr lang="pl-PL" dirty="0"/>
              <a:t>dokumentach i materiałach dla osób i podmiotów uczestniczących w projekcie,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F432F11-4E73-4F13-9B4D-E4468E5427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383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82" y="516054"/>
            <a:ext cx="8909847" cy="1065421"/>
          </a:xfrm>
        </p:spPr>
        <p:txBody>
          <a:bodyPr>
            <a:normAutofit/>
          </a:bodyPr>
          <a:lstStyle/>
          <a:p>
            <a:r>
              <a:rPr lang="pl-PL" dirty="0"/>
              <a:t>Jakie znaki graficzne należy umieścić?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229" y="1331565"/>
            <a:ext cx="9483353" cy="554461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l-PL" dirty="0"/>
              <a:t> Nie ma obowiązku zamieszczania dodatkowej informacji słownej </a:t>
            </a:r>
            <a:br>
              <a:rPr lang="pl-PL" dirty="0"/>
            </a:br>
            <a:r>
              <a:rPr lang="pl-PL" dirty="0"/>
              <a:t>o programie oraz o funduszu współfinansującym projekt. 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l-PL" dirty="0"/>
              <a:t> Zestaw znaków zawiera wszystkie niezbędne informacje.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45E7EC-D2C8-487C-94F1-670F562AE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81" y="2555701"/>
            <a:ext cx="9047248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101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79" y="440693"/>
            <a:ext cx="8640381" cy="1080001"/>
          </a:xfrm>
        </p:spPr>
        <p:txBody>
          <a:bodyPr>
            <a:normAutofit/>
          </a:bodyPr>
          <a:lstStyle/>
          <a:p>
            <a:r>
              <a:rPr lang="pl-PL" sz="2500" dirty="0"/>
              <a:t>Obowiązki dotyczące oznaczania wyposażenia</a:t>
            </a:r>
          </a:p>
        </p:txBody>
      </p:sp>
      <p:sp>
        <p:nvSpPr>
          <p:cNvPr id="3" name="Symbol zastępczy zawartości 2" descr="Dwa wzory naklejek &#10;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779" y="1187549"/>
            <a:ext cx="9163656" cy="345638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7200" dirty="0"/>
              <a:t>Naklejki należy umieścić na produktach, sprzętach, pojazdach, aparaturze itp. </a:t>
            </a:r>
            <a:br>
              <a:rPr lang="pl-PL" sz="7200" dirty="0"/>
            </a:br>
            <a:r>
              <a:rPr lang="pl-PL" sz="7200" dirty="0"/>
              <a:t>powstałych lub zakupionych w ramach projektu (np. na środkach i pomocach dydaktycznych jak tablice)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7200" dirty="0"/>
              <a:t>Naklejki muszą znajdować się w dobrze widocznym miejscu,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7200" dirty="0"/>
              <a:t>Naklejek nie umieszczamy na przedmiotach użytku codziennego </a:t>
            </a:r>
            <a:br>
              <a:rPr lang="pl-PL" sz="7200" dirty="0"/>
            </a:br>
            <a:r>
              <a:rPr lang="pl-PL" sz="7200" dirty="0"/>
              <a:t>i takich, których znaczenie ma charakter pomocniczy / dodatkowy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7200" dirty="0">
                <a:ea typeface="Open Sans" panose="020B0606030504020204" pitchFamily="34" charset="0"/>
              </a:rPr>
              <a:t>Obowiązują wzory naklejek</a:t>
            </a:r>
            <a:endParaRPr lang="pl-PL" sz="72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9" name="Symbol zastępczy zawartości 8" descr="Wzór naklejek">
            <a:extLst>
              <a:ext uri="{FF2B5EF4-FFF2-40B4-BE49-F238E27FC236}">
                <a16:creationId xmlns:a16="http://schemas.microsoft.com/office/drawing/2014/main" id="{4253F28A-47E9-40F6-A2EE-5D5712CB58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94" y="4757957"/>
            <a:ext cx="9687023" cy="2441880"/>
          </a:xfrm>
        </p:spPr>
      </p:pic>
    </p:spTree>
    <p:extLst>
      <p:ext uri="{BB962C8B-B14F-4D97-AF65-F5344CB8AC3E}">
        <p14:creationId xmlns:p14="http://schemas.microsoft.com/office/powerpoint/2010/main" val="106403636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/>
          </a:bodyPr>
          <a:lstStyle/>
          <a:p>
            <a:r>
              <a:rPr lang="pl-PL" dirty="0"/>
              <a:t>Obowiązki dotyczące oznaczania miejsca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619597"/>
            <a:ext cx="9397044" cy="496855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1. Umieszczenie </a:t>
            </a:r>
            <a:r>
              <a:rPr lang="pl-PL" b="1" dirty="0"/>
              <a:t>w widocznym miejscu </a:t>
            </a:r>
            <a:r>
              <a:rPr lang="pl-PL" dirty="0"/>
              <a:t>realizacji projektu </a:t>
            </a:r>
            <a:r>
              <a:rPr lang="pl-PL" b="1" dirty="0"/>
              <a:t>trwałej tablicy informacyjnej </a:t>
            </a:r>
            <a:r>
              <a:rPr lang="pl-PL" dirty="0"/>
              <a:t>podkreślającej fakt otrzymania dofinansowania z UE, niezwłocznie po rozpoczęciu fizycznej realizacji projektu (jeśli dotyczy)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u="sng" dirty="0"/>
              <a:t>Obowiązek postawienia tablicy – gdy spełnione są łącznie dwa warunki:</a:t>
            </a:r>
          </a:p>
          <a:p>
            <a:pPr marL="0" indent="0" algn="ctr">
              <a:spcAft>
                <a:spcPts val="1800"/>
              </a:spcAft>
              <a:buNone/>
            </a:pPr>
            <a:endParaRPr lang="pl-PL" b="1" dirty="0"/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/>
              <a:t>Projekt obejmuje prace budowlane, działania w zakresie infrastruktury, inwestycje rzeczowe lub zakup sprzętu,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6500" b="1" dirty="0"/>
              <a:t>+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/>
              <a:t>Całkowity koszt projektu przekracza: 100 tys. euro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22653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7766</TotalTime>
  <Words>1032</Words>
  <Application>Microsoft Office PowerPoint</Application>
  <PresentationFormat>Niestandardowy</PresentationFormat>
  <Paragraphs>136</Paragraphs>
  <Slides>19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Open Sans</vt:lpstr>
      <vt:lpstr>Wingdings</vt:lpstr>
      <vt:lpstr>Motyw pakietu Office</vt:lpstr>
      <vt:lpstr>Fundusze Europejskie  dla Pomorza 2021- 2027 </vt:lpstr>
      <vt:lpstr>Wyniki badania rozpoznawalności</vt:lpstr>
      <vt:lpstr>NOWOŚĆ w zakresie obowiązków i wymagań dotyczących promocji   </vt:lpstr>
      <vt:lpstr>Obowiązkowe wymogi związane z działaniami  w zakresie komunikacji  </vt:lpstr>
      <vt:lpstr>Obowiązki </vt:lpstr>
      <vt:lpstr>Obowiązki dotyczące oznaczania działań i dokumentów </vt:lpstr>
      <vt:lpstr>Jakie znaki graficzne należy umieścić? </vt:lpstr>
      <vt:lpstr>Obowiązki dotyczące oznaczania wyposażenia</vt:lpstr>
      <vt:lpstr>Obowiązki dotyczące oznaczania miejsca projektu</vt:lpstr>
      <vt:lpstr>Obowiązki dotyczące oznaczania miejsca projektu – cd.</vt:lpstr>
      <vt:lpstr>Obowiązki dotyczące umieszczenia informacji na oficjalnej stronie i w mediach społecznościowych</vt:lpstr>
      <vt:lpstr>Jakie informacje w ramach opisu projektu  na stronie internetowej i w mediach społecznościowych</vt:lpstr>
      <vt:lpstr>Obowiązki dotyczące informowania o ważnych etapach projektu </vt:lpstr>
      <vt:lpstr>Inne obowiązki </vt:lpstr>
      <vt:lpstr> Gdzie znajdują się informacje</vt:lpstr>
      <vt:lpstr>Strona internetowa – Fundusze Europejskie  dla Pomorza 2021-2027</vt:lpstr>
      <vt:lpstr>Poznaj zasady promowania projektów</vt:lpstr>
      <vt:lpstr>Podsumowanie </vt:lpstr>
      <vt:lpstr>Informowanie o Funduszach Europejskich odbywa się z poszanowaniem wartości  Unii Europejskiej i zasad horyzontalnych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Bizub-jechna</dc:creator>
  <cp:keywords>Polityki horyzontalne</cp:keywords>
  <cp:lastModifiedBy>Cygert Piotr</cp:lastModifiedBy>
  <cp:revision>249</cp:revision>
  <dcterms:created xsi:type="dcterms:W3CDTF">2022-06-22T09:40:44Z</dcterms:created>
  <dcterms:modified xsi:type="dcterms:W3CDTF">2023-09-13T06:22:39Z</dcterms:modified>
</cp:coreProperties>
</file>