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369" r:id="rId3"/>
    <p:sldId id="283" r:id="rId4"/>
    <p:sldId id="376" r:id="rId5"/>
    <p:sldId id="288" r:id="rId6"/>
    <p:sldId id="289" r:id="rId7"/>
    <p:sldId id="290" r:id="rId8"/>
    <p:sldId id="291" r:id="rId9"/>
    <p:sldId id="292" r:id="rId10"/>
    <p:sldId id="293" r:id="rId11"/>
    <p:sldId id="324" r:id="rId12"/>
    <p:sldId id="320" r:id="rId13"/>
    <p:sldId id="374" r:id="rId14"/>
    <p:sldId id="321" r:id="rId15"/>
    <p:sldId id="372" r:id="rId16"/>
    <p:sldId id="373" r:id="rId17"/>
    <p:sldId id="375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69"/>
            <p14:sldId id="283"/>
            <p14:sldId id="376"/>
            <p14:sldId id="288"/>
            <p14:sldId id="289"/>
            <p14:sldId id="290"/>
            <p14:sldId id="291"/>
            <p14:sldId id="292"/>
            <p14:sldId id="293"/>
            <p14:sldId id="324"/>
            <p14:sldId id="320"/>
            <p14:sldId id="374"/>
            <p14:sldId id="321"/>
            <p14:sldId id="372"/>
            <p14:sldId id="373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0" autoAdjust="0"/>
  </p:normalViewPr>
  <p:slideViewPr>
    <p:cSldViewPr showGuides="1">
      <p:cViewPr varScale="1">
        <p:scale>
          <a:sx n="99" d="100"/>
          <a:sy n="99" d="100"/>
        </p:scale>
        <p:origin x="1440" y="7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2023-09-04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2023-09-04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pic>
        <p:nvPicPr>
          <p:cNvPr id="29" name="Obraz 28" descr="Logo rocznicowe: 25 lat Samorządu Województwa Pomorskiego.">
            <a:extLst>
              <a:ext uri="{FF2B5EF4-FFF2-40B4-BE49-F238E27FC236}">
                <a16:creationId xmlns:a16="http://schemas.microsoft.com/office/drawing/2014/main" id="{81D43660-ADF3-43C6-A90B-7E0A413FEDB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630" y="461963"/>
            <a:ext cx="2406403" cy="11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2023-09-04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pomorskie.eu/zobacz-ogloszenia-i-wyniki-naborow-wnioskow" TargetMode="External"/><Relationship Id="rId2" Type="http://schemas.openxmlformats.org/officeDocument/2006/relationships/hyperlink" Target="http://www.rpo.pomorskie.eu/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tegracja.efs@pomorskie.eu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8136493" cy="1087764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System wyboru projektów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r>
              <a:rPr lang="pl-PL" dirty="0"/>
              <a:t> </a:t>
            </a:r>
          </a:p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Spotkanie informacyjne dla wnioskodawców</a:t>
            </a:r>
          </a:p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Gdańsk, 06 września 2023 rok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04FA34-E77B-4B17-BEC2-241813BE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Zatwierdzanie wyników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527F4B-446C-45E1-8B72-3C56A405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4" y="1259557"/>
            <a:ext cx="9216735" cy="540028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b="1" dirty="0"/>
              <a:t>Zatwierdzenie wyników oceny projektów: </a:t>
            </a:r>
            <a:r>
              <a:rPr lang="pl-PL" dirty="0"/>
              <a:t>rozstrzygnięcie naboru przez Zarząd Województwa Pomorskiego po zakończeniu ostatniego etapu oceny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b="1" dirty="0"/>
              <a:t>Lista z wynikami oceny projektów: </a:t>
            </a:r>
            <a:r>
              <a:rPr lang="pl-PL" dirty="0"/>
              <a:t>publikacja na stronie</a:t>
            </a:r>
            <a:r>
              <a:rPr lang="pl-PL" u="sng" dirty="0"/>
              <a:t> </a:t>
            </a:r>
            <a:r>
              <a:rPr lang="pl-PL" u="sng" dirty="0">
                <a:hlinkClick r:id="rId2"/>
              </a:rPr>
              <a:t>FEP 2021-2027</a:t>
            </a:r>
            <a:r>
              <a:rPr lang="pl-PL" dirty="0"/>
              <a:t> (w zakładce </a:t>
            </a:r>
            <a:r>
              <a:rPr lang="pl-PL" u="sng" dirty="0">
                <a:hlinkClick r:id="rId3"/>
              </a:rPr>
              <a:t>Zobacz ogłoszenia i wyniki naborów wniosków</a:t>
            </a:r>
            <a:r>
              <a:rPr lang="pl-PL" dirty="0"/>
              <a:t>) oraz na Portalu Funduszy Europejskich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dirty="0"/>
              <a:t>Lista zawiera informacje o projektach wybranych do dofinansowania oraz ocenionych negatywnie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(szczegółowy opis w </a:t>
            </a:r>
            <a:r>
              <a:rPr lang="pl-PL" b="1" dirty="0"/>
              <a:t>pkt. 5.6 Regulaminu wyboru projektów</a:t>
            </a:r>
            <a:r>
              <a:rPr lang="pl-PL" dirty="0"/>
              <a:t>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0D53BEE-4D98-4B97-A22C-F33CBE162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75640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(1)</a:t>
            </a:r>
            <a:r>
              <a:rPr lang="pl-PL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u="sng" dirty="0">
                <a:solidFill>
                  <a:schemeClr val="accent2">
                    <a:lumMod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https://sowa2021.efs.gov.pl</a:t>
            </a:r>
            <a:endParaRPr lang="pl-PL" dirty="0">
              <a:solidFill>
                <a:schemeClr val="accent2">
                  <a:lumMod val="25000"/>
                </a:schemeClr>
              </a:solidFill>
            </a:endParaRPr>
          </a:p>
        </p:txBody>
      </p:sp>
      <p:pic>
        <p:nvPicPr>
          <p:cNvPr id="4" name="Symbol zastępczy zawartości 3" descr="Zrzut ekranu s aplikacji SOWA EFS+ Zakładka Witamy w Systemie Obsługi Wniosków Aplikacyjnych EFS (SOWA EFS)">
            <a:extLst>
              <a:ext uri="{FF2B5EF4-FFF2-40B4-BE49-F238E27FC236}">
                <a16:creationId xmlns:a16="http://schemas.microsoft.com/office/drawing/2014/main" id="{2BAC875A-5896-4BAB-B7EC-269CDA21D6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331565"/>
            <a:ext cx="9469437" cy="5431567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55011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(2)</a:t>
            </a:r>
          </a:p>
        </p:txBody>
      </p:sp>
      <p:pic>
        <p:nvPicPr>
          <p:cNvPr id="8" name="Symbol zastępczy zawartości 7" descr="Zrzut ekranu aplikacja SOWA EFS - okno Zarządzanie danymi">
            <a:extLst>
              <a:ext uri="{FF2B5EF4-FFF2-40B4-BE49-F238E27FC236}">
                <a16:creationId xmlns:a16="http://schemas.microsoft.com/office/drawing/2014/main" id="{13476858-185A-488A-850E-D4FDC3734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971525"/>
            <a:ext cx="10099762" cy="5670702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232063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(3)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4" name="Symbol zastępczy zawartości 3" descr="Zrzut ekranu s aplikacji SOWA EFS+ Lista naborów">
            <a:extLst>
              <a:ext uri="{FF2B5EF4-FFF2-40B4-BE49-F238E27FC236}">
                <a16:creationId xmlns:a16="http://schemas.microsoft.com/office/drawing/2014/main" id="{59CC5CDD-9C9C-4662-8F41-92D92054C7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346" y="755501"/>
            <a:ext cx="100091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149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(4)</a:t>
            </a:r>
          </a:p>
        </p:txBody>
      </p:sp>
      <p:pic>
        <p:nvPicPr>
          <p:cNvPr id="8" name="Symbol zastępczy zawartości 7" descr="Zrzut ekranu aplikacja SOWA EFS - okno Lista projektów organizacji">
            <a:extLst>
              <a:ext uri="{FF2B5EF4-FFF2-40B4-BE49-F238E27FC236}">
                <a16:creationId xmlns:a16="http://schemas.microsoft.com/office/drawing/2014/main" id="{04CC21C1-AF67-4B86-8BF1-54BFC6982B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5" y="899517"/>
            <a:ext cx="9793088" cy="6120320"/>
          </a:xfrm>
          <a:ln>
            <a:solidFill>
              <a:schemeClr val="tx1"/>
            </a:solidFill>
          </a:ln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878998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1F625-60C6-4306-BE1F-B2920AA9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(5)</a:t>
            </a:r>
          </a:p>
        </p:txBody>
      </p:sp>
      <p:pic>
        <p:nvPicPr>
          <p:cNvPr id="6" name="Symbol zastępczy zawartości 5" descr="Zrzut ekranu aplikacja SOWA EFS - okno wniosek o dofinansowanie">
            <a:extLst>
              <a:ext uri="{FF2B5EF4-FFF2-40B4-BE49-F238E27FC236}">
                <a16:creationId xmlns:a16="http://schemas.microsoft.com/office/drawing/2014/main" id="{5BA8F7A6-D9DE-4A51-92F9-0C1DAE312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899517"/>
            <a:ext cx="10007550" cy="612032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0410C8E-0E05-4089-9A80-7E88417CC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724616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3FA50-223D-49E1-8D61-32122096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System Obsługi Wniosków Aplikacyjnych (6)</a:t>
            </a:r>
          </a:p>
        </p:txBody>
      </p:sp>
      <p:pic>
        <p:nvPicPr>
          <p:cNvPr id="6" name="Symbol zastępczy zawartości 5" descr="Zrzut ekranu aplikacja SOWA EFS - okno prześlij wniosek do instytucji">
            <a:extLst>
              <a:ext uri="{FF2B5EF4-FFF2-40B4-BE49-F238E27FC236}">
                <a16:creationId xmlns:a16="http://schemas.microsoft.com/office/drawing/2014/main" id="{9D92FF39-CD60-4384-90BD-4BA61528A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913380"/>
            <a:ext cx="10081120" cy="6071235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2B4819-5062-435D-8587-5F68F56E18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393138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Napis powodzenia - czterolistna KONICZYNA">
            <a:extLst>
              <a:ext uri="{FF2B5EF4-FFF2-40B4-BE49-F238E27FC236}">
                <a16:creationId xmlns:a16="http://schemas.microsoft.com/office/drawing/2014/main" id="{802E1D37-5D68-43D1-BEE3-DE7DE4B957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9401"/>
          <a:stretch>
            <a:fillRect/>
          </a:stretch>
        </p:blipFill>
        <p:spPr/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48AB0644-ED75-4219-A1F7-BF85431BD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666" y="5364013"/>
            <a:ext cx="6133117" cy="648546"/>
          </a:xfrm>
        </p:spPr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9B12F6-02FA-4991-BE5C-245056097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2023-09-06</a:t>
            </a:r>
          </a:p>
        </p:txBody>
      </p:sp>
    </p:spTree>
    <p:extLst>
      <p:ext uri="{BB962C8B-B14F-4D97-AF65-F5344CB8AC3E}">
        <p14:creationId xmlns:p14="http://schemas.microsoft.com/office/powerpoint/2010/main" val="39217209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145" y="467469"/>
            <a:ext cx="8675249" cy="64807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Działanie 5.11. Aktywne włączenie społeczne</a:t>
            </a:r>
            <a:endParaRPr lang="pl-PL" b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213" y="1619417"/>
            <a:ext cx="9107297" cy="4896543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4200"/>
              </a:spcAft>
              <a:buNone/>
            </a:pPr>
            <a:r>
              <a:rPr lang="pl-PL" sz="2100" b="1" dirty="0"/>
              <a:t>Nabór wniosków: </a:t>
            </a:r>
            <a:r>
              <a:rPr lang="pl-PL" sz="2100" dirty="0"/>
              <a:t>24.08.2023 r. - 28.09.2023 r.</a:t>
            </a:r>
            <a:endParaRPr lang="pl-PL" sz="2100" b="1" dirty="0"/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4200"/>
              </a:spcAft>
              <a:buNone/>
            </a:pPr>
            <a:r>
              <a:rPr lang="pl-PL" sz="2100" b="1" dirty="0"/>
              <a:t>Planowany termin zakończenia postępowania: </a:t>
            </a:r>
            <a:r>
              <a:rPr lang="pl-PL" sz="2100" dirty="0"/>
              <a:t>luty 2024 r.</a:t>
            </a:r>
            <a:endParaRPr lang="pl-PL" sz="2100" b="1" dirty="0"/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100" b="1" dirty="0"/>
              <a:t>Okres realizacji projektu: </a:t>
            </a:r>
          </a:p>
          <a:p>
            <a:pPr marL="0" lvl="1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pl-PL" sz="2100" dirty="0"/>
              <a:t>projekt</a:t>
            </a:r>
            <a:r>
              <a:rPr lang="pl-PL" sz="2100" b="1" dirty="0"/>
              <a:t> </a:t>
            </a:r>
            <a:r>
              <a:rPr lang="pl-PL" sz="2100" dirty="0"/>
              <a:t>może być realizowany od dnia ogłoszenia naboru, przy czym termin realizacji projektu </a:t>
            </a:r>
            <a:r>
              <a:rPr lang="pl-PL" sz="2100" b="1" dirty="0"/>
              <a:t>musi zakładać jego rozpoczęcie do końca III kwartału 2024 r. </a:t>
            </a:r>
            <a:r>
              <a:rPr lang="pl-PL" sz="2100" dirty="0"/>
              <a:t>oraz</a:t>
            </a:r>
            <a:r>
              <a:rPr lang="pl-PL" sz="2100" b="1" dirty="0"/>
              <a:t> zakończenie maksymalnie do września 2029 r.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2760E0-25FF-498F-822A-21C41A759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83902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065DC1-AB60-4A8A-B5E1-08E1316B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359838"/>
            <a:ext cx="9072959" cy="82771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Sposób składania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74FF04-D197-4A8C-89CD-DDF97624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94" y="1115541"/>
            <a:ext cx="9072959" cy="592041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3600"/>
              </a:spcAft>
              <a:buNone/>
            </a:pPr>
            <a:r>
              <a:rPr lang="pl-PL" sz="2100" b="1" dirty="0"/>
              <a:t>Forma elektroniczna:</a:t>
            </a:r>
            <a:r>
              <a:rPr lang="pl-PL" sz="2100" dirty="0"/>
              <a:t> składanie wniosku oraz wymaganych załączników do wniosku odbywa się </a:t>
            </a:r>
            <a:r>
              <a:rPr lang="pl-PL" sz="2100" b="1" dirty="0"/>
              <a:t>wyłącznie</a:t>
            </a:r>
            <a:r>
              <a:rPr lang="pl-PL" sz="2100" dirty="0"/>
              <a:t> za pośrednictwem aplikacji SOWA EFS (</a:t>
            </a:r>
            <a:r>
              <a:rPr lang="pl-PL" sz="2100" u="sng" dirty="0">
                <a:hlinkClick r:id="rId2"/>
              </a:rPr>
              <a:t>https://sowa2021.efs.gov.pl</a:t>
            </a:r>
            <a:r>
              <a:rPr lang="pl-PL" sz="2100" dirty="0"/>
              <a:t>)</a:t>
            </a:r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100" b="1" dirty="0"/>
              <a:t>Wniosek złożony poza SOWA EFS: </a:t>
            </a:r>
            <a:r>
              <a:rPr lang="pl-PL" sz="2100" dirty="0"/>
              <a:t>brak rozpatrzenia</a:t>
            </a:r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100" b="1" dirty="0"/>
              <a:t>Formularz wniosku: </a:t>
            </a:r>
            <a:r>
              <a:rPr lang="pl-PL" sz="2100" dirty="0"/>
              <a:t>nie podpisuje się</a:t>
            </a:r>
            <a:endParaRPr lang="pl-PL" sz="2100" b="1" dirty="0"/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100" b="1" dirty="0"/>
              <a:t>Wymagane załączniki: </a:t>
            </a:r>
            <a:r>
              <a:rPr lang="pl-PL" sz="2100" dirty="0"/>
              <a:t>muszą być podpisane podpisem kwalifikowanym</a:t>
            </a:r>
          </a:p>
          <a:p>
            <a:pPr marL="0" indent="0">
              <a:lnSpc>
                <a:spcPct val="110000"/>
              </a:lnSpc>
              <a:spcAft>
                <a:spcPts val="3600"/>
              </a:spcAft>
              <a:buNone/>
            </a:pPr>
            <a:r>
              <a:rPr lang="pl-PL" sz="2100" dirty="0"/>
              <a:t>Instrukcja użytkownika znajduje się w zakładce Pomoc aplikacji SOWA EFS (</a:t>
            </a:r>
            <a:r>
              <a:rPr lang="pl-PL" sz="2100" u="sng" dirty="0">
                <a:hlinkClick r:id="rId2"/>
              </a:rPr>
              <a:t>https://sowa2021.efs.gov.pl</a:t>
            </a:r>
            <a:r>
              <a:rPr lang="pl-PL" sz="2100" dirty="0"/>
              <a:t>)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pl-PL" sz="2100" dirty="0"/>
              <a:t>(szczegółowy opis w </a:t>
            </a:r>
            <a:r>
              <a:rPr lang="pl-PL" sz="2100" b="1" dirty="0"/>
              <a:t>pkt. 1.8 Regulaminu wyboru projektów</a:t>
            </a:r>
            <a:r>
              <a:rPr lang="pl-PL" sz="21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271178-75F2-4AFA-89DA-FFD7D2AC7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97450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065DC1-AB60-4A8A-B5E1-08E1316B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359838"/>
            <a:ext cx="9072959" cy="827711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Zasady komunikacji pomiędzy ION a wnioskodawcą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74FF04-D197-4A8C-89CD-DDF97624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94" y="1115541"/>
            <a:ext cx="9072959" cy="592041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100" b="1" dirty="0"/>
              <a:t>Korespondencja: </a:t>
            </a:r>
            <a:r>
              <a:rPr lang="pl-PL" sz="2100" dirty="0"/>
              <a:t>na etapie naboru oraz oceny wniosków odbywa się </a:t>
            </a:r>
            <a:r>
              <a:rPr lang="pl-PL" sz="2100" spc="180" dirty="0"/>
              <a:t>wyłącznie</a:t>
            </a:r>
            <a:r>
              <a:rPr lang="pl-PL" sz="2100" dirty="0"/>
              <a:t> drogą elektroniczną za pośrednictwem aplikacji SOWA EFS</a:t>
            </a:r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100" b="1" dirty="0"/>
              <a:t>Uzupełnienie lub poprawa wniosku: </a:t>
            </a:r>
            <a:r>
              <a:rPr lang="pl-PL" sz="2100" dirty="0"/>
              <a:t>tylko na wezwanie ION</a:t>
            </a:r>
            <a:endParaRPr lang="pl-PL" sz="2100" b="1" dirty="0"/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100" b="1" dirty="0"/>
              <a:t>Wybór projektu do dofinansowania lub negatywna ocena:</a:t>
            </a:r>
            <a:r>
              <a:rPr lang="pl-PL" sz="2100" dirty="0"/>
              <a:t> przekazanie informacji w formie pisemnej lub elektronicznej</a:t>
            </a:r>
            <a:endParaRPr lang="pl-PL" sz="2100" b="1" dirty="0"/>
          </a:p>
          <a:p>
            <a:pPr mar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100" b="1" dirty="0"/>
              <a:t>Pytania dotyczące naboru </a:t>
            </a:r>
            <a:r>
              <a:rPr lang="pl-PL" sz="2100" dirty="0"/>
              <a:t>(do dnia zakończenia naboru)</a:t>
            </a:r>
            <a:r>
              <a:rPr lang="pl-PL" sz="2100" b="1" dirty="0"/>
              <a:t>:</a:t>
            </a:r>
            <a:r>
              <a:rPr lang="pl-PL" sz="2100" dirty="0"/>
              <a:t> </a:t>
            </a:r>
            <a:r>
              <a:rPr lang="pl-PL" sz="2100" dirty="0">
                <a:hlinkClick r:id="rId2"/>
              </a:rPr>
              <a:t>integracja.efs@pomorskie.eu</a:t>
            </a:r>
            <a:endParaRPr lang="pl-PL" sz="2100" dirty="0"/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pl-PL" sz="2100" dirty="0"/>
              <a:t>(szczegółowy opis w </a:t>
            </a:r>
            <a:r>
              <a:rPr lang="pl-PL" sz="2100" b="1" dirty="0"/>
              <a:t>pkt. 1.9 Regulaminu wyboru projektów</a:t>
            </a:r>
            <a:r>
              <a:rPr lang="pl-PL" sz="21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271178-75F2-4AFA-89DA-FFD7D2AC7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77193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CB71D-6899-4031-A677-E371D104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Ogólne zasady Oceny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F00B0A-C4AA-4864-ABD4-5D821E699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115541"/>
            <a:ext cx="8208526" cy="57062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dirty="0"/>
              <a:t>Ocena odbywa się w ramach </a:t>
            </a:r>
            <a:r>
              <a:rPr lang="pl-PL" sz="2100" b="1" dirty="0"/>
              <a:t>etapów:</a:t>
            </a:r>
            <a:endParaRPr lang="pl-PL" sz="2100" dirty="0"/>
          </a:p>
          <a:p>
            <a:pPr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oceny formalnej;</a:t>
            </a:r>
          </a:p>
          <a:p>
            <a:pPr lvl="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oceny merytorycznej;</a:t>
            </a:r>
          </a:p>
          <a:p>
            <a:pPr lvl="0">
              <a:lnSpc>
                <a:spcPct val="120000"/>
              </a:lnSpc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pl-PL" sz="2100" dirty="0"/>
              <a:t>negocjacji.</a:t>
            </a:r>
          </a:p>
          <a:p>
            <a:pPr marL="0" lvl="0" indent="0">
              <a:lnSpc>
                <a:spcPct val="120000"/>
              </a:lnSpc>
              <a:spcAft>
                <a:spcPts val="4200"/>
              </a:spcAft>
              <a:buNone/>
            </a:pPr>
            <a:r>
              <a:rPr lang="pl-PL" sz="2100" b="1" dirty="0"/>
              <a:t>Po każdym etapie oceny: </a:t>
            </a:r>
            <a:r>
              <a:rPr lang="pl-PL" sz="2100" dirty="0"/>
              <a:t>przekazanie informacji o wyniku oceny - negatywny wynik zawiera pouczenie o możliwości wniesienia protestu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pl-PL" sz="2100" dirty="0"/>
              <a:t>(szczegółowy opis w </a:t>
            </a:r>
            <a:r>
              <a:rPr lang="pl-PL" sz="2100" b="1" dirty="0"/>
              <a:t>pkt. 5.1 Regulaminu wyboru projektów</a:t>
            </a:r>
            <a:r>
              <a:rPr lang="pl-PL" sz="21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80C3FD-B85B-4AA5-A240-4C32D8135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33330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7CE438-EB6B-4DD8-8A30-850E7B27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 ceny formalnej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E0F8C5-78EC-461F-AAED-F839E35E5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043533"/>
            <a:ext cx="9216734" cy="5544616"/>
          </a:xfrm>
        </p:spPr>
        <p:txBody>
          <a:bodyPr>
            <a:normAutofit/>
          </a:bodyPr>
          <a:lstStyle/>
          <a:p>
            <a:pPr marL="268288" indent="-182563">
              <a:lnSpc>
                <a:spcPct val="130000"/>
              </a:lnSpc>
              <a:spcAft>
                <a:spcPts val="1800"/>
              </a:spcAft>
              <a:buNone/>
            </a:pPr>
            <a:r>
              <a:rPr lang="pl-PL" sz="2100" dirty="0"/>
              <a:t>Ocena formalna:</a:t>
            </a:r>
          </a:p>
          <a:p>
            <a:pPr>
              <a:lnSpc>
                <a:spcPct val="13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zerojedynkowe </a:t>
            </a:r>
            <a:r>
              <a:rPr lang="pl-PL" sz="2100" dirty="0"/>
              <a:t>– obligatoryjne,</a:t>
            </a:r>
          </a:p>
          <a:p>
            <a:pPr>
              <a:lnSpc>
                <a:spcPct val="133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kryterium specyficzne </a:t>
            </a:r>
            <a:r>
              <a:rPr lang="pl-PL" sz="2100" dirty="0"/>
              <a:t>– podlega uzupełnieniu/poprawie.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pl-PL" sz="2100" b="1" dirty="0"/>
              <a:t>Uzupełnienie/poprawa wniosku w zakresie kryterium specyficznego: 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dirty="0"/>
              <a:t>wyłącznie na wezwanie ION w SOWA EFS</a:t>
            </a:r>
            <a:endParaRPr lang="pl-PL" sz="2100" b="1" dirty="0"/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Pozytywna ocena formalna: </a:t>
            </a:r>
            <a:r>
              <a:rPr lang="pl-PL" sz="2100" dirty="0"/>
              <a:t>spełnienie wszystkich kryteriów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Negatywna ocena formalna: </a:t>
            </a:r>
            <a:r>
              <a:rPr lang="pl-PL" sz="2100" dirty="0"/>
              <a:t>niespełnienie któregokolwiek kryterium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100" dirty="0"/>
              <a:t>(szczegółowy opis w </a:t>
            </a:r>
            <a:r>
              <a:rPr lang="pl-PL" sz="2100" b="1" dirty="0"/>
              <a:t>pkt. 5.2 Regulaminu wyboru projektów</a:t>
            </a:r>
            <a:r>
              <a:rPr lang="pl-PL" sz="2100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3B9846-E240-47BD-843A-BEC453A4B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07178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34413B-AAE3-4311-84BF-EF88B269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oceny merytorycznej (1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CC763C-D97E-45A2-AC91-4E504623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012" y="1043533"/>
            <a:ext cx="8640381" cy="561662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dirty="0"/>
              <a:t>Ocena merytoryczna:</a:t>
            </a:r>
          </a:p>
          <a:p>
            <a:pPr>
              <a:lnSpc>
                <a:spcPct val="12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wykonalności </a:t>
            </a:r>
            <a:r>
              <a:rPr lang="pl-PL" sz="2100" dirty="0"/>
              <a:t>oraz </a:t>
            </a:r>
            <a:r>
              <a:rPr lang="pl-PL" sz="2100" b="1" dirty="0"/>
              <a:t>zgodności z zasadami horyzontalnymi: </a:t>
            </a:r>
            <a:r>
              <a:rPr lang="pl-PL" sz="2100" dirty="0"/>
              <a:t>weryfikacja w systemie zerojedynkowym - podlegają uzupełnieniu/poprawie na etapie negocjacji</a:t>
            </a:r>
          </a:p>
          <a:p>
            <a:pPr lvl="0">
              <a:lnSpc>
                <a:spcPct val="120000"/>
              </a:lnSpc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pl-PL" sz="2100" b="1" dirty="0"/>
              <a:t>kryteria strategiczne: </a:t>
            </a:r>
            <a:r>
              <a:rPr lang="pl-PL" sz="2100" dirty="0"/>
              <a:t>punktowy system oceny w ramach czterech obszarów A, B, C i D - nie podlegają uzupełnieniu/poprawie</a:t>
            </a:r>
          </a:p>
          <a:p>
            <a:pPr marL="0" lvl="0" indent="0">
              <a:lnSpc>
                <a:spcPct val="120000"/>
              </a:lnSpc>
              <a:spcAft>
                <a:spcPts val="1800"/>
              </a:spcAft>
              <a:buNone/>
            </a:pPr>
            <a:r>
              <a:rPr lang="pl-PL" sz="2100" b="1" dirty="0">
                <a:solidFill>
                  <a:srgbClr val="000000"/>
                </a:solidFill>
              </a:rPr>
              <a:t>Maksymalna </a:t>
            </a:r>
            <a:r>
              <a:rPr lang="pl-PL" sz="2100" dirty="0">
                <a:solidFill>
                  <a:srgbClr val="000000"/>
                </a:solidFill>
              </a:rPr>
              <a:t>możliwa do uzyskania </a:t>
            </a:r>
            <a:r>
              <a:rPr lang="pl-PL" sz="2100" b="1" dirty="0">
                <a:solidFill>
                  <a:srgbClr val="000000"/>
                </a:solidFill>
              </a:rPr>
              <a:t>liczba punktów </a:t>
            </a:r>
            <a:r>
              <a:rPr lang="pl-PL" sz="2100" dirty="0">
                <a:solidFill>
                  <a:srgbClr val="000000"/>
                </a:solidFill>
              </a:rPr>
              <a:t>w ramach kryteriów strategicznych wynosi </a:t>
            </a:r>
            <a:r>
              <a:rPr lang="pl-PL" sz="2100" b="1" dirty="0">
                <a:solidFill>
                  <a:srgbClr val="000000"/>
                </a:solidFill>
              </a:rPr>
              <a:t>145 punktów</a:t>
            </a:r>
            <a:r>
              <a:rPr lang="pl-PL" sz="2100" dirty="0">
                <a:solidFill>
                  <a:srgbClr val="000000"/>
                </a:solidFill>
              </a:rPr>
              <a:t>, w tym:</a:t>
            </a:r>
          </a:p>
          <a:p>
            <a:pPr lvl="0">
              <a:lnSpc>
                <a:spcPct val="13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</a:rPr>
              <a:t>100 punktów łącznie za ocenę Obszaru A i B - </a:t>
            </a:r>
            <a:r>
              <a:rPr lang="pl-PL" sz="2100" b="1" dirty="0">
                <a:solidFill>
                  <a:srgbClr val="000000"/>
                </a:solidFill>
              </a:rPr>
              <a:t>50 pkt. stanowi minimum punktowe</a:t>
            </a:r>
            <a:r>
              <a:rPr lang="pl-PL" sz="2100" dirty="0">
                <a:solidFill>
                  <a:srgbClr val="000000"/>
                </a:solidFill>
              </a:rPr>
              <a:t>,</a:t>
            </a:r>
          </a:p>
          <a:p>
            <a:pPr lvl="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100" dirty="0">
                <a:solidFill>
                  <a:srgbClr val="000000"/>
                </a:solidFill>
              </a:rPr>
              <a:t>45 punktów łącznie za ocenę Obszaru C i D.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C9C7D7-B570-4F13-97B8-A370B948BC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828725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E52E4-F6F8-420D-AAD9-E7D1113D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oceny merytorycznej(2 z 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A65418-96E7-4FD6-A50B-C46382047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187549"/>
            <a:ext cx="8640574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Pozytywna ocena merytoryczna: </a:t>
            </a:r>
            <a:r>
              <a:rPr lang="pl-PL" sz="2100" dirty="0"/>
              <a:t>spełnienie wszystkich kryteriów wykonalności i zgodności z zasadami horyzontalnymi oraz osiągnięcie </a:t>
            </a:r>
            <a:r>
              <a:rPr lang="pl-PL" sz="2100" b="1" dirty="0"/>
              <a:t>minimum punktowego (50 punktów za kryteria z Obszaru A i B) </a:t>
            </a:r>
            <a:r>
              <a:rPr lang="pl-PL" sz="2100" dirty="0"/>
              <a:t>+ kwalifikacja do etapu negocjacji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Negatywna ocena merytoryczna: </a:t>
            </a:r>
            <a:r>
              <a:rPr lang="pl-PL" sz="2100" dirty="0"/>
              <a:t>niespełnienie któregokolwiek z kryteriów wykonalności oraz zgodności z zasadami horyzontalnymi i/lub nieosiągnięcie wymaganego minimum punktowego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Uzupełnienie/poprawa wniosku: </a:t>
            </a:r>
            <a:r>
              <a:rPr lang="pl-PL" sz="2100" dirty="0"/>
              <a:t>wyłącznie na wezwanie ION w trakcie negocjacji w SOWA EFS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400" dirty="0"/>
              <a:t>(</a:t>
            </a:r>
            <a:r>
              <a:rPr lang="pl-PL" sz="2100" dirty="0"/>
              <a:t>szczegółowy opis w </a:t>
            </a:r>
            <a:r>
              <a:rPr lang="pl-PL" sz="2100" b="1" dirty="0"/>
              <a:t>pkt. 5.3 Regulaminu wyboru projektów</a:t>
            </a:r>
            <a:r>
              <a:rPr lang="pl-PL" sz="2100" dirty="0"/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F5DB42-7BBB-4550-822E-21F0892194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84335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D6F63F-EE02-45C5-B207-64933193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</a:rPr>
              <a:t>Etap negocjacji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623F68-CA7F-4607-9085-760123C3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715" y="1043533"/>
            <a:ext cx="8640574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Negocjacje</a:t>
            </a:r>
            <a:r>
              <a:rPr lang="pl-PL" sz="2100" dirty="0"/>
              <a:t> obejmują kwestie wskazane w kartach oceny projektu w zakresie kryteriów wykonalności i zgodności z zasadami horyzontalnymi.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Warunki negocjacyjne </a:t>
            </a:r>
            <a:r>
              <a:rPr lang="pl-PL" sz="2100" dirty="0"/>
              <a:t>mogą objąć dodatkowe ustalenia podjęte już</a:t>
            </a:r>
            <a:br>
              <a:rPr lang="pl-PL" sz="2100" dirty="0"/>
            </a:br>
            <a:r>
              <a:rPr lang="pl-PL" sz="2100" dirty="0"/>
              <a:t>w toku negocjacji.</a:t>
            </a:r>
          </a:p>
          <a:p>
            <a:pPr marL="0" indent="0">
              <a:lnSpc>
                <a:spcPct val="120000"/>
              </a:lnSpc>
              <a:spcAft>
                <a:spcPts val="3600"/>
              </a:spcAft>
              <a:buNone/>
            </a:pPr>
            <a:r>
              <a:rPr lang="pl-PL" sz="2100" b="1" dirty="0"/>
              <a:t>Pozytywne zakończenie negocjacji: </a:t>
            </a:r>
            <a:r>
              <a:rPr lang="pl-PL" sz="2100" dirty="0"/>
              <a:t>pozytywna ocena wniosku wraz z liczbą punktów uzyskanych w ramach oceny kryteriów strategicznych (etap oceny merytorycznej)</a:t>
            </a:r>
          </a:p>
          <a:p>
            <a:pPr marL="0" indent="0">
              <a:lnSpc>
                <a:spcPct val="120000"/>
              </a:lnSpc>
              <a:spcAft>
                <a:spcPts val="3000"/>
              </a:spcAft>
              <a:buNone/>
            </a:pPr>
            <a:r>
              <a:rPr lang="pl-PL" sz="2100" b="1" dirty="0"/>
              <a:t>Negatywne zakończenie negocjacji: </a:t>
            </a:r>
            <a:r>
              <a:rPr lang="pl-PL" sz="2100" dirty="0"/>
              <a:t>negatywna ocena z powodu niespełnienia warunków postawionych przez oceniających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pl-PL" sz="2100" dirty="0"/>
              <a:t>szczegółowy opis w </a:t>
            </a:r>
            <a:r>
              <a:rPr lang="pl-PL" sz="2100" b="1" dirty="0"/>
              <a:t>pkt. 5.4 Regulaminu wyboru projektów</a:t>
            </a:r>
            <a:r>
              <a:rPr lang="pl-PL" sz="2100" dirty="0"/>
              <a:t>)</a:t>
            </a:r>
          </a:p>
          <a:p>
            <a:pPr marL="0" indent="0">
              <a:buNone/>
            </a:pPr>
            <a:endParaRPr lang="pl-PL" sz="2100" dirty="0">
              <a:latin typeface="+mn-lt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5B1D86A-9734-4034-A770-2E6DC6EFEF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38193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6990</TotalTime>
  <Words>745</Words>
  <Application>Microsoft Office PowerPoint</Application>
  <PresentationFormat>Niestandardowy</PresentationFormat>
  <Paragraphs>84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Wingdings</vt:lpstr>
      <vt:lpstr>Motyw pakietu Office</vt:lpstr>
      <vt:lpstr>System wyboru projektów</vt:lpstr>
      <vt:lpstr>Działanie 5.11. Aktywne włączenie społeczne</vt:lpstr>
      <vt:lpstr>Sposób składania wniosków</vt:lpstr>
      <vt:lpstr>Zasady komunikacji pomiędzy ION a wnioskodawcą</vt:lpstr>
      <vt:lpstr>Ogólne zasady Oceny</vt:lpstr>
      <vt:lpstr>Etap ceny formalnej</vt:lpstr>
      <vt:lpstr>Etap oceny merytorycznej (1 z 2)</vt:lpstr>
      <vt:lpstr>Etap oceny merytorycznej(2 z 2)</vt:lpstr>
      <vt:lpstr>Etap negocjacji</vt:lpstr>
      <vt:lpstr>Zatwierdzanie wyników oceny</vt:lpstr>
      <vt:lpstr>System Obsługi Wniosków Aplikacyjnych (1) https://sowa2021.efs.gov.pl</vt:lpstr>
      <vt:lpstr>System Obsługi Wniosków Aplikacyjnych (2)</vt:lpstr>
      <vt:lpstr>System Obsługi Wniosków Aplikacyjnych (3)</vt:lpstr>
      <vt:lpstr>System Obsługi Wniosków Aplikacyjnych (4)</vt:lpstr>
      <vt:lpstr>System Obsługi Wniosków Aplikacyjnych (5)</vt:lpstr>
      <vt:lpstr>System Obsługi Wniosków Aplikacyjnych (6)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Preuhs Joanna</cp:lastModifiedBy>
  <cp:revision>283</cp:revision>
  <dcterms:created xsi:type="dcterms:W3CDTF">2022-06-22T09:40:44Z</dcterms:created>
  <dcterms:modified xsi:type="dcterms:W3CDTF">2023-09-04T12:01:54Z</dcterms:modified>
</cp:coreProperties>
</file>