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74" r:id="rId3"/>
    <p:sldId id="278" r:id="rId4"/>
    <p:sldId id="280" r:id="rId5"/>
    <p:sldId id="956" r:id="rId6"/>
    <p:sldId id="958" r:id="rId7"/>
    <p:sldId id="954" r:id="rId8"/>
    <p:sldId id="957" r:id="rId9"/>
    <p:sldId id="959" r:id="rId10"/>
    <p:sldId id="435" r:id="rId1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704" autoAdjust="0"/>
  </p:normalViewPr>
  <p:slideViewPr>
    <p:cSldViewPr showGuides="1">
      <p:cViewPr varScale="1">
        <p:scale>
          <a:sx n="63" d="100"/>
          <a:sy n="63" d="100"/>
        </p:scale>
        <p:origin x="1027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6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5" name="Obraz 4" descr="Zestawienie logotypów: Pomoc Techniczna dla Funduszy Europejskich, barwy RP, znak UE z napisem dofinansowane przez Unię Europejską">
            <a:extLst>
              <a:ext uri="{FF2B5EF4-FFF2-40B4-BE49-F238E27FC236}">
                <a16:creationId xmlns:a16="http://schemas.microsoft.com/office/drawing/2014/main" id="{40D10497-C7B3-45A4-A15A-D1C750DE3E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410" y="6390767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3" name="Obraz 2" descr="Zestawienie logotypów: Pomoc Techniczna dla Funduszy Europejskich, barwy RP, znak UE z napisem dofinansowane przez Unię Europejską">
            <a:extLst>
              <a:ext uri="{FF2B5EF4-FFF2-40B4-BE49-F238E27FC236}">
                <a16:creationId xmlns:a16="http://schemas.microsoft.com/office/drawing/2014/main" id="{24D4787E-4F6A-48B2-9E80-CFC6424BA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533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52964" y="2496165"/>
            <a:ext cx="9095593" cy="379251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057873" cy="32554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45" y="4304264"/>
            <a:ext cx="7920115" cy="680387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6" name="Obraz 5" descr="ikonografika- pociąg 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 descr="Ikonografika - żarówka wewnątrz obrysu głowy  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 descr="ikonografika - rakieta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 descr="ikonografika - wykres liniowy 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 descr="Ikonografika - mikroskop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 descr="ikonografika - 3 sfery w układzie kołowym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 descr="ikonografika - znak krzyża w środku serca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 descr="ikonografika - tarcza zegarowa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 descr="ikonografika - walizka 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 descr="ikonografika - dwie maski, symbol osób o ograniczonych zdolnościach poznawczych 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 descr="ikonografika - liść w okręgu 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 descr="ikonografika - droga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logotypów - Pomoc Techniczna dla Funduszy Europejskich, Rzeczpospolita Polska, Dofinansowane przez Unię Europejską">
            <a:extLst>
              <a:ext uri="{FF2B5EF4-FFF2-40B4-BE49-F238E27FC236}">
                <a16:creationId xmlns:a16="http://schemas.microsoft.com/office/drawing/2014/main" id="{ECC26256-530C-45DA-8766-32E5AA12B9B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3257" y="6400521"/>
            <a:ext cx="9010669" cy="99373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EA6B0007-B601-4367-A810-51811EA9864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4" y="2483693"/>
            <a:ext cx="4311715" cy="7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159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6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0" name="Obraz 19" descr="Zestawienie logotypów: Pomoc Techniczna dla Funduszy Europejskich, barwy RP, znak UE z napisem dofinansowane przez Unię Europejską">
            <a:extLst>
              <a:ext uri="{FF2B5EF4-FFF2-40B4-BE49-F238E27FC236}">
                <a16:creationId xmlns:a16="http://schemas.microsoft.com/office/drawing/2014/main" id="{71155469-CB1D-4376-9A3A-BFBBF57A5D0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0925" y="6400521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3" name="Obraz 2" descr="Zestawienie logotypów: Pomoc Techniczna dla Funduszy Europejskich, barwy RP, znak UE z napisem dofinansowane przez Unię Europejską">
            <a:extLst>
              <a:ext uri="{FF2B5EF4-FFF2-40B4-BE49-F238E27FC236}">
                <a16:creationId xmlns:a16="http://schemas.microsoft.com/office/drawing/2014/main" id="{E1DBBF15-C236-41DA-B87F-CFFC4C4F5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10" y="6398749"/>
            <a:ext cx="90106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.sawicka@pomorskie.e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ife.gdansk@pomorskie.e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unkt.slupsk@arp.gda.pl" TargetMode="External"/><Relationship Id="rId2" Type="http://schemas.openxmlformats.org/officeDocument/2006/relationships/hyperlink" Target="mailto:punkt.gdansk@arp.gda.p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pomorskie.eu/" TargetMode="External"/><Relationship Id="rId2" Type="http://schemas.openxmlformats.org/officeDocument/2006/relationships/hyperlink" Target="http://www.funduszeeuropejskie.gov.p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o.pomorskie.eu/zapisz-sie-by-otrzymywac-biuletyn-unijny" TargetMode="External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pomorskiewun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50" y="3070227"/>
            <a:ext cx="8352927" cy="157370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Oferta bezpłatnych usług informacyjnych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nt.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województwie pomorskim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0" dirty="0">
                <a:latin typeface="+mn-lt"/>
              </a:rPr>
              <a:t>Gdańsk</a:t>
            </a:r>
          </a:p>
          <a:p>
            <a:pPr algn="ctr"/>
            <a:r>
              <a:rPr lang="pl-PL" sz="2400" b="0" dirty="0">
                <a:latin typeface="+mn-lt"/>
              </a:rPr>
              <a:t>27 lipca 2023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9C12C3-7328-418E-948E-44A97731E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491805"/>
            <a:ext cx="7920115" cy="2592288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latin typeface="+mn-lt"/>
              </a:rPr>
              <a:t>Dziękuję za uwagę.</a:t>
            </a:r>
            <a:br>
              <a:rPr lang="pl-PL" dirty="0"/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Martyna Sawicka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Referat Informacji, Departament Programów Regionalnych UMWP 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tel. (58) 32 68 175, 502 757 466</a:t>
            </a:r>
            <a:br>
              <a:rPr lang="pl-PL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e-mail: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m.sawicka@pomorskie.eu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pl-PL" sz="18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sz="24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sz="24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14455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Główny Punkt Informacyjny Funduszy Europejskich w Gdańsku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123653"/>
            <a:ext cx="9937104" cy="468000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sz="2800" dirty="0">
                <a:latin typeface="+mn-lt"/>
                <a:cs typeface="Calibri" panose="020F0502020204030204" pitchFamily="34" charset="0"/>
              </a:rPr>
              <a:t>Budynek Urzędu Marszałkowskiego Województwa Pomorskiego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ul. Augustyńskiego 1 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80-819 Gdańsk</a:t>
            </a:r>
          </a:p>
          <a:p>
            <a:pPr>
              <a:lnSpc>
                <a:spcPct val="114000"/>
              </a:lnSpc>
            </a:pPr>
            <a:r>
              <a:rPr lang="de-DE" sz="2800" dirty="0">
                <a:latin typeface="+mn-lt"/>
                <a:cs typeface="Calibri" panose="020F0502020204030204" pitchFamily="34" charset="0"/>
              </a:rPr>
              <a:t>Tel.: 58 32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68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147, 58 32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6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8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148, 58 32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68</a:t>
            </a:r>
            <a:r>
              <a:rPr lang="pl-PL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+mn-lt"/>
                <a:cs typeface="Calibri" panose="020F0502020204030204" pitchFamily="34" charset="0"/>
              </a:rPr>
              <a:t>152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altLang="pl-PL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e-mail: </a:t>
            </a:r>
            <a:r>
              <a:rPr lang="pl-PL" altLang="pl-PL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pife.gdansk@pomorskie.eu</a:t>
            </a:r>
            <a:r>
              <a:rPr lang="pl-PL" altLang="pl-PL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pl-PL" sz="2800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2800" dirty="0">
                <a:latin typeface="+mn-lt"/>
                <a:cs typeface="Calibri" panose="020F0502020204030204" pitchFamily="34" charset="0"/>
              </a:rPr>
              <a:t>Godziny otwarcia: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Poniedziałek: 8:00-18:00</a:t>
            </a:r>
            <a:br>
              <a:rPr lang="pl-PL" sz="2800" dirty="0">
                <a:latin typeface="+mn-lt"/>
                <a:cs typeface="Calibri" panose="020F0502020204030204" pitchFamily="34" charset="0"/>
              </a:rPr>
            </a:br>
            <a:r>
              <a:rPr lang="pl-PL" sz="2800" dirty="0">
                <a:latin typeface="+mn-lt"/>
                <a:cs typeface="Calibri" panose="020F0502020204030204" pitchFamily="34" charset="0"/>
              </a:rPr>
              <a:t>Wtorek-Piątek: 8:00-16:00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284DA5B-2DAF-43E5-899D-D21ADFA89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F5E58-3B66-4FAF-AC49-781A73799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547589"/>
            <a:ext cx="9721080" cy="4968234"/>
          </a:xfrm>
        </p:spPr>
        <p:txBody>
          <a:bodyPr>
            <a:normAutofit lnSpcReduction="10000"/>
          </a:bodyPr>
          <a:lstStyle/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konsultacje bezpośrednie, telefoniczne, pisemne, e-mailowe,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prowadzenie klienta,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indywidualne konsultacje u klienta,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diagnoza potrzeb klienta – zaklasyfikowanie pomysłu na projekt do konkretnego priorytetu i działania w programie finansowanym z Funduszy Europejskich lub informacja o braku możliwości dofinansowania pomysłu, 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informacja o podstawowych warunkach, kryteriach i procedurach dofinansowania projektu,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informacja o bezpłatnych spotkaniach informacyjnych, szkoleniach, studiach </a:t>
            </a:r>
            <a:b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 innych projektach dofinansowanych przez UE,</a:t>
            </a:r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9FB2CB8-FE1F-43F4-8FE9-91FC386C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83493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Zakres świadczonych usług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568FF3-4B26-4666-80A8-C627BAEF3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4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151B57-1A30-434B-9B71-9ABB8083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4896226"/>
          </a:xfrm>
        </p:spPr>
        <p:txBody>
          <a:bodyPr/>
          <a:lstStyle/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usługa </a:t>
            </a:r>
            <a:r>
              <a:rPr lang="pl-PL" sz="22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Innopoint</a:t>
            </a: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– realizowana na rzecz Programu Fundusze Europejskie dla Nowoczesnej Gospodarki (FENG),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konsultacje w zakresie partnerstwa publiczno-prywatnego (PPP),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otwarte spotkania informacyjne i szkolenia dla beneficjentów oraz osób, które chcą skorzystać z Funduszy Europejskich (w tym webinaria </a:t>
            </a:r>
            <a:b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 seminaria online),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spotkania dla szkół ponadpodstawowych (stacjonarne),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Mobilne Punkty Informacyjne (MPI),</a:t>
            </a:r>
          </a:p>
          <a:p>
            <a:pPr marL="352425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całodzienne dyżury MPI.</a:t>
            </a:r>
          </a:p>
          <a:p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C3F7194E-A8E6-4415-93C0-9469C007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Zakres świadczonych usług c.d.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4EFC70-374F-482F-A28F-A0CFBCD91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888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2515F-33F7-4472-BA41-BE8FB924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200" dirty="0">
                <a:latin typeface="+mn-lt"/>
                <a:cs typeface="Arial" panose="020B0604020202020204" pitchFamily="34" charset="0"/>
              </a:rPr>
              <a:t>Punkty Informacyjne Funduszy Europejskich dla przedsiębiorców w Gdańsku i w Słupsku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E0A0F-FC58-423D-A8E3-318764C4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5" y="2123653"/>
            <a:ext cx="41400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333333"/>
                </a:solidFill>
                <a:latin typeface="+mn-lt"/>
              </a:rPr>
              <a:t>Punkt Informacyjny Funduszy Europejskich dla przedsiębiorców </a:t>
            </a:r>
            <a:br>
              <a:rPr lang="pl-PL" sz="2000" b="1" dirty="0">
                <a:solidFill>
                  <a:srgbClr val="333333"/>
                </a:solidFill>
                <a:latin typeface="+mn-lt"/>
              </a:rPr>
            </a:br>
            <a:r>
              <a:rPr lang="pl-PL" sz="2000" b="1" dirty="0">
                <a:solidFill>
                  <a:srgbClr val="333333"/>
                </a:solidFill>
                <a:latin typeface="+mn-lt"/>
              </a:rPr>
              <a:t>w Gdańsku</a:t>
            </a:r>
            <a:endParaRPr lang="pl-PL" sz="2000" dirty="0">
              <a:solidFill>
                <a:srgbClr val="333333"/>
              </a:solidFill>
              <a:latin typeface="+mn-lt"/>
            </a:endParaRPr>
          </a:p>
          <a:p>
            <a:r>
              <a:rPr lang="pl-PL" sz="2000" dirty="0">
                <a:solidFill>
                  <a:srgbClr val="333333"/>
                </a:solidFill>
                <a:latin typeface="+mn-lt"/>
              </a:rPr>
              <a:t>Olivia Business Centre, bud. Olivia </a:t>
            </a:r>
            <a:r>
              <a:rPr lang="pl-PL" sz="2000" dirty="0" err="1">
                <a:solidFill>
                  <a:srgbClr val="333333"/>
                </a:solidFill>
                <a:latin typeface="+mn-lt"/>
              </a:rPr>
              <a:t>Six</a:t>
            </a:r>
            <a:br>
              <a:rPr lang="pl-PL" sz="2000" dirty="0">
                <a:solidFill>
                  <a:srgbClr val="333333"/>
                </a:solidFill>
                <a:latin typeface="+mn-lt"/>
              </a:rPr>
            </a:br>
            <a:r>
              <a:rPr lang="pl-PL" sz="2000" dirty="0">
                <a:solidFill>
                  <a:srgbClr val="333333"/>
                </a:solidFill>
                <a:latin typeface="+mn-lt"/>
              </a:rPr>
              <a:t>al. Grunwaldzka 472D</a:t>
            </a:r>
            <a:br>
              <a:rPr lang="pl-PL" sz="2000" dirty="0">
                <a:solidFill>
                  <a:srgbClr val="333333"/>
                </a:solidFill>
                <a:latin typeface="+mn-lt"/>
              </a:rPr>
            </a:br>
            <a:r>
              <a:rPr lang="pl-PL" sz="2000" dirty="0">
                <a:solidFill>
                  <a:srgbClr val="333333"/>
                </a:solidFill>
                <a:latin typeface="+mn-lt"/>
              </a:rPr>
              <a:t>80-309 Gdańsk</a:t>
            </a:r>
            <a:br>
              <a:rPr lang="pl-PL" sz="2000" dirty="0">
                <a:solidFill>
                  <a:srgbClr val="333333"/>
                </a:solidFill>
                <a:latin typeface="+mn-lt"/>
              </a:rPr>
            </a:br>
            <a:r>
              <a:rPr lang="pl-PL" sz="2000" dirty="0">
                <a:solidFill>
                  <a:srgbClr val="333333"/>
                </a:solidFill>
                <a:latin typeface="+mn-lt"/>
              </a:rPr>
              <a:t>tel. 58 32 33 106, 58 32 33 158</a:t>
            </a:r>
            <a:br>
              <a:rPr lang="pl-PL" sz="2000" dirty="0">
                <a:solidFill>
                  <a:srgbClr val="333333"/>
                </a:solidFill>
                <a:latin typeface="+mn-lt"/>
              </a:rPr>
            </a:br>
            <a:r>
              <a:rPr lang="pl-PL" sz="2000" dirty="0">
                <a:solidFill>
                  <a:srgbClr val="333333"/>
                </a:solidFill>
                <a:latin typeface="+mn-lt"/>
              </a:rPr>
              <a:t>e-mail: </a:t>
            </a:r>
            <a:r>
              <a:rPr lang="pl-PL" sz="2000" dirty="0">
                <a:solidFill>
                  <a:srgbClr val="1256BB"/>
                </a:solidFill>
                <a:latin typeface="+mn-lt"/>
                <a:hlinkClick r:id="rId2"/>
              </a:rPr>
              <a:t>punkt.gdansk@arp.gda.pl</a:t>
            </a:r>
            <a:br>
              <a:rPr lang="pl-PL" sz="2000" dirty="0">
                <a:solidFill>
                  <a:srgbClr val="333333"/>
                </a:solidFill>
                <a:latin typeface="+mn-lt"/>
              </a:rPr>
            </a:br>
            <a:endParaRPr lang="pl-PL" sz="2000" dirty="0">
              <a:solidFill>
                <a:srgbClr val="333333"/>
              </a:solidFill>
              <a:latin typeface="+mn-lt"/>
            </a:endParaRPr>
          </a:p>
          <a:p>
            <a:r>
              <a:rPr lang="pl-PL" sz="2000" dirty="0">
                <a:solidFill>
                  <a:srgbClr val="333333"/>
                </a:solidFill>
                <a:latin typeface="+mn-lt"/>
              </a:rPr>
              <a:t>czynny: poniedziałek – piątek </a:t>
            </a:r>
            <a:br>
              <a:rPr lang="pl-PL" sz="2000" dirty="0">
                <a:solidFill>
                  <a:srgbClr val="333333"/>
                </a:solidFill>
                <a:latin typeface="+mn-lt"/>
              </a:rPr>
            </a:br>
            <a:r>
              <a:rPr lang="pl-PL" sz="2000" dirty="0">
                <a:solidFill>
                  <a:srgbClr val="333333"/>
                </a:solidFill>
                <a:latin typeface="+mn-lt"/>
              </a:rPr>
              <a:t>w godz. 8:00-16:00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E59CBF-CCBE-424A-AE91-31905CC2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289" y="2123653"/>
            <a:ext cx="41400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333333"/>
                </a:solidFill>
                <a:latin typeface="+mn-lt"/>
              </a:rPr>
              <a:t>Punkt Informacyjny Funduszy Europejskich dla przedsiębiorców </a:t>
            </a:r>
            <a:br>
              <a:rPr lang="pl-PL" sz="2000" b="1" dirty="0">
                <a:solidFill>
                  <a:srgbClr val="333333"/>
                </a:solidFill>
                <a:latin typeface="+mn-lt"/>
              </a:rPr>
            </a:br>
            <a:r>
              <a:rPr lang="pl-PL" sz="2000" b="1" dirty="0">
                <a:solidFill>
                  <a:srgbClr val="333333"/>
                </a:solidFill>
                <a:latin typeface="+mn-lt"/>
              </a:rPr>
              <a:t>w Słupsku</a:t>
            </a:r>
            <a:endParaRPr lang="pl-PL" sz="2000" dirty="0">
              <a:solidFill>
                <a:srgbClr val="333333"/>
              </a:solidFill>
              <a:latin typeface="+mn-lt"/>
            </a:endParaRPr>
          </a:p>
          <a:p>
            <a:r>
              <a:rPr lang="pl-PL" sz="2000" dirty="0">
                <a:latin typeface="+mn-lt"/>
              </a:rPr>
              <a:t>Słupski Inkubator Technologiczny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ul. Portowa 13B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76-200 Słupsk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tel. 59 714 18 44, 59 714 18 45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e-mail: </a:t>
            </a:r>
            <a:r>
              <a:rPr lang="pl-PL" sz="2000" dirty="0">
                <a:latin typeface="+mn-lt"/>
                <a:hlinkClick r:id="rId3"/>
              </a:rPr>
              <a:t>punkt.slupsk@arp.gda.pl</a:t>
            </a:r>
            <a:br>
              <a:rPr lang="pl-PL" sz="2000" dirty="0">
                <a:latin typeface="+mn-lt"/>
              </a:rPr>
            </a:br>
            <a:endParaRPr lang="pl-PL" sz="2000" dirty="0">
              <a:latin typeface="+mn-lt"/>
            </a:endParaRPr>
          </a:p>
          <a:p>
            <a:r>
              <a:rPr lang="pl-PL" sz="2000" dirty="0">
                <a:latin typeface="+mn-lt"/>
              </a:rPr>
              <a:t>czynny: poniedziałek – piątek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w godz. 8:00-16:00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53950F-88D9-4D4C-A09A-6453218B5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28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D66B1-48C5-497E-92C3-F3447833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Przydatne strony internetowe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895FA7-39D6-4703-B1E2-07CA8F21D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316" y="1691605"/>
            <a:ext cx="5078677" cy="1007912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pl-PL" altLang="pl-PL" sz="2400" dirty="0">
                <a:latin typeface="+mn-lt"/>
                <a:cs typeface="Arial" panose="020B0604020202020204" pitchFamily="34" charset="0"/>
                <a:hlinkClick r:id="rId2"/>
              </a:rPr>
              <a:t>www.funduszeeuropejskie.gov.pl</a:t>
            </a:r>
            <a:endParaRPr lang="pl-PL" altLang="pl-PL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pl-PL" altLang="pl-PL" sz="2400" dirty="0">
                <a:latin typeface="+mn-lt"/>
                <a:cs typeface="Arial" panose="020B0604020202020204" pitchFamily="34" charset="0"/>
                <a:hlinkClick r:id="rId3"/>
              </a:rPr>
              <a:t>www.rpo.pomorskie.eu</a:t>
            </a:r>
            <a:endParaRPr lang="pl-PL" altLang="pl-PL" sz="2400" dirty="0">
              <a:latin typeface="+mn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7" name="Symbol zastępczy zawartości 6" descr="Obraz przedstawia ekran komputera oraz ekran komórki na którym jest główna strona witryny o adresie www.rpo.pomorskie.eu">
            <a:extLst>
              <a:ext uri="{FF2B5EF4-FFF2-40B4-BE49-F238E27FC236}">
                <a16:creationId xmlns:a16="http://schemas.microsoft.com/office/drawing/2014/main" id="{F794F981-9616-44A3-856E-7AD023467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86" y="2987749"/>
            <a:ext cx="7488734" cy="3939946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6C8DAE-1A51-4876-ADE1-3D4674CA0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27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8B02E0-32E1-4947-9716-08B6B0E1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23932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Gdzie szukać informacji? (1)</a:t>
            </a:r>
          </a:p>
        </p:txBody>
      </p:sp>
      <p:pic>
        <p:nvPicPr>
          <p:cNvPr id="6" name="Symbol zastępczy zawartości 5" descr="Obrazek przedstawia główną witrynę portalu www.rpo.pomorskie eu z zaznaczonymi w czerwone kółko zakładki: Fundusze Europejskie 2021-2027 oraz Punkty Informacyjne">
            <a:extLst>
              <a:ext uri="{FF2B5EF4-FFF2-40B4-BE49-F238E27FC236}">
                <a16:creationId xmlns:a16="http://schemas.microsoft.com/office/drawing/2014/main" id="{A51A077A-C379-4724-A61C-4E0728D72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8" y="1619597"/>
            <a:ext cx="9714646" cy="5184576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9EC730-247E-4B68-B785-C191C725D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9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181140-D300-4583-872E-C88766B8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853" y="395940"/>
            <a:ext cx="8640381" cy="1080001"/>
          </a:xfrm>
        </p:spPr>
        <p:txBody>
          <a:bodyPr/>
          <a:lstStyle/>
          <a:p>
            <a:r>
              <a:rPr lang="pl-PL" sz="3200" dirty="0">
                <a:latin typeface="+mn-lt"/>
              </a:rPr>
              <a:t>Gdzie szukać informacji? (2)</a:t>
            </a:r>
            <a:endParaRPr lang="pl-PL" dirty="0"/>
          </a:p>
        </p:txBody>
      </p:sp>
      <p:pic>
        <p:nvPicPr>
          <p:cNvPr id="6" name="Symbol zastępczy zawartości 5" descr="Obrazek przedstawia zakładkę &quot;Zapisz się do Newslettera&quot; na portalu www.rpo.pomorskie.eu">
            <a:extLst>
              <a:ext uri="{FF2B5EF4-FFF2-40B4-BE49-F238E27FC236}">
                <a16:creationId xmlns:a16="http://schemas.microsoft.com/office/drawing/2014/main" id="{A1485DB8-68C6-4141-AD21-3D6F8C31C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9" y="1691605"/>
            <a:ext cx="9579648" cy="511256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C466E3-1CD0-487E-BD9F-129020522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713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037AD-788F-486C-90B4-F6FA6235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+mn-lt"/>
              </a:rPr>
              <a:t>Komunikacja z Instytucją Zarządzającą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AC3E45-3B89-4E52-9742-7E497035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Strona internetowa: </a:t>
            </a:r>
            <a:r>
              <a:rPr lang="pl-PL" sz="3200" dirty="0">
                <a:latin typeface="+mn-lt"/>
                <a:hlinkClick r:id="rId2"/>
              </a:rPr>
              <a:t>www.rpo.pomorskie.eu</a:t>
            </a:r>
            <a:endParaRPr lang="pl-PL" sz="3200" dirty="0">
              <a:latin typeface="+mn-lt"/>
            </a:endParaRP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Newsletter: </a:t>
            </a:r>
            <a:r>
              <a:rPr lang="pl-PL" sz="3200" dirty="0">
                <a:latin typeface="+mn-lt"/>
                <a:hlinkClick r:id="rId3"/>
              </a:rPr>
              <a:t>https://www.rpo.pomorskie.eu/zapisz-sie-by-otrzymywac-biuletyn-unijny</a:t>
            </a:r>
            <a:r>
              <a:rPr lang="pl-PL" sz="32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Facebook: </a:t>
            </a:r>
            <a:r>
              <a:rPr lang="pl-PL" sz="3200" dirty="0">
                <a:latin typeface="+mn-lt"/>
                <a:hlinkClick r:id="rId4"/>
              </a:rPr>
              <a:t>https://www.facebook.com/pomorskiewunii</a:t>
            </a:r>
            <a:r>
              <a:rPr lang="pl-PL" sz="32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Instagram: Pomorskie w Unii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Korespondencja do </a:t>
            </a:r>
            <a:r>
              <a:rPr lang="pl-PL" sz="3200" dirty="0" err="1">
                <a:latin typeface="+mn-lt"/>
              </a:rPr>
              <a:t>jst</a:t>
            </a:r>
            <a:r>
              <a:rPr lang="pl-PL" sz="3200" dirty="0">
                <a:latin typeface="+mn-lt"/>
              </a:rPr>
              <a:t>: E-PUAP, e-mail, korespondencja listowna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17BDD3-0889-4A65-9892-189B968B3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7865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308</TotalTime>
  <Words>489</Words>
  <Application>Microsoft Office PowerPoint</Application>
  <PresentationFormat>Niestandardowy</PresentationFormat>
  <Paragraphs>48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Motyw pakietu Office</vt:lpstr>
      <vt:lpstr>Oferta bezpłatnych usług informacyjnych  nt. Funduszy Europejskich  w województwie pomorskim</vt:lpstr>
      <vt:lpstr>Główny Punkt Informacyjny Funduszy Europejskich w Gdańsku</vt:lpstr>
      <vt:lpstr>Zakres świadczonych usług</vt:lpstr>
      <vt:lpstr>Zakres świadczonych usług c.d.</vt:lpstr>
      <vt:lpstr>Punkty Informacyjne Funduszy Europejskich dla przedsiębiorców w Gdańsku i w Słupsku</vt:lpstr>
      <vt:lpstr>Przydatne strony internetowe</vt:lpstr>
      <vt:lpstr>Gdzie szukać informacji? (1)</vt:lpstr>
      <vt:lpstr>Gdzie szukać informacji? (2)</vt:lpstr>
      <vt:lpstr>Komunikacja z Instytucją Zarządzającą </vt:lpstr>
      <vt:lpstr>Dziękuję za uwagę. Martyna Sawicka Referat Informacji, Departament Programów Regionalnych UMWP  tel. (58) 32 68 175, 502 757 466 e-mail: m.sawicka@pomorskie.eu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Anna Bizub-Jechna</cp:lastModifiedBy>
  <cp:revision>33</cp:revision>
  <dcterms:created xsi:type="dcterms:W3CDTF">2022-06-22T09:40:44Z</dcterms:created>
  <dcterms:modified xsi:type="dcterms:W3CDTF">2023-07-28T09:59:08Z</dcterms:modified>
</cp:coreProperties>
</file>