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35" r:id="rId3"/>
    <p:sldId id="348" r:id="rId4"/>
    <p:sldId id="345" r:id="rId5"/>
    <p:sldId id="339" r:id="rId6"/>
    <p:sldId id="329" r:id="rId7"/>
    <p:sldId id="342" r:id="rId8"/>
    <p:sldId id="333" r:id="rId9"/>
    <p:sldId id="330" r:id="rId10"/>
    <p:sldId id="331" r:id="rId11"/>
    <p:sldId id="337" r:id="rId12"/>
    <p:sldId id="332" r:id="rId13"/>
    <p:sldId id="334" r:id="rId14"/>
    <p:sldId id="327" r:id="rId15"/>
    <p:sldId id="310" r:id="rId16"/>
    <p:sldId id="344" r:id="rId17"/>
    <p:sldId id="340" r:id="rId18"/>
    <p:sldId id="260" r:id="rId19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3D349AE7-0566-4E1A-9979-84CDEBAA0DFD}">
          <p14:sldIdLst>
            <p14:sldId id="256"/>
            <p14:sldId id="335"/>
            <p14:sldId id="348"/>
            <p14:sldId id="345"/>
            <p14:sldId id="339"/>
            <p14:sldId id="329"/>
            <p14:sldId id="342"/>
            <p14:sldId id="333"/>
            <p14:sldId id="330"/>
            <p14:sldId id="331"/>
            <p14:sldId id="337"/>
            <p14:sldId id="332"/>
            <p14:sldId id="334"/>
            <p14:sldId id="327"/>
            <p14:sldId id="310"/>
            <p14:sldId id="344"/>
            <p14:sldId id="340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Anna Bizub-Jechna" initials="ABJ" lastIdx="0" clrIdx="1">
    <p:extLst>
      <p:ext uri="{19B8F6BF-5375-455C-9EA6-DF929625EA0E}">
        <p15:presenceInfo xmlns:p15="http://schemas.microsoft.com/office/powerpoint/2012/main" userId="Anna Bizub-Jech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0877" autoAdjust="0"/>
  </p:normalViewPr>
  <p:slideViewPr>
    <p:cSldViewPr showGuides="1">
      <p:cViewPr varScale="1">
        <p:scale>
          <a:sx n="94" d="100"/>
          <a:sy n="94" d="100"/>
        </p:scale>
        <p:origin x="1392" y="102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-347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229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21A9A485-EBF5-42AD-98E3-755A110E66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5665704-A950-48AE-90A2-31D78F6CBA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433E338-55F1-4BE8-8E45-F49356974B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250A9-4093-4B0E-9C97-0AAFA07775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6370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2024-03-28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758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554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4333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0469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8805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3027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4808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40676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9250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8416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289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1449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6132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5929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085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8768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0590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2024-03-28</a:t>
            </a:fld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025525" y="1983572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Fundusze Europejsk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200"/>
            </a:lvl1pPr>
          </a:lstStyle>
          <a:p>
            <a:br>
              <a:rPr lang="pl-PL" dirty="0"/>
            </a:br>
            <a:endParaRPr lang="en-US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 descr="Ciąg 4 logotypów: Fundusze Europejskie dla Pomorza, Rzeczpospolita Polska, Dofinansowane przez Unię Europejską, Urząd Marszałkowski Województwa Pomorskiego 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sia 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Tekst: 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 descr="Ciąg 4 logotypów: Fundusze Europejskie dla Pomorza, Rzeczpospolita Polska, Dofinansowane przez Unię Europejską, Urząd Marszałkowski Województwa Pomorskiego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2024-03-28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sia tytuł i merytory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6836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62" y="1403573"/>
            <a:ext cx="9793088" cy="5256266"/>
          </a:xfrm>
        </p:spPr>
        <p:txBody>
          <a:bodyPr>
            <a:normAutofit/>
          </a:bodyPr>
          <a:lstStyle>
            <a:lvl1pPr marL="251986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9929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ü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0762" y="6534368"/>
            <a:ext cx="3671887" cy="575469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4657F920-DA82-443B-99CE-F255DB7F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0002" y="6570087"/>
            <a:ext cx="2590800" cy="5397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do porówn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018904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41" r:id="rId7"/>
    <p:sldLayoutId id="2147483726" r:id="rId8"/>
    <p:sldLayoutId id="2147483740" r:id="rId9"/>
    <p:sldLayoutId id="2147483723" r:id="rId10"/>
    <p:sldLayoutId id="2147483728" r:id="rId11"/>
  </p:sldLayoutIdLst>
  <p:transition spd="slow">
    <p:push dir="u"/>
  </p:transition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duszeuepomorskie.pl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Fundusze Europejskie </a:t>
            </a:r>
            <a:br>
              <a:rPr lang="pl-PL" dirty="0"/>
            </a:br>
            <a:r>
              <a:rPr lang="pl-PL" dirty="0"/>
              <a:t>dla Pomorza 2021-2027 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21" y="4157991"/>
            <a:ext cx="7920037" cy="1800200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  <a:spcBef>
                <a:spcPts val="1800"/>
              </a:spcBef>
            </a:pPr>
            <a:endParaRPr lang="pl-PL" sz="3200" dirty="0"/>
          </a:p>
          <a:p>
            <a:pPr>
              <a:lnSpc>
                <a:spcPts val="3600"/>
              </a:lnSpc>
              <a:spcBef>
                <a:spcPts val="1800"/>
              </a:spcBef>
            </a:pPr>
            <a:r>
              <a:rPr lang="pl-PL" sz="3200" dirty="0"/>
              <a:t>Informacja i promocja </a:t>
            </a:r>
          </a:p>
          <a:p>
            <a:pPr>
              <a:lnSpc>
                <a:spcPct val="160000"/>
              </a:lnSpc>
            </a:pPr>
            <a:r>
              <a:rPr lang="pl-PL" sz="2000" b="0" dirty="0"/>
              <a:t>Gdańsk, 27 marca 2024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526" y="481556"/>
            <a:ext cx="9544708" cy="1080001"/>
          </a:xfrm>
        </p:spPr>
        <p:txBody>
          <a:bodyPr>
            <a:normAutofit/>
          </a:bodyPr>
          <a:lstStyle/>
          <a:p>
            <a:r>
              <a:rPr lang="pl-PL" dirty="0"/>
              <a:t>Obowiązki dotyczące oznaczania miejsca projektu – cd.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1331" y="1021557"/>
            <a:ext cx="9091648" cy="345638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spcAft>
                <a:spcPts val="1800"/>
              </a:spcAft>
              <a:buNone/>
            </a:pPr>
            <a:r>
              <a:rPr lang="pl-PL" sz="3100" dirty="0">
                <a:latin typeface="+mn-lt"/>
              </a:rPr>
              <a:t>2. Umieszczenie w miejscu realizacji projektu przynajmniej jednego </a:t>
            </a:r>
            <a:r>
              <a:rPr lang="pl-PL" sz="3100" b="1" dirty="0">
                <a:latin typeface="+mn-lt"/>
              </a:rPr>
              <a:t>trwałego plakatu o minimalnym formacie A3</a:t>
            </a:r>
            <a:r>
              <a:rPr lang="pl-PL" sz="3100" dirty="0">
                <a:latin typeface="+mn-lt"/>
              </a:rPr>
              <a:t> </a:t>
            </a:r>
            <a:br>
              <a:rPr lang="pl-PL" sz="3100" dirty="0">
                <a:latin typeface="+mn-lt"/>
              </a:rPr>
            </a:br>
            <a:r>
              <a:rPr lang="pl-PL" sz="3100" dirty="0">
                <a:latin typeface="+mn-lt"/>
              </a:rPr>
              <a:t>lub podobnej wielkości elektronicznego wyświetlacza, podkreślającego fakt otrzymania dofinansowania z UE </a:t>
            </a:r>
            <a:br>
              <a:rPr lang="pl-PL" sz="3100" dirty="0">
                <a:latin typeface="+mn-lt"/>
              </a:rPr>
            </a:br>
            <a:r>
              <a:rPr lang="pl-PL" sz="3100" dirty="0">
                <a:latin typeface="+mn-lt"/>
              </a:rPr>
              <a:t>(jeśli projekt nie wymaga umieszczenia tablicy informacyjnej)</a:t>
            </a:r>
            <a:endParaRPr lang="pl-PL" dirty="0">
              <a:latin typeface="+mn-lt"/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	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  <p:pic>
        <p:nvPicPr>
          <p:cNvPr id="8" name="Symbol zastępczy zawartości 7" descr="Wzór plakatu A3&#10;">
            <a:extLst>
              <a:ext uri="{FF2B5EF4-FFF2-40B4-BE49-F238E27FC236}">
                <a16:creationId xmlns:a16="http://schemas.microsoft.com/office/drawing/2014/main" id="{AA0CF01F-FE4E-444C-8679-3B25DAE393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633" y="4045713"/>
            <a:ext cx="4680521" cy="3310772"/>
          </a:xfrm>
        </p:spPr>
      </p:pic>
    </p:spTree>
    <p:extLst>
      <p:ext uri="{BB962C8B-B14F-4D97-AF65-F5344CB8AC3E}">
        <p14:creationId xmlns:p14="http://schemas.microsoft.com/office/powerpoint/2010/main" val="79880964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58123"/>
            <a:ext cx="9544708" cy="1080001"/>
          </a:xfrm>
        </p:spPr>
        <p:txBody>
          <a:bodyPr>
            <a:normAutofit/>
          </a:bodyPr>
          <a:lstStyle/>
          <a:p>
            <a:r>
              <a:rPr lang="pl-PL" dirty="0"/>
              <a:t>Obowiązki dotyczące umieszczenia informacji na oficjalnej stronie i w mediach społecznościowych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426" y="1763613"/>
            <a:ext cx="9091648" cy="403244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spcAft>
                <a:spcPts val="1800"/>
              </a:spcAft>
              <a:buNone/>
            </a:pPr>
            <a:r>
              <a:rPr lang="pl-PL" sz="3200" dirty="0">
                <a:latin typeface="+mn-lt"/>
              </a:rPr>
              <a:t>3. Umieszczenie krótkiego opisu projektu na oficjalnej stronie internetowej, </a:t>
            </a:r>
            <a:br>
              <a:rPr lang="pl-PL" sz="3200" dirty="0">
                <a:latin typeface="+mn-lt"/>
              </a:rPr>
            </a:br>
            <a:r>
              <a:rPr lang="pl-PL" sz="3200" dirty="0">
                <a:latin typeface="+mn-lt"/>
              </a:rPr>
              <a:t>jeśli ją posiadasz i </a:t>
            </a:r>
            <a:r>
              <a:rPr lang="pl-PL" sz="3200" b="1" dirty="0">
                <a:latin typeface="+mn-lt"/>
              </a:rPr>
              <a:t>na profilach mediów społecznościowych</a:t>
            </a:r>
            <a:r>
              <a:rPr lang="pl-PL" sz="3200" dirty="0">
                <a:latin typeface="+mn-lt"/>
              </a:rPr>
              <a:t>, </a:t>
            </a:r>
            <a:br>
              <a:rPr lang="pl-PL" sz="3200" dirty="0">
                <a:latin typeface="+mn-lt"/>
              </a:rPr>
            </a:br>
            <a:r>
              <a:rPr lang="pl-PL" sz="3200" dirty="0">
                <a:latin typeface="+mn-lt"/>
              </a:rPr>
              <a:t>(w uwzględnieniu odpowiedniego zestawienia znaków i hasztagów #</a:t>
            </a:r>
            <a:r>
              <a:rPr lang="pl-PL" sz="3200" dirty="0" err="1">
                <a:latin typeface="+mn-lt"/>
              </a:rPr>
              <a:t>FunduszeUE</a:t>
            </a:r>
            <a:r>
              <a:rPr lang="pl-PL" sz="3200" dirty="0">
                <a:latin typeface="+mn-lt"/>
              </a:rPr>
              <a:t> lub #</a:t>
            </a:r>
            <a:r>
              <a:rPr lang="pl-PL" sz="3200" dirty="0" err="1">
                <a:latin typeface="+mn-lt"/>
              </a:rPr>
              <a:t>FunduszeEuropejskie</a:t>
            </a:r>
            <a:r>
              <a:rPr lang="pl-PL" sz="3200" dirty="0">
                <a:latin typeface="+mn-lt"/>
              </a:rPr>
              <a:t>)</a:t>
            </a:r>
          </a:p>
          <a:p>
            <a:pPr marL="0" indent="0" algn="ctr">
              <a:lnSpc>
                <a:spcPct val="170000"/>
              </a:lnSpc>
              <a:spcAft>
                <a:spcPts val="1800"/>
              </a:spcAft>
              <a:buNone/>
            </a:pPr>
            <a:r>
              <a:rPr lang="pl-PL" sz="3200" b="1" dirty="0">
                <a:solidFill>
                  <a:srgbClr val="FF0000"/>
                </a:solidFill>
                <a:latin typeface="+mn-lt"/>
              </a:rPr>
              <a:t>Jeżeli nie posiadasz profilu w mediach społecznościowych, </a:t>
            </a:r>
            <a:br>
              <a:rPr lang="pl-PL" sz="3200" b="1" dirty="0">
                <a:solidFill>
                  <a:srgbClr val="FF0000"/>
                </a:solidFill>
                <a:latin typeface="+mn-lt"/>
              </a:rPr>
            </a:br>
            <a:r>
              <a:rPr lang="pl-PL" sz="3200" b="1" dirty="0">
                <a:solidFill>
                  <a:srgbClr val="FF0000"/>
                </a:solidFill>
                <a:latin typeface="+mn-lt"/>
              </a:rPr>
              <a:t>musisz go założyć! </a:t>
            </a:r>
          </a:p>
          <a:p>
            <a:pPr marL="0" indent="0">
              <a:spcAft>
                <a:spcPts val="1800"/>
              </a:spcAft>
              <a:buNone/>
            </a:pPr>
            <a:endParaRPr lang="pl-PL" sz="4400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389915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3739"/>
          </a:xfrm>
        </p:spPr>
        <p:txBody>
          <a:bodyPr>
            <a:normAutofit fontScale="90000"/>
          </a:bodyPr>
          <a:lstStyle/>
          <a:p>
            <a:r>
              <a:rPr lang="pl-PL" dirty="0"/>
              <a:t>Jakie informacje w ramach opisu projektu </a:t>
            </a:r>
            <a:br>
              <a:rPr lang="pl-PL" dirty="0"/>
            </a:br>
            <a:r>
              <a:rPr lang="pl-PL" dirty="0"/>
              <a:t>na stronie internetowej i w mediach społecznościowych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21" y="1619597"/>
            <a:ext cx="9397044" cy="5688632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1800"/>
              </a:spcAft>
            </a:pPr>
            <a:r>
              <a:rPr lang="pl-PL" sz="3300" dirty="0">
                <a:latin typeface="+mn-lt"/>
              </a:rPr>
              <a:t>tytuł Projektu (maks. 150 znaków) </a:t>
            </a:r>
          </a:p>
          <a:p>
            <a:pPr>
              <a:spcAft>
                <a:spcPts val="1800"/>
              </a:spcAft>
            </a:pPr>
            <a:r>
              <a:rPr lang="pl-PL" sz="3300" dirty="0">
                <a:latin typeface="+mn-lt"/>
              </a:rPr>
              <a:t>podkreślenie faktu otrzymania wsparcia finansowego z Unii Europejskiej przez zamieszczenie znaku Funduszy Europejskich, barw Rzeczypospolitej Polskiej i znaku Unii Europejskiej,</a:t>
            </a:r>
          </a:p>
          <a:p>
            <a:pPr>
              <a:spcAft>
                <a:spcPts val="1800"/>
              </a:spcAft>
            </a:pPr>
            <a:r>
              <a:rPr lang="pl-PL" sz="3300" dirty="0">
                <a:latin typeface="+mn-lt"/>
              </a:rPr>
              <a:t>zadania, działania, które będą realizowane w ramach Projektu (opis, co zostanie zrobione, zakupione itp.),</a:t>
            </a:r>
          </a:p>
          <a:p>
            <a:pPr>
              <a:spcAft>
                <a:spcPts val="1800"/>
              </a:spcAft>
            </a:pPr>
            <a:r>
              <a:rPr lang="pl-PL" sz="3300" dirty="0">
                <a:latin typeface="+mn-lt"/>
              </a:rPr>
              <a:t>grupy docelowe (do kogo skierowany jest Projekt, kto z niego skorzysta),</a:t>
            </a:r>
          </a:p>
          <a:p>
            <a:pPr>
              <a:spcAft>
                <a:spcPts val="1800"/>
              </a:spcAft>
            </a:pPr>
            <a:r>
              <a:rPr lang="pl-PL" sz="3300" dirty="0">
                <a:latin typeface="+mn-lt"/>
              </a:rPr>
              <a:t>cel lub cele Projektu,</a:t>
            </a:r>
          </a:p>
          <a:p>
            <a:pPr>
              <a:spcAft>
                <a:spcPts val="1800"/>
              </a:spcAft>
            </a:pPr>
            <a:r>
              <a:rPr lang="pl-PL" sz="3300" dirty="0">
                <a:latin typeface="+mn-lt"/>
              </a:rPr>
              <a:t>efekty, rezultaty Projektu (jeśli opis zadań, działań nie zawiera opisu efektów, rezultatów),</a:t>
            </a:r>
          </a:p>
          <a:p>
            <a:pPr>
              <a:spcAft>
                <a:spcPts val="1800"/>
              </a:spcAft>
            </a:pPr>
            <a:r>
              <a:rPr lang="pl-PL" sz="3300" dirty="0">
                <a:latin typeface="+mn-lt"/>
              </a:rPr>
              <a:t>wartość Projektu (całkowity koszt Projektu), </a:t>
            </a:r>
          </a:p>
          <a:p>
            <a:pPr>
              <a:spcAft>
                <a:spcPts val="1800"/>
              </a:spcAft>
            </a:pPr>
            <a:r>
              <a:rPr lang="pl-PL" sz="3300" dirty="0">
                <a:latin typeface="+mn-lt"/>
              </a:rPr>
              <a:t>wysokość wkładu Funduszy Europejskich,</a:t>
            </a:r>
          </a:p>
          <a:p>
            <a:pPr>
              <a:spcAft>
                <a:spcPts val="1800"/>
              </a:spcAft>
            </a:pPr>
            <a:r>
              <a:rPr lang="pl-PL" sz="3300" dirty="0">
                <a:latin typeface="+mn-lt"/>
              </a:rPr>
              <a:t>hasztagi #</a:t>
            </a:r>
            <a:r>
              <a:rPr lang="pl-PL" sz="3300" dirty="0" err="1">
                <a:latin typeface="+mn-lt"/>
              </a:rPr>
              <a:t>FunduszeUE</a:t>
            </a:r>
            <a:r>
              <a:rPr lang="pl-PL" sz="3300" dirty="0">
                <a:latin typeface="+mn-lt"/>
              </a:rPr>
              <a:t> lub #</a:t>
            </a:r>
            <a:r>
              <a:rPr lang="pl-PL" sz="3300" dirty="0" err="1">
                <a:latin typeface="+mn-lt"/>
              </a:rPr>
              <a:t>FunduszeEuropejskie</a:t>
            </a:r>
            <a:r>
              <a:rPr lang="pl-PL" sz="3300" dirty="0">
                <a:latin typeface="+mn-lt"/>
              </a:rPr>
              <a:t>,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	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531146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6" y="539478"/>
            <a:ext cx="8640381" cy="1008112"/>
          </a:xfrm>
        </p:spPr>
        <p:txBody>
          <a:bodyPr>
            <a:normAutofit fontScale="90000"/>
          </a:bodyPr>
          <a:lstStyle/>
          <a:p>
            <a:r>
              <a:rPr lang="pl-PL" dirty="0"/>
              <a:t>Obowiązki dotyczące informowania o ważnych etapach projektu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1547589"/>
            <a:ext cx="9217024" cy="52565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>
                <a:latin typeface="+mn-lt"/>
              </a:rPr>
              <a:t>1. Projekt o znaczeniu strategicznym lub którego </a:t>
            </a:r>
            <a:r>
              <a:rPr lang="pl-PL" b="1" dirty="0">
                <a:latin typeface="+mn-lt"/>
              </a:rPr>
              <a:t>całkowity koszt przekracza 10 mln euro</a:t>
            </a:r>
            <a:r>
              <a:rPr lang="pl-PL" dirty="0">
                <a:latin typeface="+mn-lt"/>
              </a:rPr>
              <a:t>, </a:t>
            </a:r>
            <a:r>
              <a:rPr lang="pl-PL" b="1" dirty="0">
                <a:solidFill>
                  <a:srgbClr val="FF0000"/>
                </a:solidFill>
                <a:latin typeface="+mn-lt"/>
              </a:rPr>
              <a:t>obowiązek</a:t>
            </a:r>
            <a:r>
              <a:rPr lang="pl-PL" dirty="0">
                <a:solidFill>
                  <a:srgbClr val="FF0000"/>
                </a:solidFill>
                <a:latin typeface="+mn-lt"/>
              </a:rPr>
              <a:t> </a:t>
            </a:r>
            <a:r>
              <a:rPr lang="pl-PL" b="1" dirty="0">
                <a:solidFill>
                  <a:srgbClr val="FF0000"/>
                </a:solidFill>
                <a:latin typeface="+mn-lt"/>
              </a:rPr>
              <a:t>zorganizowania wydarzenia lub działania informacyjno-promocyjnego</a:t>
            </a:r>
            <a:r>
              <a:rPr lang="pl-PL" dirty="0">
                <a:latin typeface="+mn-lt"/>
              </a:rPr>
              <a:t> w ważnym momencie realizacji projektu, oraz włączenia w te działania przedstawicieli Komisji Europejskiej (KE) i Instytucji Zarządzającej (IZ) w odpowiednim terminie, na co najmniej 4 tygodnie przed planowaną datą wydarzenia,</a:t>
            </a:r>
          </a:p>
          <a:p>
            <a:pPr marL="0" indent="0">
              <a:buNone/>
            </a:pPr>
            <a:endParaRPr lang="pl-PL" dirty="0">
              <a:latin typeface="+mn-lt"/>
            </a:endParaRPr>
          </a:p>
          <a:p>
            <a:pPr marL="0" indent="0">
              <a:buNone/>
            </a:pPr>
            <a:r>
              <a:rPr lang="pl-PL" dirty="0">
                <a:latin typeface="+mn-lt"/>
              </a:rPr>
              <a:t>2. Projekt, którego </a:t>
            </a:r>
            <a:r>
              <a:rPr lang="pl-PL" b="1" dirty="0">
                <a:latin typeface="+mn-lt"/>
              </a:rPr>
              <a:t>całkowity koszt przekracza 5 mln euro </a:t>
            </a:r>
          </a:p>
          <a:p>
            <a:pPr marL="0" indent="0">
              <a:buNone/>
            </a:pPr>
            <a:r>
              <a:rPr lang="pl-PL" dirty="0">
                <a:latin typeface="+mn-lt"/>
              </a:rPr>
              <a:t>Informacja dla IZ (zgłoszenie na minimum 14 dni przed) o:</a:t>
            </a:r>
          </a:p>
          <a:p>
            <a:pPr marL="0" indent="0">
              <a:buNone/>
            </a:pPr>
            <a:r>
              <a:rPr lang="pl-PL" dirty="0">
                <a:latin typeface="+mn-lt"/>
              </a:rPr>
              <a:t>	- planowanych wydarzeniach informacyjno-promocyjnych,</a:t>
            </a:r>
          </a:p>
          <a:p>
            <a:pPr marL="0" indent="0">
              <a:buNone/>
            </a:pPr>
            <a:r>
              <a:rPr lang="pl-PL" dirty="0">
                <a:latin typeface="+mn-lt"/>
              </a:rPr>
              <a:t>	- innych planowanych wydarzeniach i istotnych okolicznościach związanych z realizacją Projektu, które mogą mieć znaczenie dla opinii publicznej i mogą służyć budowaniu marki FE.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639232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6" y="539478"/>
            <a:ext cx="8640381" cy="1008112"/>
          </a:xfrm>
        </p:spPr>
        <p:txBody>
          <a:bodyPr>
            <a:normAutofit/>
          </a:bodyPr>
          <a:lstStyle/>
          <a:p>
            <a:r>
              <a:rPr lang="pl-PL" dirty="0"/>
              <a:t>Inne obowiązki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539478"/>
            <a:ext cx="9865096" cy="67321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dirty="0"/>
              <a:t> Dokumentowanie działań informacyjnych i promocyjnych prowadzonych      w projekcie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dirty="0"/>
              <a:t> Terminowe wprowadzanie aktualnych danych do wyszukiwarki wsparcia        dla potencjalnych beneficjentów i uczestników projektów, dostępnej na Portalu Funduszy Europejskich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dirty="0"/>
              <a:t> Udostępnianie utworów związanych z komunikacją i widocznością </a:t>
            </a:r>
            <a:br>
              <a:rPr lang="pl-PL" dirty="0"/>
            </a:br>
            <a:r>
              <a:rPr lang="pl-PL" dirty="0"/>
              <a:t>(np. zdjęcia, filmy) powstałych w ramach Projektu wraz z nieodpłatną </a:t>
            </a:r>
            <a:br>
              <a:rPr lang="pl-PL" dirty="0"/>
            </a:br>
            <a:r>
              <a:rPr lang="pl-PL" dirty="0"/>
              <a:t>i niewyłączną licencją do ich korzystania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dirty="0"/>
              <a:t> Zorganizowanie, na każdą prośbę Instytucji Zarządzającej, wspólnego wydarzenia informacyjno-promocyjnego dla mediów 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dirty="0"/>
              <a:t> Udzielenia pomocy w przygotowaniu wydarzenia medialnego na żądanie ministra właściwego ds. rozwoju regionalnego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587147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Gdzie znajdują się informacje </a:t>
            </a:r>
            <a:r>
              <a:rPr lang="pl-PL" u="sng" dirty="0">
                <a:hlinkClick r:id="rId3"/>
              </a:rPr>
              <a:t>www.funduszeuepomorskie.pl</a:t>
            </a:r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3282D15-5A95-478B-8705-8C4472806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482" y="1443080"/>
            <a:ext cx="7230806" cy="553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7624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62EE06-8363-477C-A222-99217EFAC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Fundusze Europejskie dla Pomorza 2021-2027</a:t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64DE6C4-5EE3-4C89-811D-02BCC8E5DE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22DAE8F-29A8-4884-BE79-1E1D3419F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70" y="1305939"/>
            <a:ext cx="9450363" cy="494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4879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776F66-DDA6-4BCA-9008-02EE9D4B8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Podsumowanie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6CF0E9-BED1-4EFA-B96B-9E029493A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800" dirty="0"/>
              <a:t>tytuł Projektu (maks. 150 znaków) - im krótszy </a:t>
            </a:r>
            <a:br>
              <a:rPr lang="pl-PL" sz="2800" dirty="0"/>
            </a:br>
            <a:r>
              <a:rPr lang="pl-PL" sz="2800" dirty="0"/>
              <a:t>i zgrabniejszy, tym łatwej będzie o nim mówić,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800" dirty="0"/>
              <a:t>w formie naklejek oznaczamy produkty, sprzęty, itp. powstałe lub zakupione w ramach projektu,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800" dirty="0"/>
              <a:t>obowiązkowy profil w mediach społecznościowych,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800" dirty="0"/>
              <a:t>logotypy = </a:t>
            </a:r>
            <a:r>
              <a:rPr lang="pl-PL" sz="2800"/>
              <a:t>znak towarowy.</a:t>
            </a:r>
            <a:endParaRPr lang="pl-PL" sz="2800" dirty="0"/>
          </a:p>
          <a:p>
            <a:pPr marL="0" indent="0">
              <a:lnSpc>
                <a:spcPct val="200000"/>
              </a:lnSpc>
              <a:buNone/>
            </a:pPr>
            <a:endParaRPr lang="pl-PL" sz="2400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pl-PL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sz="2400" dirty="0"/>
          </a:p>
          <a:p>
            <a:pPr marL="457200" indent="-457200">
              <a:buFont typeface="+mj-lt"/>
              <a:buAutoNum type="arabicPeriod"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F1A6564-FD9B-4356-B3C1-567C4400C3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5345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3498" y="3347789"/>
            <a:ext cx="7559675" cy="1728192"/>
          </a:xfrm>
        </p:spPr>
        <p:txBody>
          <a:bodyPr>
            <a:normAutofit fontScale="90000"/>
          </a:bodyPr>
          <a:lstStyle/>
          <a:p>
            <a:pPr>
              <a:lnSpc>
                <a:spcPts val="5500"/>
              </a:lnSpc>
            </a:pPr>
            <a:r>
              <a:rPr lang="pl-PL" dirty="0"/>
              <a:t>Informowanie o Funduszach Europejskich odbywa się z poszanowaniem wartości </a:t>
            </a:r>
            <a:br>
              <a:rPr lang="pl-PL" dirty="0"/>
            </a:br>
            <a:r>
              <a:rPr lang="pl-PL" dirty="0"/>
              <a:t>Unii Europejskiej i </a:t>
            </a:r>
            <a:r>
              <a:rPr lang="pl-PL"/>
              <a:t>zasad horyzontalnych.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3739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+mn-lt"/>
              </a:rPr>
              <a:t>Z jakich dokumentów wynikają wymagania związane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z informacją i promocją?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21" y="1720357"/>
            <a:ext cx="9397044" cy="5443856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pl-PL" dirty="0">
                <a:latin typeface="+mn-lt"/>
              </a:rPr>
              <a:t>Rozporządzenie ogólne (w tym Załącznik IX do rozporządzenia ogólnego),</a:t>
            </a:r>
          </a:p>
          <a:p>
            <a:pPr>
              <a:spcAft>
                <a:spcPts val="1800"/>
              </a:spcAft>
            </a:pPr>
            <a:r>
              <a:rPr lang="pl-PL" dirty="0">
                <a:latin typeface="+mn-lt"/>
              </a:rPr>
              <a:t>Strategia komunikacji,</a:t>
            </a:r>
          </a:p>
          <a:p>
            <a:pPr>
              <a:spcAft>
                <a:spcPts val="1800"/>
              </a:spcAft>
            </a:pPr>
            <a:r>
              <a:rPr lang="pl-PL" dirty="0">
                <a:latin typeface="+mn-lt"/>
              </a:rPr>
              <a:t>Wytyczne dotyczące informacji i promocji Funduszy Europejskich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na lata 2021-2027,</a:t>
            </a:r>
          </a:p>
          <a:p>
            <a:pPr>
              <a:spcAft>
                <a:spcPts val="1800"/>
              </a:spcAft>
            </a:pPr>
            <a:r>
              <a:rPr lang="pl-PL" b="1" dirty="0">
                <a:latin typeface="+mn-lt"/>
              </a:rPr>
              <a:t>Księga Tożsamości Wizualnej marki Fundusze Europejskie 2021-2027</a:t>
            </a:r>
            <a:r>
              <a:rPr lang="pl-PL" dirty="0">
                <a:latin typeface="+mn-lt"/>
              </a:rPr>
              <a:t>,</a:t>
            </a:r>
          </a:p>
          <a:p>
            <a:pPr>
              <a:spcAft>
                <a:spcPts val="1800"/>
              </a:spcAft>
            </a:pPr>
            <a:r>
              <a:rPr lang="pl-PL" b="1" dirty="0">
                <a:latin typeface="+mn-lt"/>
              </a:rPr>
              <a:t>Podręcznik wnioskodawcy i beneficjenta Funduszy Europejskich </a:t>
            </a:r>
            <a:br>
              <a:rPr lang="pl-PL" b="1" dirty="0">
                <a:latin typeface="+mn-lt"/>
              </a:rPr>
            </a:br>
            <a:r>
              <a:rPr lang="pl-PL" b="1" dirty="0">
                <a:latin typeface="+mn-lt"/>
              </a:rPr>
              <a:t>na lata 2021-2027 w zakresie informacji i promocji,</a:t>
            </a:r>
          </a:p>
          <a:p>
            <a:pPr>
              <a:spcAft>
                <a:spcPts val="1800"/>
              </a:spcAft>
            </a:pPr>
            <a:r>
              <a:rPr lang="pl-PL" dirty="0">
                <a:latin typeface="+mn-lt"/>
              </a:rPr>
              <a:t>Obowiązki informacyjne beneficjenta (załącznik do Umowy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o dofinansowanie projektu).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471972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4099"/>
          </a:xfrm>
        </p:spPr>
        <p:txBody>
          <a:bodyPr>
            <a:noAutofit/>
          </a:bodyPr>
          <a:lstStyle/>
          <a:p>
            <a:r>
              <a:rPr lang="pl-PL" dirty="0"/>
              <a:t>Korekta finansowa za naruszenie wymagań dotyczących obowiązków i promocji 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512" y="1619597"/>
            <a:ext cx="8855798" cy="5184576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sz="2400" b="1" dirty="0">
                <a:solidFill>
                  <a:srgbClr val="FF0000"/>
                </a:solidFill>
              </a:rPr>
              <a:t>Korekta finansowa do 3% kwoty dofinasowania </a:t>
            </a:r>
            <a:br>
              <a:rPr lang="pl-PL" sz="2400" b="1" dirty="0">
                <a:solidFill>
                  <a:srgbClr val="FF0000"/>
                </a:solidFill>
              </a:rPr>
            </a:br>
            <a:r>
              <a:rPr lang="pl-PL" sz="2400" dirty="0"/>
              <a:t>za niezgodność z wymogami – załącznik do umowy </a:t>
            </a:r>
            <a:br>
              <a:rPr lang="pl-PL" sz="2400" dirty="0"/>
            </a:br>
            <a:r>
              <a:rPr lang="pl-PL" sz="2400" dirty="0"/>
              <a:t>pt.: „Wykaz pomniejszenia wartości dofinansowania Projektu </a:t>
            </a:r>
            <a:br>
              <a:rPr lang="pl-PL" sz="2400" dirty="0"/>
            </a:br>
            <a:r>
              <a:rPr lang="pl-PL" sz="2400" dirty="0"/>
              <a:t>w zakresie obowiązków promocyjnych”.</a:t>
            </a:r>
          </a:p>
          <a:p>
            <a:pPr marL="0" indent="0">
              <a:spcAft>
                <a:spcPts val="1800"/>
              </a:spcAft>
              <a:buNone/>
            </a:pPr>
            <a:endParaRPr lang="pl-PL" sz="2400" b="1" dirty="0"/>
          </a:p>
          <a:p>
            <a:pPr marL="0" indent="0">
              <a:spcAft>
                <a:spcPts val="1800"/>
              </a:spcAft>
              <a:buNone/>
            </a:pPr>
            <a:r>
              <a:rPr lang="pl-PL" sz="2400" dirty="0"/>
              <a:t>Wielkości pomniejszeń kwoty dofinasowania w przypadku </a:t>
            </a:r>
            <a:br>
              <a:rPr lang="pl-PL" sz="2400" dirty="0"/>
            </a:br>
            <a:r>
              <a:rPr lang="pl-PL" sz="2400" dirty="0"/>
              <a:t>nie wypełnienia i/lub nieprawidłowego wywiązywania się </a:t>
            </a:r>
            <a:br>
              <a:rPr lang="pl-PL" sz="2400" dirty="0"/>
            </a:br>
            <a:r>
              <a:rPr lang="pl-PL" sz="2400" dirty="0"/>
              <a:t>z realizacji obowiązku informacji i promocji projektu w zakresie wsparcia Funduszy Europejskich.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0150643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3739"/>
          </a:xfrm>
        </p:spPr>
        <p:txBody>
          <a:bodyPr>
            <a:normAutofit/>
          </a:bodyPr>
          <a:lstStyle/>
          <a:p>
            <a:r>
              <a:rPr lang="pl-PL" dirty="0"/>
              <a:t>Obowiązki dla wnioskujących o dofinansowanie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21" y="1382863"/>
            <a:ext cx="9397044" cy="590465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1800"/>
              </a:spcAft>
              <a:buNone/>
            </a:pPr>
            <a:r>
              <a:rPr lang="pl-PL" sz="2800" b="1" dirty="0">
                <a:latin typeface="+mn-lt"/>
              </a:rPr>
              <a:t>Dobrze przygotowany tytuł projektu i opis projektu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pl-PL" sz="2800" dirty="0">
                <a:latin typeface="+mn-lt"/>
              </a:rPr>
              <a:t>Tytuł i opis projektu będą dostępne w przestrzeni publicznej na plakatach, tablicach, stronach internetowych i w mediach społecznościowych. 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pl-PL" sz="2800" dirty="0">
                <a:latin typeface="+mn-lt"/>
              </a:rPr>
              <a:t>Tytuł projektu powinien oddawać sens przedsięwzięcia, być prosty, zrozumiały dla wszystkich, niezbyt długi (maksymalnie 150 znaków) i nietechniczny.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957651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E4B1B6-3969-419C-AE6E-9DDD95582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Obowiązki dla beneficjentów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37325E-5F84-4704-804F-3C6CBF880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529" y="1403552"/>
            <a:ext cx="9793088" cy="525626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sz="3200" dirty="0">
                <a:latin typeface="+mn-lt"/>
              </a:rPr>
              <a:t>Dotyczą: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3200" dirty="0">
                <a:latin typeface="+mn-lt"/>
              </a:rPr>
              <a:t> oznaczania działań i dokumentów, wyposażenia i miejsca projektu,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3200" dirty="0">
                <a:latin typeface="+mn-lt"/>
              </a:rPr>
              <a:t>informowania na oficjalnej stronie  internetowej </a:t>
            </a:r>
            <a:br>
              <a:rPr lang="pl-PL" sz="3200" dirty="0">
                <a:latin typeface="+mn-lt"/>
              </a:rPr>
            </a:br>
            <a:r>
              <a:rPr lang="pl-PL" sz="3200" dirty="0">
                <a:latin typeface="+mn-lt"/>
              </a:rPr>
              <a:t>i w mediach społecznościowych,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3200" dirty="0">
                <a:latin typeface="+mn-lt"/>
              </a:rPr>
              <a:t>organizacji wydarzenia. </a:t>
            </a:r>
          </a:p>
          <a:p>
            <a:pPr marL="0" indent="0">
              <a:buNone/>
            </a:pPr>
            <a:endParaRPr lang="pl-PL" sz="2400" dirty="0"/>
          </a:p>
          <a:p>
            <a:pPr marL="457200" indent="-457200">
              <a:buFont typeface="+mj-lt"/>
              <a:buAutoNum type="arabicPeriod"/>
            </a:pPr>
            <a:endParaRPr lang="pl-PL" dirty="0"/>
          </a:p>
          <a:p>
            <a:pPr marL="457200" indent="-457200">
              <a:buFont typeface="+mj-lt"/>
              <a:buAutoNum type="arabicPeriod"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F2A91EA-902E-4878-A702-1DB5E614B1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390487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382" y="516054"/>
            <a:ext cx="8909847" cy="1065421"/>
          </a:xfrm>
        </p:spPr>
        <p:txBody>
          <a:bodyPr>
            <a:normAutofit fontScale="90000"/>
          </a:bodyPr>
          <a:lstStyle/>
          <a:p>
            <a:r>
              <a:rPr lang="pl-PL" dirty="0"/>
              <a:t>Obowiązki dotyczące oznaczania działań i dokumentów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7382" y="1331565"/>
            <a:ext cx="8443576" cy="5054819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>
                <a:latin typeface="+mn-lt"/>
              </a:rPr>
              <a:t>W okresie realizacji Projektu, beneficjent jest zobowiązany do:  </a:t>
            </a:r>
          </a:p>
          <a:p>
            <a:pPr marL="0" indent="0">
              <a:lnSpc>
                <a:spcPct val="150000"/>
              </a:lnSpc>
              <a:spcAft>
                <a:spcPts val="1800"/>
              </a:spcAft>
              <a:buNone/>
            </a:pPr>
            <a:r>
              <a:rPr lang="pl-PL" dirty="0">
                <a:latin typeface="+mn-lt"/>
              </a:rPr>
              <a:t>1. umieszczania w widoczny sposób znaku Funduszy Europejskich, znaku barw Rzeczypospolitej Polskiej (jeśli dotyczy; wersja </a:t>
            </a:r>
            <a:r>
              <a:rPr lang="pl-PL" dirty="0" err="1">
                <a:latin typeface="+mn-lt"/>
              </a:rPr>
              <a:t>pełnokolorowa</a:t>
            </a:r>
            <a:r>
              <a:rPr lang="pl-PL" dirty="0">
                <a:latin typeface="+mn-lt"/>
              </a:rPr>
              <a:t>) i znaku Unii Europejskiej na:</a:t>
            </a:r>
          </a:p>
          <a:p>
            <a:pPr>
              <a:spcAft>
                <a:spcPts val="1800"/>
              </a:spcAft>
            </a:pPr>
            <a:r>
              <a:rPr lang="pl-PL" dirty="0">
                <a:latin typeface="+mn-lt"/>
              </a:rPr>
              <a:t>działaniach informacyjnych i promocyjnych,</a:t>
            </a:r>
          </a:p>
          <a:p>
            <a:pPr>
              <a:spcAft>
                <a:spcPts val="1800"/>
              </a:spcAft>
            </a:pPr>
            <a:r>
              <a:rPr lang="pl-PL" dirty="0">
                <a:latin typeface="+mn-lt"/>
              </a:rPr>
              <a:t>dokumentach i materiałach podawanych do wiadomości publicznej,</a:t>
            </a:r>
          </a:p>
          <a:p>
            <a:pPr>
              <a:spcAft>
                <a:spcPts val="1800"/>
              </a:spcAft>
            </a:pPr>
            <a:r>
              <a:rPr lang="pl-PL" dirty="0">
                <a:latin typeface="+mn-lt"/>
              </a:rPr>
              <a:t>dokumentach i materiałach dla osób i podmiotów uczestniczących w projekcie,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73835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4229" y="1331565"/>
            <a:ext cx="9483353" cy="5544615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lvl="1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pl-PL" sz="2800" dirty="0">
                <a:latin typeface="+mn-lt"/>
              </a:rPr>
              <a:t> Nie ma obowiązku zamieszczania dodatkowej informacji słownej o programie oraz o funduszu współfinansującym projekt. </a:t>
            </a: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pl-PL" sz="2800" dirty="0">
                <a:latin typeface="+mn-lt"/>
              </a:rPr>
              <a:t> Zestaw znaków zawiera wszystkie niezbędne informacje.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  <p:pic>
        <p:nvPicPr>
          <p:cNvPr id="5" name="Obraz 4" descr="Kolorowy zestaw logotypów &#10;">
            <a:extLst>
              <a:ext uri="{FF2B5EF4-FFF2-40B4-BE49-F238E27FC236}">
                <a16:creationId xmlns:a16="http://schemas.microsoft.com/office/drawing/2014/main" id="{3345E7EC-D2C8-487C-94F1-670F562AE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81" y="2903981"/>
            <a:ext cx="9827247" cy="9072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382" y="516054"/>
            <a:ext cx="8909847" cy="1065421"/>
          </a:xfrm>
        </p:spPr>
        <p:txBody>
          <a:bodyPr>
            <a:normAutofit fontScale="90000"/>
          </a:bodyPr>
          <a:lstStyle/>
          <a:p>
            <a:r>
              <a:rPr lang="pl-PL" dirty="0"/>
              <a:t>Obowiązki dotyczące oznaczania działań i dokumentów Jakie znaki graficzne należy umieścić?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001013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779" y="440693"/>
            <a:ext cx="8640381" cy="1080001"/>
          </a:xfrm>
        </p:spPr>
        <p:txBody>
          <a:bodyPr>
            <a:normAutofit/>
          </a:bodyPr>
          <a:lstStyle/>
          <a:p>
            <a:r>
              <a:rPr lang="pl-PL" sz="2500" dirty="0"/>
              <a:t>Obowiązki dotyczące oznaczania wyposażenia</a:t>
            </a:r>
          </a:p>
        </p:txBody>
      </p:sp>
      <p:sp>
        <p:nvSpPr>
          <p:cNvPr id="3" name="Symbol zastępczy zawartości 2" descr="Dwa wzory naklejek &#10;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779" y="899517"/>
            <a:ext cx="9163656" cy="432048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spcAft>
                <a:spcPts val="1800"/>
              </a:spcAft>
              <a:buNone/>
            </a:pPr>
            <a:r>
              <a:rPr lang="pl-PL" sz="6800" dirty="0"/>
              <a:t>Naklejki należy umieścić na produktach, sprzętach, pojazdach, aparaturze itp. </a:t>
            </a:r>
            <a:br>
              <a:rPr lang="pl-PL" sz="6800" dirty="0"/>
            </a:br>
            <a:r>
              <a:rPr lang="pl-PL" sz="6800" dirty="0"/>
              <a:t>powstałych lub zakupionych w ramach projektu (np. sprzęt medyczny, urządzenia rehabilitacyjne).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l-PL" sz="6800" dirty="0"/>
              <a:t>Naklejki muszą znajdować się w dobrze widocznym miejscu,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l-PL" sz="6800" dirty="0"/>
              <a:t>Naklejek nie umieszczamy na przedmiotach użytku codziennego </a:t>
            </a:r>
            <a:br>
              <a:rPr lang="pl-PL" sz="6800" dirty="0"/>
            </a:br>
            <a:r>
              <a:rPr lang="pl-PL" sz="6800" dirty="0"/>
              <a:t>i takich, których znaczenie ma charakter pomocniczy / dodatkowy,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l-PL" sz="6800" dirty="0"/>
              <a:t>Wielkość naklejki odpowiednia do rodzaju i skali przedmiotu (najmniejszy rozmiar naklejki to 14x8 cm),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l-PL" sz="6800" dirty="0">
                <a:ea typeface="Open Sans" panose="020B0606030504020204" pitchFamily="34" charset="0"/>
              </a:rPr>
              <a:t>Obowiązują wzory naklejek.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endParaRPr lang="pl-PL" sz="7200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  <p:pic>
        <p:nvPicPr>
          <p:cNvPr id="8" name="Symbol zastępczy zawartości 7" descr="Wzór naklejki&#10;">
            <a:extLst>
              <a:ext uri="{FF2B5EF4-FFF2-40B4-BE49-F238E27FC236}">
                <a16:creationId xmlns:a16="http://schemas.microsoft.com/office/drawing/2014/main" id="{DE4ED563-27A2-4AC5-8F54-13BC034E09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02" y="4869140"/>
            <a:ext cx="4140200" cy="2249842"/>
          </a:xfrm>
        </p:spPr>
      </p:pic>
      <p:pic>
        <p:nvPicPr>
          <p:cNvPr id="11" name="Obraz 10" descr="Wzór naklejki">
            <a:extLst>
              <a:ext uri="{FF2B5EF4-FFF2-40B4-BE49-F238E27FC236}">
                <a16:creationId xmlns:a16="http://schemas.microsoft.com/office/drawing/2014/main" id="{D48D002D-B967-4A91-9DF6-8494DE033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500" y="4873431"/>
            <a:ext cx="4186135" cy="225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3636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3739"/>
          </a:xfrm>
        </p:spPr>
        <p:txBody>
          <a:bodyPr>
            <a:normAutofit/>
          </a:bodyPr>
          <a:lstStyle/>
          <a:p>
            <a:r>
              <a:rPr lang="pl-PL" dirty="0"/>
              <a:t>Obowiązki dotyczące oznaczania miejsca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21" y="1619597"/>
            <a:ext cx="9397044" cy="4968552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>
                <a:latin typeface="+mn-lt"/>
              </a:rPr>
              <a:t>1. Umieszczenie </a:t>
            </a:r>
            <a:r>
              <a:rPr lang="pl-PL" b="1" dirty="0">
                <a:latin typeface="+mn-lt"/>
              </a:rPr>
              <a:t>w widocznym miejscu </a:t>
            </a:r>
            <a:r>
              <a:rPr lang="pl-PL" dirty="0">
                <a:latin typeface="+mn-lt"/>
              </a:rPr>
              <a:t>realizacji projektu </a:t>
            </a:r>
            <a:r>
              <a:rPr lang="pl-PL" b="1" dirty="0">
                <a:latin typeface="+mn-lt"/>
              </a:rPr>
              <a:t>trwałej tablicy informacyjnej </a:t>
            </a:r>
            <a:r>
              <a:rPr lang="pl-PL" dirty="0">
                <a:latin typeface="+mn-lt"/>
              </a:rPr>
              <a:t>podkreślającej fakt otrzymania dofinansowania z UE, niezwłocznie po rozpoczęciu fizycznej realizacji projektu (jeśli dotyczy)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u="sng" dirty="0">
                <a:latin typeface="+mn-lt"/>
              </a:rPr>
              <a:t>Obowiązek postawienia tablicy – gdy spełnione są łącznie dwa warunki:</a:t>
            </a:r>
          </a:p>
          <a:p>
            <a:pPr marL="0" indent="0" algn="ctr">
              <a:spcAft>
                <a:spcPts val="1800"/>
              </a:spcAft>
              <a:buNone/>
            </a:pPr>
            <a:endParaRPr lang="pl-PL" b="1" dirty="0">
              <a:latin typeface="+mn-lt"/>
            </a:endParaRPr>
          </a:p>
          <a:p>
            <a:pPr marL="0" indent="0" algn="ctr">
              <a:spcAft>
                <a:spcPts val="1800"/>
              </a:spcAft>
              <a:buNone/>
            </a:pPr>
            <a:r>
              <a:rPr lang="pl-PL" b="1" dirty="0">
                <a:latin typeface="+mn-lt"/>
              </a:rPr>
              <a:t>Projekt obejmuje prace budowlane, działania w zakresie infrastruktury, inwestycje rzeczowe lub zakup sprzętu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sz="6500" b="1" dirty="0">
                <a:latin typeface="+mn-lt"/>
              </a:rPr>
              <a:t>+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b="1" dirty="0">
                <a:latin typeface="+mn-lt"/>
              </a:rPr>
              <a:t>Całkowity koszt projektu przekracza: 100 tys. euro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222653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TM04033921[[fn=Damaszek]]</Template>
  <TotalTime>8796</TotalTime>
  <Words>1063</Words>
  <Application>Microsoft Office PowerPoint</Application>
  <PresentationFormat>Niestandardowy</PresentationFormat>
  <Paragraphs>126</Paragraphs>
  <Slides>18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Calibri</vt:lpstr>
      <vt:lpstr>Open Sans</vt:lpstr>
      <vt:lpstr>Wingdings</vt:lpstr>
      <vt:lpstr>Motyw pakietu Office</vt:lpstr>
      <vt:lpstr>Fundusze Europejskie  dla Pomorza 2021-2027 </vt:lpstr>
      <vt:lpstr>Z jakich dokumentów wynikają wymagania związane z informacją i promocją?  </vt:lpstr>
      <vt:lpstr>Korekta finansowa za naruszenie wymagań dotyczących obowiązków i promocji   </vt:lpstr>
      <vt:lpstr>Obowiązki dla wnioskujących o dofinansowanie </vt:lpstr>
      <vt:lpstr>Obowiązki dla beneficjentów </vt:lpstr>
      <vt:lpstr>Obowiązki dotyczące oznaczania działań i dokumentów </vt:lpstr>
      <vt:lpstr>Obowiązki dotyczące oznaczania działań i dokumentów Jakie znaki graficzne należy umieścić? </vt:lpstr>
      <vt:lpstr>Obowiązki dotyczące oznaczania wyposażenia</vt:lpstr>
      <vt:lpstr>Obowiązki dotyczące oznaczania miejsca projektu</vt:lpstr>
      <vt:lpstr>Obowiązki dotyczące oznaczania miejsca projektu – cd.</vt:lpstr>
      <vt:lpstr>Obowiązki dotyczące umieszczenia informacji na oficjalnej stronie i w mediach społecznościowych</vt:lpstr>
      <vt:lpstr>Jakie informacje w ramach opisu projektu  na stronie internetowej i w mediach społecznościowych</vt:lpstr>
      <vt:lpstr>Obowiązki dotyczące informowania o ważnych etapach projektu </vt:lpstr>
      <vt:lpstr>Inne obowiązki </vt:lpstr>
      <vt:lpstr> Gdzie znajdują się informacje www.funduszeuepomorskie.pl</vt:lpstr>
      <vt:lpstr>Fundusze Europejskie dla Pomorza 2021-2027 </vt:lpstr>
      <vt:lpstr>Podsumowanie </vt:lpstr>
      <vt:lpstr>Informowanie o Funduszach Europejskich odbywa się z poszanowaniem wartości  Unii Europejskiej i zasad horyzontalnych.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Bizub-jechna</dc:creator>
  <cp:keywords>Polityki horyzontalne</cp:keywords>
  <cp:lastModifiedBy>Cygert Piotr</cp:lastModifiedBy>
  <cp:revision>299</cp:revision>
  <cp:lastPrinted>2024-02-27T11:40:01Z</cp:lastPrinted>
  <dcterms:created xsi:type="dcterms:W3CDTF">2022-06-22T09:40:44Z</dcterms:created>
  <dcterms:modified xsi:type="dcterms:W3CDTF">2024-03-28T07:00:18Z</dcterms:modified>
</cp:coreProperties>
</file>