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98" r:id="rId3"/>
    <p:sldId id="320" r:id="rId4"/>
    <p:sldId id="329" r:id="rId5"/>
    <p:sldId id="302" r:id="rId6"/>
    <p:sldId id="367" r:id="rId7"/>
    <p:sldId id="366" r:id="rId8"/>
    <p:sldId id="352" r:id="rId9"/>
    <p:sldId id="355" r:id="rId10"/>
    <p:sldId id="330" r:id="rId11"/>
    <p:sldId id="331" r:id="rId12"/>
    <p:sldId id="314" r:id="rId13"/>
    <p:sldId id="356" r:id="rId14"/>
    <p:sldId id="359" r:id="rId15"/>
    <p:sldId id="362" r:id="rId16"/>
    <p:sldId id="360" r:id="rId17"/>
    <p:sldId id="361" r:id="rId18"/>
    <p:sldId id="364" r:id="rId19"/>
    <p:sldId id="306" r:id="rId20"/>
    <p:sldId id="289" r:id="rId21"/>
    <p:sldId id="353" r:id="rId22"/>
    <p:sldId id="369" r:id="rId23"/>
    <p:sldId id="312" r:id="rId24"/>
    <p:sldId id="293" r:id="rId25"/>
    <p:sldId id="309" r:id="rId26"/>
    <p:sldId id="308" r:id="rId27"/>
    <p:sldId id="296" r:id="rId28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A7EDE553-0386-4314-8188-3C00B42959E7}">
          <p14:sldIdLst>
            <p14:sldId id="256"/>
            <p14:sldId id="298"/>
            <p14:sldId id="320"/>
            <p14:sldId id="329"/>
            <p14:sldId id="302"/>
            <p14:sldId id="367"/>
            <p14:sldId id="366"/>
            <p14:sldId id="352"/>
            <p14:sldId id="355"/>
            <p14:sldId id="330"/>
            <p14:sldId id="331"/>
            <p14:sldId id="314"/>
            <p14:sldId id="356"/>
            <p14:sldId id="359"/>
            <p14:sldId id="362"/>
            <p14:sldId id="360"/>
            <p14:sldId id="361"/>
            <p14:sldId id="364"/>
            <p14:sldId id="306"/>
            <p14:sldId id="289"/>
            <p14:sldId id="353"/>
            <p14:sldId id="369"/>
            <p14:sldId id="312"/>
            <p14:sldId id="293"/>
            <p14:sldId id="309"/>
            <p14:sldId id="308"/>
            <p14:sldId id="2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10" autoAdjust="0"/>
    <p:restoredTop sz="94620" autoAdjust="0"/>
  </p:normalViewPr>
  <p:slideViewPr>
    <p:cSldViewPr showGuides="1">
      <p:cViewPr varScale="1">
        <p:scale>
          <a:sx n="109" d="100"/>
          <a:sy n="109" d="100"/>
        </p:scale>
        <p:origin x="564" y="114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3D4F4439-89C3-4BA7-BDBA-3EFD8DD65D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D81CC63-1EFD-4F23-8F6F-0FF6BC370E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E38C1-F368-4B8E-B47C-7FA529B1D06A}" type="datetimeFigureOut">
              <a:rPr lang="pl-PL" smtClean="0"/>
              <a:t>2024-05-09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611D3D0-4CE3-4E63-ACDB-A3AD3289E7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6797660-37EF-43E9-B911-F5D902A4C00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1CE18-5706-4F65-A887-91DBE246C6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0670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2024-05-09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2160DB5-1EAD-4FBD-8F38-C81A13BC86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66614A53-20B3-4B39-A3EF-0C99DA93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843" y="893817"/>
            <a:ext cx="8640381" cy="1080001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>
            <a:normAutofit/>
          </a:bodyPr>
          <a:lstStyle>
            <a:lvl1pPr>
              <a:defRPr sz="2200">
                <a:latin typeface="+mn-lt"/>
              </a:defRPr>
            </a:lvl1pPr>
            <a:lvl2pPr>
              <a:defRPr sz="2200">
                <a:latin typeface="+mn-lt"/>
              </a:defRPr>
            </a:lvl2pPr>
            <a:lvl3pPr>
              <a:defRPr sz="22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>
            <a:normAutofit/>
          </a:bodyPr>
          <a:lstStyle>
            <a:lvl1pPr>
              <a:defRPr sz="2200">
                <a:latin typeface="+mn-lt"/>
              </a:defRPr>
            </a:lvl1pPr>
            <a:lvl2pPr>
              <a:defRPr sz="2200">
                <a:latin typeface="+mn-lt"/>
              </a:defRPr>
            </a:lvl2pPr>
            <a:lvl3pPr>
              <a:defRPr sz="22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Fundusze Europejsk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pic>
        <p:nvPicPr>
          <p:cNvPr id="13" name="Obraz 12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3" name="Obraz 12" descr="Fundusze Europejskie&#10;&#10;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689" y="1282667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607082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C8C3AC-0971-4F08-8A44-AAB883D783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Fundusze Europejskie &#10;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1" y="4500561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ikto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51986" indent="-251986">
              <a:buFont typeface="Arial" panose="020B0604020202020204" pitchFamily="34" charset="0"/>
              <a:buChar char="•"/>
              <a:defRPr sz="2200">
                <a:latin typeface="+mn-lt"/>
              </a:defRPr>
            </a:lvl1pPr>
            <a:lvl2pPr marL="542925" indent="-250825">
              <a:buFont typeface="Wingdings" panose="05000000000000000000" pitchFamily="2" charset="2"/>
              <a:buChar char="Ø"/>
              <a:defRPr sz="2200">
                <a:latin typeface="+mn-lt"/>
              </a:defRPr>
            </a:lvl2pPr>
            <a:lvl3pPr marL="809625" indent="-250825">
              <a:buFont typeface="Wingdings" panose="05000000000000000000" pitchFamily="2" charset="2"/>
              <a:buChar char="ü"/>
              <a:tabLst>
                <a:tab pos="809625" algn="l"/>
              </a:tabLst>
              <a:defRPr sz="22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iktor3 bez li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2200">
                <a:latin typeface="+mn-lt"/>
              </a:defRPr>
            </a:lvl1pPr>
            <a:lvl2pPr>
              <a:defRPr sz="2200">
                <a:latin typeface="+mn-lt"/>
              </a:defRPr>
            </a:lvl2pPr>
            <a:lvl3pPr>
              <a:defRPr sz="2200">
                <a:latin typeface="+mn-lt"/>
              </a:defRPr>
            </a:lvl3pPr>
          </a:lstStyle>
          <a:p>
            <a:pPr lvl="0"/>
            <a:endParaRPr lang="pl-PL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1981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kto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263349"/>
            <a:ext cx="8640381" cy="914565"/>
          </a:xfrm>
        </p:spPr>
        <p:txBody>
          <a:bodyPr>
            <a:normAutofit/>
          </a:bodyPr>
          <a:lstStyle>
            <a:lvl1pPr algn="ctr">
              <a:defRPr sz="40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998" y="1605256"/>
            <a:ext cx="4140000" cy="914564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endParaRPr lang="pl-PL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E00A8B5-D14D-4B22-8BFA-4636922D380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7599" y="2797913"/>
            <a:ext cx="4444798" cy="4401924"/>
          </a:xfrm>
        </p:spPr>
        <p:txBody>
          <a:bodyPr>
            <a:normAutofit/>
          </a:bodyPr>
          <a:lstStyle>
            <a:lvl1pPr marL="251986" indent="-251986">
              <a:buFont typeface="Arial" panose="020B0604020202020204" pitchFamily="34" charset="0"/>
              <a:buChar char="•"/>
              <a:defRPr sz="2200">
                <a:latin typeface="+mn-lt"/>
              </a:defRPr>
            </a:lvl1pPr>
            <a:lvl2pPr marL="755957" indent="-251986">
              <a:buFont typeface="Wingdings" panose="05000000000000000000" pitchFamily="2" charset="2"/>
              <a:buChar char="Ø"/>
              <a:defRPr sz="2200">
                <a:latin typeface="+mn-lt"/>
              </a:defRPr>
            </a:lvl2pPr>
            <a:lvl3pPr>
              <a:defRPr sz="22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78658" y="1605257"/>
            <a:ext cx="4139294" cy="914563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endParaRPr lang="pl-PL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DEB5817-1B84-4C2F-9802-604B2C4EEC06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5525906" y="2797913"/>
            <a:ext cx="4444799" cy="4401924"/>
          </a:xfrm>
        </p:spPr>
        <p:txBody>
          <a:bodyPr>
            <a:normAutofit/>
          </a:bodyPr>
          <a:lstStyle>
            <a:lvl1pPr marL="251986" indent="-251986">
              <a:buFont typeface="Arial" panose="020B0604020202020204" pitchFamily="34" charset="0"/>
              <a:buChar char="•"/>
              <a:defRPr sz="2200">
                <a:latin typeface="+mn-lt"/>
              </a:defRPr>
            </a:lvl1pPr>
            <a:lvl2pPr marL="755957" indent="-251986">
              <a:buFont typeface="Wingdings" panose="05000000000000000000" pitchFamily="2" charset="2"/>
              <a:buChar char="Ø"/>
              <a:defRPr sz="2200">
                <a:latin typeface="+mn-lt"/>
              </a:defRPr>
            </a:lvl2pPr>
            <a:lvl3pPr>
              <a:defRPr sz="22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F63607B3-93B8-4A98-9E46-3CA6AD18E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345906" y="1763613"/>
            <a:ext cx="0" cy="4752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41" r:id="rId6"/>
    <p:sldLayoutId id="2147483712" r:id="rId7"/>
    <p:sldLayoutId id="2147483726" r:id="rId8"/>
    <p:sldLayoutId id="2147483740" r:id="rId9"/>
    <p:sldLayoutId id="2147483723" r:id="rId10"/>
    <p:sldLayoutId id="2147483728" r:id="rId11"/>
  </p:sldLayoutIdLst>
  <p:hf sldNum="0"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5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unduszeuepomorskie.pl/dokumenty/4795-zasady-realizacji-projektow-w-ramach-europejskiego-funduszu-spolecznego-plus" TargetMode="External"/><Relationship Id="rId2" Type="http://schemas.openxmlformats.org/officeDocument/2006/relationships/hyperlink" Target="https://www.funduszeeuropejskie.gov.pl/strony/o-funduszach/fundusze-na-lata-2021-2027/prawo-i-dokumenty/wytyczne/#/domyslne=1" TargetMode="Externa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77" y="2843733"/>
            <a:ext cx="7920115" cy="3168352"/>
          </a:xfrm>
        </p:spPr>
        <p:txBody>
          <a:bodyPr>
            <a:normAutofit/>
          </a:bodyPr>
          <a:lstStyle/>
          <a:p>
            <a:pPr algn="ctr"/>
            <a:br>
              <a:rPr lang="pl-PL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+mn-lt"/>
                <a:cs typeface="Arial" panose="020B0604020202020204" pitchFamily="34" charset="0"/>
              </a:rPr>
              <a:t>Zasady realizacji projektów </a:t>
            </a:r>
            <a:br>
              <a:rPr lang="pl-PL" dirty="0">
                <a:latin typeface="+mn-lt"/>
                <a:cs typeface="Arial" panose="020B0604020202020204" pitchFamily="34" charset="0"/>
              </a:rPr>
            </a:br>
            <a:r>
              <a:rPr lang="pl-PL" dirty="0">
                <a:latin typeface="+mn-lt"/>
                <a:cs typeface="Arial" panose="020B0604020202020204" pitchFamily="34" charset="0"/>
              </a:rPr>
              <a:t> </a:t>
            </a:r>
            <a:r>
              <a:rPr lang="pl-PL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Działanie 5.6. </a:t>
            </a:r>
            <a:br>
              <a:rPr lang="pl-PL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Adaptacyjność pracowników i pracodawców </a:t>
            </a:r>
            <a:endParaRPr lang="pl-PL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Gdańsk, 8 maja 2024 r.</a:t>
            </a: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27325B-2C82-4743-9172-F84D8464D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474" y="252084"/>
            <a:ext cx="7992408" cy="935466"/>
          </a:xfrm>
        </p:spPr>
        <p:txBody>
          <a:bodyPr>
            <a:normAutofit/>
          </a:bodyPr>
          <a:lstStyle/>
          <a:p>
            <a:r>
              <a:rPr lang="pl-PL" sz="3600" dirty="0"/>
              <a:t>Uproszczone metody rozliczania wydatków 3/6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D497D7-E519-43A9-A3FF-3818ECC4C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458" y="1619597"/>
            <a:ext cx="8928895" cy="4680002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l-PL" sz="2400" dirty="0"/>
              <a:t>W przypadku niezrealizowania określonych w umowie o dofinansowanie projektu wskaźników, dofinansowanie projektu jest odpowiednio obniżane, tzn. dana kwota jest uznana za niekwalifikowalną;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pl-PL" sz="2400" dirty="0"/>
              <a:t>rozliczenie w systemie „spełnia – nie spełnia”.</a:t>
            </a:r>
          </a:p>
          <a:p>
            <a:pPr>
              <a:spcAft>
                <a:spcPts val="1200"/>
              </a:spcAft>
            </a:pPr>
            <a:r>
              <a:rPr lang="pl-PL" sz="2400" dirty="0"/>
              <a:t>Jeżeli zadanie zostanie wykonane częściowo, w takim przypadku beneficjent nie będzie mógł kwalifikować w ogóle kwoty ryczałtowej, nawet za zrealizowaną część zadania. Istotą kwoty ryczałtowej jest to, że przysługuje ona tylko za zrealizowane </a:t>
            </a:r>
            <a:br>
              <a:rPr lang="pl-PL" sz="2400" dirty="0"/>
            </a:br>
            <a:r>
              <a:rPr lang="pl-PL" sz="2400" dirty="0"/>
              <a:t>w pełni zadanie, bez względu na poniesione przez beneficjenta koszty.</a:t>
            </a:r>
          </a:p>
          <a:p>
            <a:pPr>
              <a:spcAft>
                <a:spcPts val="1200"/>
              </a:spcAft>
            </a:pPr>
            <a:r>
              <a:rPr lang="pl-PL" sz="2400" dirty="0"/>
              <a:t>Rozliczeniu w ramach projektu podlega uzgodniona kwota ryczałtowa, </a:t>
            </a:r>
            <a:br>
              <a:rPr lang="pl-PL" sz="2400" dirty="0"/>
            </a:br>
            <a:r>
              <a:rPr lang="pl-PL" sz="2400" dirty="0"/>
              <a:t>tj. albo jej pełna wysokość (w przypadku zrealizowania zadania), </a:t>
            </a:r>
            <a:br>
              <a:rPr lang="pl-PL" sz="2400" dirty="0"/>
            </a:br>
            <a:r>
              <a:rPr lang="pl-PL" sz="2400" dirty="0"/>
              <a:t>albo kwota „0” (w przypadku jej niezrealizowania lub zrealizowania jedynie </a:t>
            </a:r>
            <a:br>
              <a:rPr lang="pl-PL" sz="2400" dirty="0"/>
            </a:br>
            <a:r>
              <a:rPr lang="pl-PL" sz="2400" dirty="0"/>
              <a:t>w części).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0116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27325B-2C82-4743-9172-F84D8464D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694" y="215501"/>
            <a:ext cx="7920400" cy="1080001"/>
          </a:xfrm>
        </p:spPr>
        <p:txBody>
          <a:bodyPr>
            <a:normAutofit/>
          </a:bodyPr>
          <a:lstStyle/>
          <a:p>
            <a:r>
              <a:rPr lang="pl-PL" sz="3600" dirty="0"/>
              <a:t>Uproszczone metody rozliczania wydatków 4/6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D497D7-E519-43A9-A3FF-3818ECC4C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86" y="1475581"/>
            <a:ext cx="9145016" cy="554461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l-PL" dirty="0"/>
              <a:t>Należy sprawdzić, czy przyjęty wskaźnik faktycznie pozwoli na określenie </a:t>
            </a:r>
            <a:br>
              <a:rPr lang="pl-PL" dirty="0"/>
            </a:br>
            <a:r>
              <a:rPr lang="pl-PL" dirty="0"/>
              <a:t>i potwierdzenie realizacji zaplanowanego wsparcia. Wskaźniki nie są po to, aby potwierdzać, że każdy pojedynczy, zaplanowany w ramach kwoty ryczałtowej wydatek został poniesiony, ale aby pokazać, że cel w jakim dana kwota została ustalona, został osiągnięty. Nie jest konieczne określenie wskaźników dla każdego wydatku, np. zwrotów kosztów dojazdu, cateringu, materiałów szkoleniowych itp. ujętych w nazwie kosztu.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pl-PL" dirty="0"/>
              <a:t>Należy określić przynajmniej </a:t>
            </a:r>
            <a:r>
              <a:rPr lang="pl-PL" b="1" dirty="0"/>
              <a:t>2 dokumenty </a:t>
            </a:r>
            <a:r>
              <a:rPr lang="pl-PL" dirty="0"/>
              <a:t>dla każdego ze wskaźników.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pl-PL" dirty="0"/>
              <a:t>Optymalne jest przyjąć 1, maksymalnie 2 lub 3 wskaźniki do jednej kwoty ryczałtowej: Liczba osób (…) Liczba godzin (…). </a:t>
            </a:r>
            <a:br>
              <a:rPr lang="pl-PL" dirty="0"/>
            </a:br>
            <a:br>
              <a:rPr lang="pl-PL" dirty="0"/>
            </a:br>
            <a:r>
              <a:rPr lang="pl-PL" dirty="0">
                <a:solidFill>
                  <a:srgbClr val="FF0000"/>
                </a:solidFill>
              </a:rPr>
              <a:t>Nie należy podawać zbyt dużej liczby wskaźników określających daną kwotę ryczałtową, ponieważ ich nieosiągnięcie stanowić będzie podstawę do odmowy rozliczenia tej kwoty.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pl-PL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9464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402" y="251445"/>
            <a:ext cx="8783791" cy="936104"/>
          </a:xfrm>
        </p:spPr>
        <p:txBody>
          <a:bodyPr>
            <a:noAutofit/>
          </a:bodyPr>
          <a:lstStyle/>
          <a:p>
            <a:r>
              <a:rPr lang="pl-PL" sz="3600" dirty="0"/>
              <a:t>Uproszczone metody rozliczania </a:t>
            </a:r>
            <a:br>
              <a:rPr lang="pl-PL" sz="3600" dirty="0"/>
            </a:br>
            <a:r>
              <a:rPr lang="pl-PL" sz="3600" dirty="0"/>
              <a:t>wydatków 5/6</a:t>
            </a:r>
            <a:br>
              <a:rPr lang="pl-PL" sz="3200" dirty="0"/>
            </a:br>
            <a:br>
              <a:rPr lang="pl-PL" sz="3200" dirty="0"/>
            </a:b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394" y="1475580"/>
            <a:ext cx="9073008" cy="5832649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b="1" dirty="0">
                <a:solidFill>
                  <a:srgbClr val="000000"/>
                </a:solidFill>
              </a:rPr>
              <a:t>Przykłady dokumentów potwierdzających wykonanie wskaźników:</a:t>
            </a:r>
            <a:endParaRPr lang="pl-PL" dirty="0"/>
          </a:p>
          <a:p>
            <a:pPr lvl="0"/>
            <a:r>
              <a:rPr lang="pl-PL" b="1" dirty="0"/>
              <a:t>lista obecności</a:t>
            </a:r>
            <a:r>
              <a:rPr lang="pl-PL" dirty="0"/>
              <a:t> uczestników/ uczestniczek projektu w danej formie wsparcia uwzględniająca niezbędne informacje: imiona i nazwiska uczestników, zakres wsparcia, daty i liczbę godzin wsparcia potwierdzone przez osobę upoważnioną i uczestnika,</a:t>
            </a:r>
          </a:p>
          <a:p>
            <a:pPr lvl="0">
              <a:spcBef>
                <a:spcPts val="1800"/>
              </a:spcBef>
            </a:pPr>
            <a:r>
              <a:rPr lang="pl-PL" b="1" dirty="0"/>
              <a:t>zaświadczenie </a:t>
            </a:r>
            <a:r>
              <a:rPr lang="pl-PL" dirty="0"/>
              <a:t>o ukończeniu szkolenia/warsztatów wraz z informacją o ilości godzin szkolenia wydane przez podmiot realizujący szkolenie,</a:t>
            </a:r>
          </a:p>
          <a:p>
            <a:pPr lvl="0">
              <a:spcBef>
                <a:spcPts val="1800"/>
              </a:spcBef>
            </a:pPr>
            <a:r>
              <a:rPr lang="pl-PL" b="1" dirty="0"/>
              <a:t>dzienniki zajęć </a:t>
            </a:r>
            <a:r>
              <a:rPr lang="pl-PL" dirty="0"/>
              <a:t>prowadzonych w projekcie z podaniem dat, miejsca, godzin oraz zakresu tematycznego, z podpisem prowadzącego,</a:t>
            </a:r>
          </a:p>
          <a:p>
            <a:pPr lvl="0">
              <a:spcBef>
                <a:spcPts val="1800"/>
              </a:spcBef>
            </a:pPr>
            <a:r>
              <a:rPr lang="pl-PL" b="1" dirty="0"/>
              <a:t>karty ewidencji czasu pracy </a:t>
            </a:r>
            <a:r>
              <a:rPr lang="pl-PL" dirty="0"/>
              <a:t>specjalistów/wolontariuszy zawierające liczbę przepracowanych godzin na rzecz projektu,</a:t>
            </a:r>
          </a:p>
          <a:p>
            <a:pPr lvl="0">
              <a:spcBef>
                <a:spcPts val="1800"/>
              </a:spcBef>
            </a:pPr>
            <a:r>
              <a:rPr lang="pl-PL" b="1" dirty="0"/>
              <a:t>protokoły odbioru</a:t>
            </a:r>
            <a:r>
              <a:rPr lang="pl-PL" dirty="0"/>
              <a:t>. </a:t>
            </a:r>
          </a:p>
          <a:p>
            <a:pPr marL="0" lvl="0" indent="0">
              <a:spcBef>
                <a:spcPts val="1800"/>
              </a:spcBef>
              <a:buNone/>
            </a:pPr>
            <a:r>
              <a:rPr lang="pl-PL" sz="2000" dirty="0">
                <a:solidFill>
                  <a:srgbClr val="FF0000"/>
                </a:solidFill>
              </a:rPr>
              <a:t>Dokumentem potwierdzającym wykonanie wskaźnika </a:t>
            </a:r>
            <a:r>
              <a:rPr lang="pl-PL" sz="2000" b="1" dirty="0">
                <a:solidFill>
                  <a:srgbClr val="FF0000"/>
                </a:solidFill>
              </a:rPr>
              <a:t>nie mogą</a:t>
            </a:r>
            <a:r>
              <a:rPr lang="pl-PL" sz="2000" dirty="0">
                <a:solidFill>
                  <a:srgbClr val="FF0000"/>
                </a:solidFill>
              </a:rPr>
              <a:t> być faktury czy inne dokumenty księgowe, a także oświadczenia.</a:t>
            </a:r>
          </a:p>
          <a:p>
            <a:pPr marL="0" lvl="0" indent="0">
              <a:spcBef>
                <a:spcPts val="1800"/>
              </a:spcBef>
              <a:buNone/>
            </a:pPr>
            <a:r>
              <a:rPr lang="pl-PL" sz="20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9065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27325B-2C82-4743-9172-F84D8464D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694" y="251445"/>
            <a:ext cx="7920400" cy="1080001"/>
          </a:xfrm>
        </p:spPr>
        <p:txBody>
          <a:bodyPr>
            <a:normAutofit/>
          </a:bodyPr>
          <a:lstStyle/>
          <a:p>
            <a:r>
              <a:rPr lang="pl-PL" sz="3600" dirty="0"/>
              <a:t>Uproszczone metody rozliczania wydatków 6/6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D497D7-E519-43A9-A3FF-3818ECC4C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86" y="1619597"/>
            <a:ext cx="9145016" cy="559605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l-PL" dirty="0"/>
              <a:t>W przypadku projektów rozliczanych kwotami ryczałtowymi jedno zadanie stanowi jedną kwotę ryczałtową. W projekcie nie może być więcej kwot ryczałtowych niż zadań. W związku z powyższym, ramach każdego zadania należy dodać </a:t>
            </a:r>
            <a:r>
              <a:rPr lang="pl-PL" b="1" dirty="0"/>
              <a:t>wyłącznie jedną pozycję, która stanowi kwotę ryczałtową </a:t>
            </a:r>
            <a:br>
              <a:rPr lang="pl-PL" b="1" dirty="0"/>
            </a:br>
            <a:r>
              <a:rPr lang="pl-PL" b="1" dirty="0"/>
              <a:t>i do niej dobrać wskaźniki</a:t>
            </a:r>
            <a:r>
              <a:rPr lang="pl-PL" dirty="0"/>
              <a:t>, które w najlepszym stopniu odzwierciedlą działania w ramach tego zadania. 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pl-PL" b="1" dirty="0"/>
              <a:t>Poszczególne wydatki składające się na daną kwotę ryczałtową, metodologię ich wyliczenia wraz z uzasadnieniem ich wysokości oraz konieczności ich poniesienia, przedstawiamy w części </a:t>
            </a:r>
            <a:r>
              <a:rPr lang="pl-PL" b="1" dirty="0">
                <a:solidFill>
                  <a:srgbClr val="FF0000"/>
                </a:solidFill>
              </a:rPr>
              <a:t>Uzasadnienia wydatków</a:t>
            </a:r>
            <a:r>
              <a:rPr lang="pl-PL" dirty="0"/>
              <a:t>. Informacje te będą służyły oceniającym do weryfikacji prawidłowości budżetu oraz oceny racjonalności wysokości proponowanych wydatków.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pl-PL" dirty="0"/>
              <a:t>Często spotykanym błędem jest określanie wskaźników do kwoty ryczałtowej tożsamych ze wskaźnikami projektu (produktu lub rezultatu).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5964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545" y="219838"/>
            <a:ext cx="8783791" cy="537794"/>
          </a:xfrm>
        </p:spPr>
        <p:txBody>
          <a:bodyPr>
            <a:noAutofit/>
          </a:bodyPr>
          <a:lstStyle/>
          <a:p>
            <a:r>
              <a:rPr lang="pl-PL" sz="2400" dirty="0">
                <a:solidFill>
                  <a:srgbClr val="002073"/>
                </a:solidFill>
              </a:rPr>
              <a:t>Uproszczone metody rozliczania wydatków - Przykład</a:t>
            </a:r>
            <a:br>
              <a:rPr lang="pl-PL" sz="3600" dirty="0"/>
            </a:br>
            <a:endParaRPr lang="pl-PL" sz="3600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FB27552C-378F-4C9E-B917-35DCC1D66D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542" y="971525"/>
            <a:ext cx="7883796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349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27325B-2C82-4743-9172-F84D8464D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694" y="251446"/>
            <a:ext cx="7920400" cy="672238"/>
          </a:xfrm>
        </p:spPr>
        <p:txBody>
          <a:bodyPr>
            <a:normAutofit/>
          </a:bodyPr>
          <a:lstStyle/>
          <a:p>
            <a:r>
              <a:rPr lang="pl-PL" sz="2400" dirty="0">
                <a:solidFill>
                  <a:srgbClr val="002073"/>
                </a:solidFill>
              </a:rPr>
              <a:t>Uproszczone metody rozliczania wydatków - Przykład</a:t>
            </a:r>
            <a:endParaRPr lang="pl-PL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D497D7-E519-43A9-A3FF-3818ECC4C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410" y="1115541"/>
            <a:ext cx="9145016" cy="129614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dirty="0"/>
              <a:t>Do każdej kwoty ryczałtowej wymagane jest dodanie przynajmniej jednego Wskaźnika kwoty ryczałtowej. Przy każdej pozycji kwoty ryczałtowej dostępna jest opcja +Dodaj wskaźnik. Po wybraniu opcji pojawi się element zawierający pole tekstowe Nazwa wskaźnika oraz pole liczbowe Wartość wskaźnika.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DD2CCA7-A6E7-465F-A972-51D7F65927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940" y="2939907"/>
            <a:ext cx="8647931" cy="3504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939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545" y="219838"/>
            <a:ext cx="8783791" cy="537794"/>
          </a:xfrm>
        </p:spPr>
        <p:txBody>
          <a:bodyPr>
            <a:noAutofit/>
          </a:bodyPr>
          <a:lstStyle/>
          <a:p>
            <a:r>
              <a:rPr lang="pl-PL" sz="2400" dirty="0"/>
              <a:t>Uproszczone metody rozliczania wydatków – Przykład 1</a:t>
            </a:r>
            <a:br>
              <a:rPr lang="pl-PL" sz="2400" dirty="0"/>
            </a:br>
            <a:endParaRPr lang="pl-PL" sz="2400" dirty="0"/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071585CC-124C-4CAE-B879-B607FF3210D7}"/>
              </a:ext>
            </a:extLst>
          </p:cNvPr>
          <p:cNvSpPr/>
          <p:nvPr/>
        </p:nvSpPr>
        <p:spPr>
          <a:xfrm>
            <a:off x="729465" y="971525"/>
            <a:ext cx="9232881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000000"/>
                </a:solidFill>
              </a:rPr>
              <a:t>Nazwa zadania: </a:t>
            </a:r>
            <a:r>
              <a:rPr lang="pl-PL" sz="2000" dirty="0">
                <a:solidFill>
                  <a:srgbClr val="000000"/>
                </a:solidFill>
              </a:rPr>
              <a:t>Wsparcie w zakresie zarządzania różnorodnością, w tym wiekiem, dla kadry zarządzającej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000000"/>
                </a:solidFill>
              </a:rPr>
              <a:t>Nazwa kosztu (kwoty ryczałtowej) : </a:t>
            </a:r>
            <a:r>
              <a:rPr lang="pl-PL" sz="2000" dirty="0">
                <a:solidFill>
                  <a:srgbClr val="000000"/>
                </a:solidFill>
              </a:rPr>
              <a:t>Doradztwo w zakresie zarządzania różnorodnością dla kadry zarządzającej.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000000"/>
                </a:solidFill>
              </a:rPr>
              <a:t>Wydatki ogółem</a:t>
            </a:r>
            <a:r>
              <a:rPr lang="pl-PL" sz="2000" dirty="0">
                <a:solidFill>
                  <a:srgbClr val="000000"/>
                </a:solidFill>
              </a:rPr>
              <a:t>: 16 400,00 zł, </a:t>
            </a:r>
            <a:r>
              <a:rPr lang="pl-PL" sz="2000" b="1" dirty="0">
                <a:solidFill>
                  <a:srgbClr val="000000"/>
                </a:solidFill>
              </a:rPr>
              <a:t>Dofinansowanie</a:t>
            </a:r>
            <a:r>
              <a:rPr lang="pl-PL" sz="2000" dirty="0">
                <a:solidFill>
                  <a:srgbClr val="000000"/>
                </a:solidFill>
              </a:rPr>
              <a:t>: 12 000,00 zł</a:t>
            </a:r>
            <a:endParaRPr lang="pl-PL" sz="1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dirty="0"/>
              <a:t>Nazwa wskaźnika: </a:t>
            </a:r>
            <a:r>
              <a:rPr lang="pl-PL" sz="2000" dirty="0">
                <a:solidFill>
                  <a:srgbClr val="000000"/>
                </a:solidFill>
              </a:rPr>
              <a:t>Liczba godzin doradztwa dla osób objętych wsparciem</a:t>
            </a:r>
            <a:endParaRPr lang="pl-PL" sz="11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000000"/>
                </a:solidFill>
              </a:rPr>
              <a:t>Wartość: </a:t>
            </a:r>
            <a:r>
              <a:rPr lang="pl-PL" sz="2000" dirty="0">
                <a:solidFill>
                  <a:srgbClr val="000000"/>
                </a:solidFill>
              </a:rPr>
              <a:t>80</a:t>
            </a:r>
            <a:endParaRPr lang="pl-PL" sz="1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dirty="0"/>
              <a:t>Weryfikacja: </a:t>
            </a:r>
            <a:r>
              <a:rPr lang="pl-PL" sz="2000" dirty="0"/>
              <a:t>karty ewidencji czasu pracy doradcy, lista obecności uczestników, dzienniki zajęć, deklaracja uczestnictwa w projekcie;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dirty="0"/>
              <a:t>Limity</a:t>
            </a:r>
            <a:r>
              <a:rPr lang="pl-PL" sz="2000" dirty="0"/>
              <a:t> – w tym przypadku będzie to pomoc de </a:t>
            </a:r>
            <a:r>
              <a:rPr lang="pl-PL" sz="2000" dirty="0" err="1"/>
              <a:t>minimis</a:t>
            </a:r>
            <a:r>
              <a:rPr lang="pl-PL" sz="2000" dirty="0"/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dirty="0"/>
              <a:t>Realizator</a:t>
            </a:r>
            <a:r>
              <a:rPr lang="pl-PL" sz="2000" dirty="0"/>
              <a:t> – należy wybrać z listy rozwijanej podmiot, który ponosi wydatki ujęte </a:t>
            </a:r>
            <a:br>
              <a:rPr lang="pl-PL" sz="2000" dirty="0"/>
            </a:br>
            <a:r>
              <a:rPr lang="pl-PL" sz="2000" dirty="0"/>
              <a:t>w danej kwocie ryczałtowej.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dirty="0"/>
              <a:t>Uzasadnienie wydatków</a:t>
            </a:r>
            <a:r>
              <a:rPr lang="pl-PL" sz="2000" dirty="0"/>
              <a:t>: należy wykazać wydatki składające się na daną kwotę ryczałtową, metodologia ich wyliczenia wraz z uzasadnieniem ich wysokości oraz konieczności ich poniesienia. </a:t>
            </a:r>
            <a:r>
              <a:rPr lang="pl-PL" sz="2000" b="1" dirty="0"/>
              <a:t>Kalkulacja</a:t>
            </a:r>
            <a:r>
              <a:rPr lang="pl-PL" sz="2000" dirty="0"/>
              <a:t> wydatków składających się na kwotę ryczałtową: </a:t>
            </a:r>
          </a:p>
          <a:p>
            <a:pPr marL="447675" indent="-447675"/>
            <a:r>
              <a:rPr lang="pl-PL" sz="2000" dirty="0"/>
              <a:t>	- wynagrodzenie doradcy (umowa zlecenie: kwota brutto + narzuty): </a:t>
            </a:r>
            <a:br>
              <a:rPr lang="pl-PL" sz="2000" dirty="0"/>
            </a:br>
            <a:r>
              <a:rPr lang="pl-PL" sz="2000" dirty="0"/>
              <a:t>	  12 000,00 zł (20UP x 4h x 150zł); </a:t>
            </a:r>
          </a:p>
          <a:p>
            <a:r>
              <a:rPr lang="pl-PL" sz="2000" dirty="0"/>
              <a:t>	- udostępnienie sali (wkład własny): 4 400,00 zł (20 UP x 4h x 55 zł);</a:t>
            </a:r>
          </a:p>
        </p:txBody>
      </p:sp>
    </p:spTree>
    <p:extLst>
      <p:ext uri="{BB962C8B-B14F-4D97-AF65-F5344CB8AC3E}">
        <p14:creationId xmlns:p14="http://schemas.microsoft.com/office/powerpoint/2010/main" val="4193894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543" y="467469"/>
            <a:ext cx="8783791" cy="537794"/>
          </a:xfrm>
        </p:spPr>
        <p:txBody>
          <a:bodyPr>
            <a:noAutofit/>
          </a:bodyPr>
          <a:lstStyle/>
          <a:p>
            <a:r>
              <a:rPr lang="pl-PL" sz="2400" dirty="0">
                <a:solidFill>
                  <a:srgbClr val="002073"/>
                </a:solidFill>
              </a:rPr>
              <a:t>Uproszczone metody rozliczania wydatków – Przykład 2</a:t>
            </a:r>
            <a:br>
              <a:rPr lang="pl-PL" sz="3600" dirty="0"/>
            </a:br>
            <a:endParaRPr lang="pl-PL" sz="3600" dirty="0"/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071585CC-124C-4CAE-B879-B607FF3210D7}"/>
              </a:ext>
            </a:extLst>
          </p:cNvPr>
          <p:cNvSpPr/>
          <p:nvPr/>
        </p:nvSpPr>
        <p:spPr>
          <a:xfrm>
            <a:off x="640414" y="899517"/>
            <a:ext cx="9090051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pl-PL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dirty="0"/>
              <a:t>Nazwa zadania: </a:t>
            </a:r>
            <a:r>
              <a:rPr lang="pl-PL" sz="2000" dirty="0"/>
              <a:t>Organizacja przestrzeni poprawiającej warunki pracy – adaptacja pomieszczeń</a:t>
            </a:r>
            <a:endParaRPr lang="pl-PL" sz="1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dirty="0"/>
              <a:t>Nazwa kosztu (kwoty ryczałtowej): </a:t>
            </a:r>
            <a:r>
              <a:rPr lang="pl-PL" sz="2000" dirty="0"/>
              <a:t>Adaptacja pomieszczeń w związku z poprawą warunków pracy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dirty="0"/>
              <a:t>Wydatki ogółem: </a:t>
            </a:r>
            <a:r>
              <a:rPr lang="pl-PL" sz="2000" dirty="0"/>
              <a:t>20 000,00 zł, </a:t>
            </a:r>
            <a:r>
              <a:rPr lang="pl-PL" sz="2000" b="1" dirty="0"/>
              <a:t>Dofinansowanie: </a:t>
            </a:r>
            <a:r>
              <a:rPr lang="pl-PL" sz="2000" dirty="0"/>
              <a:t>20 000,00 zł</a:t>
            </a:r>
            <a:endParaRPr lang="pl-PL" sz="1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dirty="0"/>
              <a:t>Nazwa wskaźnika: </a:t>
            </a:r>
            <a:r>
              <a:rPr lang="pl-PL" sz="2000" dirty="0"/>
              <a:t>Liczba zaadaptowanych pomieszczeń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dirty="0"/>
              <a:t>Wartość: </a:t>
            </a:r>
            <a:r>
              <a:rPr lang="pl-PL" sz="2000" dirty="0"/>
              <a:t>2</a:t>
            </a:r>
            <a:endParaRPr lang="pl-PL" sz="1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dirty="0"/>
              <a:t>Weryfikacja: </a:t>
            </a:r>
            <a:r>
              <a:rPr lang="pl-PL" sz="2000" dirty="0"/>
              <a:t>Protokół odbioru lub inny dokument równoważny;</a:t>
            </a:r>
            <a:endParaRPr lang="pl-PL" sz="11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000000"/>
                </a:solidFill>
              </a:rPr>
              <a:t>Limity</a:t>
            </a:r>
            <a:r>
              <a:rPr lang="pl-PL" sz="2000" dirty="0">
                <a:solidFill>
                  <a:srgbClr val="000000"/>
                </a:solidFill>
              </a:rPr>
              <a:t> – w tym przypadku będzie to pomoc de </a:t>
            </a:r>
            <a:r>
              <a:rPr lang="pl-PL" sz="2000" dirty="0" err="1">
                <a:solidFill>
                  <a:srgbClr val="000000"/>
                </a:solidFill>
              </a:rPr>
              <a:t>minimis</a:t>
            </a:r>
            <a:r>
              <a:rPr lang="pl-PL" sz="2000" dirty="0">
                <a:solidFill>
                  <a:srgbClr val="000000"/>
                </a:solidFill>
              </a:rPr>
              <a:t> oraz cross-</a:t>
            </a:r>
            <a:r>
              <a:rPr lang="pl-PL" sz="2000" dirty="0" err="1">
                <a:solidFill>
                  <a:srgbClr val="000000"/>
                </a:solidFill>
              </a:rPr>
              <a:t>financing</a:t>
            </a:r>
            <a:r>
              <a:rPr lang="pl-PL" sz="2000" dirty="0">
                <a:solidFill>
                  <a:srgbClr val="000000"/>
                </a:solidFill>
              </a:rPr>
              <a:t>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000000"/>
                </a:solidFill>
              </a:rPr>
              <a:t>Realizator</a:t>
            </a:r>
            <a:r>
              <a:rPr lang="pl-PL" sz="2000" dirty="0">
                <a:solidFill>
                  <a:srgbClr val="000000"/>
                </a:solidFill>
              </a:rPr>
              <a:t> – należy wybrać z listy rozwijanej podmiot, który ponosi wydatki ujęte </a:t>
            </a:r>
            <a:br>
              <a:rPr lang="pl-PL" sz="2000" dirty="0">
                <a:solidFill>
                  <a:srgbClr val="000000"/>
                </a:solidFill>
              </a:rPr>
            </a:br>
            <a:r>
              <a:rPr lang="pl-PL" sz="2000" dirty="0">
                <a:solidFill>
                  <a:srgbClr val="000000"/>
                </a:solidFill>
              </a:rPr>
              <a:t>w danej kwocie ryczałtowej.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b="1" dirty="0"/>
              <a:t>Uzasadnienie wydatków: </a:t>
            </a:r>
            <a:r>
              <a:rPr lang="pl-PL" sz="2000" dirty="0"/>
              <a:t>wydatki składające się na daną kwotę ryczałtową, metodologia ich wyliczenia wraz z uzasadnieniem ich wysokości oraz konieczności ich poniesienia. </a:t>
            </a:r>
            <a:r>
              <a:rPr lang="pl-PL" sz="2000" b="1" dirty="0"/>
              <a:t>Kalkulacja</a:t>
            </a:r>
            <a:r>
              <a:rPr lang="pl-PL" sz="2000" dirty="0"/>
              <a:t> wydatków składających się na kwotę ryczałtową: </a:t>
            </a:r>
          </a:p>
          <a:p>
            <a:pPr marL="361950" indent="-361950"/>
            <a:r>
              <a:rPr lang="pl-PL" sz="2000" dirty="0"/>
              <a:t>	- dostosowania infrastruktury u pracodawcy/ adaptacja pomieszczeń: 20 000,00 zł;</a:t>
            </a:r>
          </a:p>
          <a:p>
            <a:r>
              <a:rPr lang="pl-PL" sz="11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714784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543" y="323453"/>
            <a:ext cx="8783791" cy="537794"/>
          </a:xfrm>
        </p:spPr>
        <p:txBody>
          <a:bodyPr>
            <a:noAutofit/>
          </a:bodyPr>
          <a:lstStyle/>
          <a:p>
            <a:r>
              <a:rPr lang="pl-PL" sz="2400" dirty="0">
                <a:solidFill>
                  <a:srgbClr val="002073"/>
                </a:solidFill>
              </a:rPr>
              <a:t>Uproszczone metody rozliczania wydatków – Przykład 3</a:t>
            </a:r>
            <a:br>
              <a:rPr lang="pl-PL" sz="3600" dirty="0"/>
            </a:br>
            <a:endParaRPr lang="pl-PL" sz="3600" dirty="0"/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071585CC-124C-4CAE-B879-B607FF3210D7}"/>
              </a:ext>
            </a:extLst>
          </p:cNvPr>
          <p:cNvSpPr/>
          <p:nvPr/>
        </p:nvSpPr>
        <p:spPr>
          <a:xfrm>
            <a:off x="640412" y="1271458"/>
            <a:ext cx="909005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pl-PL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dirty="0"/>
              <a:t>Nazwa zadania: </a:t>
            </a:r>
            <a:r>
              <a:rPr lang="pl-PL" sz="2000" dirty="0"/>
              <a:t>Utworzenie zdalnych stanowisk pracy – zakup sprzętu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dirty="0"/>
              <a:t>Nazwa kosztu (kwoty ryczałtowej): </a:t>
            </a:r>
            <a:r>
              <a:rPr lang="pl-PL" sz="2000" dirty="0"/>
              <a:t>Utworzenie zdalnych stanowisk pracy – zakup laptopów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dirty="0"/>
              <a:t>Wydatki ogółem: </a:t>
            </a:r>
            <a:r>
              <a:rPr lang="pl-PL" sz="2000" dirty="0"/>
              <a:t>90 000,00 zł, </a:t>
            </a:r>
            <a:r>
              <a:rPr lang="pl-PL" sz="2000" b="1" dirty="0"/>
              <a:t>Dofinansowanie: </a:t>
            </a:r>
            <a:r>
              <a:rPr lang="pl-PL" sz="2000" dirty="0"/>
              <a:t>90 000,00 zł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dirty="0"/>
              <a:t>Nazwa wskaźnika: </a:t>
            </a:r>
            <a:r>
              <a:rPr lang="pl-PL" sz="2000" dirty="0"/>
              <a:t>Liczba utworzonych zdalnych stanowisk pracy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dirty="0"/>
              <a:t>Wartość: </a:t>
            </a:r>
            <a:r>
              <a:rPr lang="pl-PL" sz="2000" dirty="0"/>
              <a:t>20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dirty="0"/>
              <a:t>Weryfikacja: </a:t>
            </a:r>
            <a:r>
              <a:rPr lang="pl-PL" sz="2000" dirty="0"/>
              <a:t>Protokół odbioru wyposażenia lub inny dokument równoważny;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000000"/>
                </a:solidFill>
              </a:rPr>
              <a:t>Limity</a:t>
            </a:r>
            <a:r>
              <a:rPr lang="pl-PL" sz="2000" dirty="0">
                <a:solidFill>
                  <a:srgbClr val="000000"/>
                </a:solidFill>
              </a:rPr>
              <a:t> – w tym przypadku będzie to pomoc de </a:t>
            </a:r>
            <a:r>
              <a:rPr lang="pl-PL" sz="2000" dirty="0" err="1">
                <a:solidFill>
                  <a:srgbClr val="000000"/>
                </a:solidFill>
              </a:rPr>
              <a:t>minimis</a:t>
            </a:r>
            <a:r>
              <a:rPr lang="pl-PL" sz="2000" dirty="0">
                <a:solidFill>
                  <a:srgbClr val="000000"/>
                </a:solidFill>
              </a:rPr>
              <a:t>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000000"/>
                </a:solidFill>
              </a:rPr>
              <a:t>Realizator</a:t>
            </a:r>
            <a:r>
              <a:rPr lang="pl-PL" sz="2000" dirty="0">
                <a:solidFill>
                  <a:srgbClr val="000000"/>
                </a:solidFill>
              </a:rPr>
              <a:t> – należy wybrać z listy rozwijanej podmiot, który ponosi wydatki ujęte </a:t>
            </a:r>
            <a:br>
              <a:rPr lang="pl-PL" sz="2000" dirty="0">
                <a:solidFill>
                  <a:srgbClr val="000000"/>
                </a:solidFill>
              </a:rPr>
            </a:br>
            <a:r>
              <a:rPr lang="pl-PL" sz="2000" dirty="0">
                <a:solidFill>
                  <a:srgbClr val="000000"/>
                </a:solidFill>
              </a:rPr>
              <a:t>w danej kwocie ryczałtowej.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b="1" dirty="0"/>
              <a:t>Uzasadnienie wydatków: </a:t>
            </a:r>
            <a:r>
              <a:rPr lang="pl-PL" sz="2000" dirty="0"/>
              <a:t>wydatki składające się na daną kwotę ryczałtową, metodologia ich wyliczenia wraz z uzasadnieniem ich wysokości oraz konieczności ich poniesienia. </a:t>
            </a:r>
            <a:r>
              <a:rPr lang="pl-PL" sz="2000" b="1" dirty="0"/>
              <a:t>Kalkulacja</a:t>
            </a:r>
            <a:r>
              <a:rPr lang="pl-PL" sz="2000" dirty="0"/>
              <a:t> wydatków składających się na kwotę ryczałtową: </a:t>
            </a:r>
          </a:p>
          <a:p>
            <a:pPr marL="361950" indent="-361950"/>
            <a:r>
              <a:rPr lang="pl-PL" sz="2000" dirty="0"/>
              <a:t>	- zakup laptopów: 90 000,00 zł (20 sztuk x 4 500,00 zł);</a:t>
            </a:r>
          </a:p>
          <a:p>
            <a:pPr marL="361950" indent="-361950"/>
            <a:r>
              <a:rPr lang="pl-PL" sz="2000" dirty="0"/>
              <a:t>	</a:t>
            </a:r>
            <a:r>
              <a:rPr lang="pl-PL" sz="11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417959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8473ED-CE99-4590-9A93-B6D30E0AB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052" y="251445"/>
            <a:ext cx="8640381" cy="792088"/>
          </a:xfrm>
        </p:spPr>
        <p:txBody>
          <a:bodyPr>
            <a:normAutofit fontScale="90000"/>
          </a:bodyPr>
          <a:lstStyle/>
          <a:p>
            <a:r>
              <a:rPr lang="pl-PL" sz="3600" dirty="0"/>
              <a:t>Cross-</a:t>
            </a:r>
            <a:r>
              <a:rPr lang="pl-PL" sz="3600" dirty="0" err="1"/>
              <a:t>financing</a:t>
            </a:r>
            <a:r>
              <a:rPr lang="pl-PL" dirty="0"/>
              <a:t> – limit 1/3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922A2B-8A18-4338-AF3A-EC6828400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402" y="1259557"/>
            <a:ext cx="8835808" cy="612068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2000" dirty="0"/>
              <a:t>Cross-</a:t>
            </a:r>
            <a:r>
              <a:rPr lang="pl-PL" sz="2000" dirty="0" err="1"/>
              <a:t>financing</a:t>
            </a:r>
            <a:r>
              <a:rPr lang="pl-PL" sz="2000" dirty="0"/>
              <a:t> w projektach EFS+ dotyczy wyłącznie:</a:t>
            </a:r>
          </a:p>
          <a:p>
            <a:pPr marL="728663" indent="-457200">
              <a:spcBef>
                <a:spcPts val="0"/>
              </a:spcBef>
            </a:pPr>
            <a:r>
              <a:rPr lang="pl-PL" sz="2000" dirty="0"/>
              <a:t>zakupu gruntu i nieruchomości;</a:t>
            </a:r>
          </a:p>
          <a:p>
            <a:pPr marL="728662" indent="-457200">
              <a:spcBef>
                <a:spcPts val="0"/>
              </a:spcBef>
            </a:pPr>
            <a:r>
              <a:rPr lang="pl-PL" sz="2000" dirty="0"/>
              <a:t>zakupu infrastruktury rozumianej jako budowa nowej infrastruktury oraz wykonywanie wszelkich prac w ramach istniejącej infrastruktury;</a:t>
            </a:r>
          </a:p>
          <a:p>
            <a:pPr marL="728663" indent="-457200">
              <a:spcBef>
                <a:spcPts val="0"/>
              </a:spcBef>
            </a:pPr>
            <a:r>
              <a:rPr lang="pl-PL" sz="2000" dirty="0"/>
              <a:t>zakupu mebli, sprzętu i pojazdów </a:t>
            </a:r>
            <a:r>
              <a:rPr lang="pl-PL" sz="2000" b="1" dirty="0"/>
              <a:t>(z wyjątkami);</a:t>
            </a:r>
          </a:p>
          <a:p>
            <a:pPr marL="271463" indent="0">
              <a:spcBef>
                <a:spcPts val="0"/>
              </a:spcBef>
              <a:buNone/>
            </a:pPr>
            <a:endParaRPr lang="pl-PL" sz="2000" b="1" dirty="0"/>
          </a:p>
          <a:p>
            <a:pPr marL="271463" indent="0">
              <a:spcBef>
                <a:spcPts val="0"/>
              </a:spcBef>
              <a:buNone/>
            </a:pPr>
            <a:r>
              <a:rPr lang="pl-PL" sz="2000" b="1" dirty="0"/>
              <a:t>Wyjątki:</a:t>
            </a:r>
          </a:p>
          <a:p>
            <a:pPr marL="614363" indent="-342900">
              <a:spcBef>
                <a:spcPts val="0"/>
              </a:spcBef>
            </a:pPr>
            <a:r>
              <a:rPr lang="pl-PL" sz="2000" dirty="0"/>
              <a:t>zakupy te zostaną zamortyzowane w całości w okresie realizacji projektu, </a:t>
            </a:r>
          </a:p>
          <a:p>
            <a:pPr marL="614363" indent="-342900">
              <a:spcBef>
                <a:spcPts val="0"/>
              </a:spcBef>
            </a:pPr>
            <a:r>
              <a:rPr lang="pl-PL" sz="2000" dirty="0"/>
              <a:t>beneficjent udowodni, że zakup będzie najbardziej opłacalną opcją, tj. wymaga mniejszych nakładów finansowych niż inne opcje, np. najem lub leasing, </a:t>
            </a:r>
          </a:p>
          <a:p>
            <a:pPr marL="614363" indent="-342900">
              <a:spcBef>
                <a:spcPts val="0"/>
              </a:spcBef>
            </a:pPr>
            <a:r>
              <a:rPr lang="pl-PL" sz="2000" dirty="0"/>
              <a:t>zakupy te są konieczne dla osiągniecia celów projektu (np. doposażenie pracowni warsztatowych). </a:t>
            </a:r>
          </a:p>
          <a:p>
            <a:pPr marL="271463" indent="0">
              <a:spcBef>
                <a:spcPts val="0"/>
              </a:spcBef>
              <a:buNone/>
            </a:pPr>
            <a:endParaRPr lang="pl-PL" sz="2000" dirty="0">
              <a:cs typeface="Arial" panose="020B0604020202020204" pitchFamily="34" charset="0"/>
            </a:endParaRPr>
          </a:p>
          <a:p>
            <a:pPr marL="271463" indent="0">
              <a:spcBef>
                <a:spcPts val="0"/>
              </a:spcBef>
              <a:buNone/>
            </a:pPr>
            <a:r>
              <a:rPr lang="pl-PL" sz="2000" dirty="0">
                <a:cs typeface="Arial" panose="020B0604020202020204" pitchFamily="34" charset="0"/>
              </a:rPr>
              <a:t>Wskazane warunki są rozłączne, co oznacza, że w przypadku spełnienia któregokolwiek z nich, zakup mebli, sprzętu i pojazdów może być kwalifikowalny w ramach EFS+ </a:t>
            </a:r>
            <a:r>
              <a:rPr lang="pl-PL" sz="2000" b="1" dirty="0">
                <a:cs typeface="Arial" panose="020B0604020202020204" pitchFamily="34" charset="0"/>
              </a:rPr>
              <a:t>poza cross-</a:t>
            </a:r>
            <a:r>
              <a:rPr lang="pl-PL" sz="2000" b="1" dirty="0" err="1">
                <a:cs typeface="Arial" panose="020B0604020202020204" pitchFamily="34" charset="0"/>
              </a:rPr>
              <a:t>financingiem</a:t>
            </a:r>
            <a:r>
              <a:rPr lang="pl-PL" sz="2000" dirty="0">
                <a:cs typeface="Arial" panose="020B0604020202020204" pitchFamily="34" charset="0"/>
              </a:rPr>
              <a:t>. </a:t>
            </a:r>
          </a:p>
          <a:p>
            <a:pPr marL="271463" indent="0">
              <a:spcBef>
                <a:spcPts val="0"/>
              </a:spcBef>
              <a:buNone/>
            </a:pPr>
            <a:endParaRPr lang="pl-PL" sz="2000" b="1" dirty="0">
              <a:cs typeface="Arial" panose="020B0604020202020204" pitchFamily="34" charset="0"/>
            </a:endParaRPr>
          </a:p>
          <a:p>
            <a:pPr marL="271463" indent="0">
              <a:spcBef>
                <a:spcPts val="0"/>
              </a:spcBef>
              <a:buNone/>
            </a:pPr>
            <a:r>
              <a:rPr lang="pl-PL" sz="2000" b="1" dirty="0">
                <a:cs typeface="Arial" panose="020B0604020202020204" pitchFamily="34" charset="0"/>
              </a:rPr>
              <a:t>Zakup mebli, sprzętu i pojazdów niespełniający żadnego ze wskazanych wyżej warunków stanowi cross-</a:t>
            </a:r>
            <a:r>
              <a:rPr lang="pl-PL" sz="2000" b="1" dirty="0" err="1">
                <a:cs typeface="Arial" panose="020B0604020202020204" pitchFamily="34" charset="0"/>
              </a:rPr>
              <a:t>financing</a:t>
            </a:r>
            <a:r>
              <a:rPr lang="pl-PL" sz="2000" b="1" dirty="0">
                <a:cs typeface="Arial" panose="020B0604020202020204" pitchFamily="34" charset="0"/>
              </a:rPr>
              <a:t>.</a:t>
            </a:r>
          </a:p>
          <a:p>
            <a:pPr marL="271463" indent="0">
              <a:buNone/>
            </a:pPr>
            <a:endParaRPr lang="pl-PL" b="1" dirty="0"/>
          </a:p>
          <a:p>
            <a:pPr marL="271463" indent="0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725482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50F2C5-5CA0-4591-947D-B29082906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750" y="323453"/>
            <a:ext cx="8604213" cy="699387"/>
          </a:xfrm>
        </p:spPr>
        <p:txBody>
          <a:bodyPr>
            <a:normAutofit/>
          </a:bodyPr>
          <a:lstStyle/>
          <a:p>
            <a:r>
              <a:rPr lang="pl-PL" sz="3600" dirty="0"/>
              <a:t>Prawidłowość sporządzenia budżetu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10D375-4F71-484D-84CD-C548038A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750" y="1691605"/>
            <a:ext cx="8640382" cy="4680002"/>
          </a:xfrm>
        </p:spPr>
        <p:txBody>
          <a:bodyPr>
            <a:normAutofit/>
          </a:bodyPr>
          <a:lstStyle/>
          <a:p>
            <a:r>
              <a:rPr lang="pl-PL" b="1" dirty="0"/>
              <a:t>Wytyczne dotyczące kwalifikowalności wydatków na lata 2021-2027</a:t>
            </a:r>
            <a:br>
              <a:rPr lang="pl-PL" dirty="0"/>
            </a:br>
            <a:r>
              <a:rPr lang="pl-PL" sz="1800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https://www.funduszeeuropejskie.gov.pl/strony/o-funduszach/fundusze-na-lata-2021-2027/prawo-i-dokumenty/wytyczne/#/domyslne=1</a:t>
            </a:r>
            <a:endParaRPr lang="pl-PL" sz="1800" dirty="0"/>
          </a:p>
          <a:p>
            <a:endParaRPr lang="pl-PL" dirty="0"/>
          </a:p>
          <a:p>
            <a:r>
              <a:rPr lang="pl-PL" b="1" dirty="0"/>
              <a:t>Zasady realizacji projektów w ramach Europejskiego Funduszu Społecznego Plus</a:t>
            </a:r>
            <a:br>
              <a:rPr lang="pl-PL" dirty="0"/>
            </a:br>
            <a:r>
              <a:rPr lang="pl-PL" sz="1800" dirty="0">
                <a:hlinkClick r:id="rId3"/>
              </a:rPr>
              <a:t>https://funduszeuepomorskie.pl/dokumenty/4795-zasady-realizacji-projektow-w-ramach-europejskiego-funduszu-spolecznego-plus</a:t>
            </a:r>
            <a:r>
              <a:rPr lang="pl-PL" sz="1800" dirty="0"/>
              <a:t> </a:t>
            </a:r>
          </a:p>
          <a:p>
            <a:endParaRPr lang="pl-PL" sz="1800" dirty="0"/>
          </a:p>
          <a:p>
            <a:r>
              <a:rPr lang="pl-PL" b="1" dirty="0"/>
              <a:t>Instrukcja merytoryczna wypełniania formularza wniosku o dofinansowanie projektu z Europejskiego Funduszu Społecznego Plus </a:t>
            </a:r>
            <a:br>
              <a:rPr lang="pl-PL" b="1" dirty="0"/>
            </a:br>
            <a:r>
              <a:rPr lang="pl-PL" b="1" dirty="0"/>
              <a:t>w ramach programu Fundusze Europejskie dla Pomorza 2021-2027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800" dirty="0"/>
              <a:t>     (Zał. nr 5 do Regulaminu wyboru projektów)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8617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266910"/>
            <a:ext cx="8640381" cy="848632"/>
          </a:xfrm>
        </p:spPr>
        <p:txBody>
          <a:bodyPr>
            <a:normAutofit/>
          </a:bodyPr>
          <a:lstStyle/>
          <a:p>
            <a:r>
              <a:rPr lang="pl-PL" sz="3600" dirty="0">
                <a:cs typeface="Arial" panose="020B0604020202020204" pitchFamily="34" charset="0"/>
              </a:rPr>
              <a:t>Cross-</a:t>
            </a:r>
            <a:r>
              <a:rPr lang="pl-PL" sz="3600" dirty="0" err="1">
                <a:cs typeface="Arial" panose="020B0604020202020204" pitchFamily="34" charset="0"/>
              </a:rPr>
              <a:t>financing</a:t>
            </a:r>
            <a:r>
              <a:rPr lang="pl-PL" dirty="0">
                <a:cs typeface="Arial" panose="020B0604020202020204" pitchFamily="34" charset="0"/>
              </a:rPr>
              <a:t> 2/3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068" y="1187549"/>
            <a:ext cx="8928752" cy="489622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/>
              <a:t>W ramach naboru wartość wydatków w ramach cross-</a:t>
            </a:r>
            <a:r>
              <a:rPr lang="pl-PL" dirty="0" err="1"/>
              <a:t>financingu</a:t>
            </a:r>
            <a:r>
              <a:rPr lang="pl-PL" dirty="0"/>
              <a:t> sumarycznie </a:t>
            </a:r>
            <a:br>
              <a:rPr lang="pl-PL" dirty="0"/>
            </a:br>
            <a:r>
              <a:rPr lang="pl-PL" b="1" dirty="0"/>
              <a:t>nie może stanowić więcej niż 25 % wartości projektu ogółem.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pl-PL" dirty="0"/>
              <a:t>Do limitu wliczamy </a:t>
            </a:r>
            <a:r>
              <a:rPr lang="pl-PL" b="1" dirty="0"/>
              <a:t>sumę kosztów bezpośrednich, oznaczonych jako wydatki w limicie cross-</a:t>
            </a:r>
            <a:r>
              <a:rPr lang="pl-PL" b="1" dirty="0" err="1"/>
              <a:t>financingu</a:t>
            </a:r>
            <a:r>
              <a:rPr lang="pl-PL" b="1" dirty="0"/>
              <a:t> </a:t>
            </a:r>
            <a:r>
              <a:rPr lang="pl-PL" b="1" dirty="0">
                <a:solidFill>
                  <a:srgbClr val="FF0000"/>
                </a:solidFill>
              </a:rPr>
              <a:t>oraz naliczonych od nich kosztów pośrednich</a:t>
            </a:r>
            <a:r>
              <a:rPr lang="pl-PL" b="1" dirty="0"/>
              <a:t>, zgodnie z przyjętą stawką ryczałtową.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pl-PL" dirty="0"/>
              <a:t>W przypadku wystąpienia w budżecie kosztów bezpośrednich oznaczonych limitem cross-</a:t>
            </a:r>
            <a:r>
              <a:rPr lang="pl-PL" dirty="0" err="1"/>
              <a:t>financing</a:t>
            </a:r>
            <a:r>
              <a:rPr lang="pl-PL" dirty="0"/>
              <a:t>, w zadaniu Koszty pośrednie, obowiązkowe jest dodanie odrębnej pozycji kosztów pośrednich odnoszących się do przedmiotowych wydatków w ramach cross-</a:t>
            </a:r>
            <a:r>
              <a:rPr lang="pl-PL" dirty="0" err="1"/>
              <a:t>financingu</a:t>
            </a:r>
            <a:r>
              <a:rPr lang="pl-PL" dirty="0"/>
              <a:t>. Suma obu pozycji kosztów pośrednich, stanowić będzie wartość kosztów pośrednich ogółem w projekcie.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pl-PL" dirty="0"/>
              <a:t>Wartość wydatków objętych limitem cross – </a:t>
            </a:r>
            <a:r>
              <a:rPr lang="pl-PL" dirty="0" err="1"/>
              <a:t>financingu</a:t>
            </a:r>
            <a:r>
              <a:rPr lang="pl-PL" dirty="0"/>
              <a:t> w kosztach bezpośrednich wraz z wartością kosztów pośrednich przypisanych do wydatku dotyczącego cross-</a:t>
            </a:r>
            <a:r>
              <a:rPr lang="pl-PL" dirty="0" err="1"/>
              <a:t>financingu</a:t>
            </a:r>
            <a:r>
              <a:rPr lang="pl-PL" dirty="0"/>
              <a:t> zostanie ujęta sumarycznie w podsumowaniu budżetu.</a:t>
            </a:r>
          </a:p>
          <a:p>
            <a:pPr marL="0" indent="0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6623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172" y="266749"/>
            <a:ext cx="8640381" cy="1080001"/>
          </a:xfrm>
        </p:spPr>
        <p:txBody>
          <a:bodyPr>
            <a:normAutofit/>
          </a:bodyPr>
          <a:lstStyle/>
          <a:p>
            <a:r>
              <a:rPr lang="pl-PL" sz="3600" dirty="0">
                <a:cs typeface="Arial" panose="020B0604020202020204" pitchFamily="34" charset="0"/>
              </a:rPr>
              <a:t>Cross-</a:t>
            </a:r>
            <a:r>
              <a:rPr lang="pl-PL" sz="3600" dirty="0" err="1">
                <a:cs typeface="Arial" panose="020B0604020202020204" pitchFamily="34" charset="0"/>
              </a:rPr>
              <a:t>financing</a:t>
            </a:r>
            <a:r>
              <a:rPr lang="pl-PL" dirty="0">
                <a:cs typeface="Arial" panose="020B0604020202020204" pitchFamily="34" charset="0"/>
              </a:rPr>
              <a:t> 3/3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434" y="1979637"/>
            <a:ext cx="8784879" cy="4210921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pl-PL" sz="2400" dirty="0">
                <a:cs typeface="Arial" panose="020B0604020202020204" pitchFamily="34" charset="0"/>
              </a:rPr>
              <a:t>W niniejszym konkursie, do limitu cross-</a:t>
            </a:r>
            <a:r>
              <a:rPr lang="pl-PL" sz="2400" dirty="0" err="1">
                <a:cs typeface="Arial" panose="020B0604020202020204" pitchFamily="34" charset="0"/>
              </a:rPr>
              <a:t>financingu</a:t>
            </a:r>
            <a:r>
              <a:rPr lang="pl-PL" sz="2400" dirty="0">
                <a:cs typeface="Arial" panose="020B0604020202020204" pitchFamily="34" charset="0"/>
              </a:rPr>
              <a:t> </a:t>
            </a:r>
            <a:r>
              <a:rPr lang="pl-PL" sz="2400" b="1" dirty="0">
                <a:cs typeface="Arial" panose="020B0604020202020204" pitchFamily="34" charset="0"/>
              </a:rPr>
              <a:t>będą wliczane np.</a:t>
            </a:r>
            <a:r>
              <a:rPr lang="pl-PL" sz="2400" dirty="0">
                <a:cs typeface="Arial" panose="020B0604020202020204" pitchFamily="34" charset="0"/>
              </a:rPr>
              <a:t>:</a:t>
            </a:r>
          </a:p>
          <a:p>
            <a:pPr marL="0" indent="0">
              <a:spcBef>
                <a:spcPts val="1800"/>
              </a:spcBef>
              <a:buNone/>
            </a:pPr>
            <a:endParaRPr lang="pl-PL" sz="2400" dirty="0">
              <a:cs typeface="Arial" panose="020B0604020202020204" pitchFamily="34" charset="0"/>
            </a:endParaRPr>
          </a:p>
          <a:p>
            <a:pPr>
              <a:spcBef>
                <a:spcPts val="1800"/>
              </a:spcBef>
            </a:pPr>
            <a:r>
              <a:rPr lang="pl-PL" sz="2400" dirty="0">
                <a:cs typeface="Arial" panose="020B0604020202020204" pitchFamily="34" charset="0"/>
              </a:rPr>
              <a:t>koszty </a:t>
            </a:r>
            <a:r>
              <a:rPr lang="pl-PL" sz="2400" b="1" dirty="0">
                <a:cs typeface="Arial" panose="020B0604020202020204" pitchFamily="34" charset="0"/>
              </a:rPr>
              <a:t>adaptacji pomieszczeń i zakupu wyposażenia </a:t>
            </a:r>
            <a:r>
              <a:rPr lang="pl-PL" sz="2400" dirty="0">
                <a:cs typeface="Arial" panose="020B0604020202020204" pitchFamily="34" charset="0"/>
              </a:rPr>
              <a:t>poniesione </a:t>
            </a:r>
            <a:br>
              <a:rPr lang="pl-PL" sz="2400" dirty="0">
                <a:cs typeface="Arial" panose="020B0604020202020204" pitchFamily="34" charset="0"/>
              </a:rPr>
            </a:br>
            <a:r>
              <a:rPr lang="pl-PL" sz="2400" dirty="0">
                <a:cs typeface="Arial" panose="020B0604020202020204" pitchFamily="34" charset="0"/>
              </a:rPr>
              <a:t>na organizację przestrzeni pracy; </a:t>
            </a:r>
          </a:p>
          <a:p>
            <a:pPr>
              <a:spcBef>
                <a:spcPts val="1800"/>
              </a:spcBef>
            </a:pPr>
            <a:r>
              <a:rPr lang="pl-PL" sz="2400" dirty="0">
                <a:cs typeface="Arial" panose="020B0604020202020204" pitchFamily="34" charset="0"/>
              </a:rPr>
              <a:t>koszty </a:t>
            </a:r>
            <a:r>
              <a:rPr lang="pl-PL" sz="2400" b="1" dirty="0">
                <a:cs typeface="Arial" panose="020B0604020202020204" pitchFamily="34" charset="0"/>
              </a:rPr>
              <a:t>dostosowania infrastruktury u pracodawcy</a:t>
            </a:r>
            <a:r>
              <a:rPr lang="pl-PL" sz="2400" dirty="0">
                <a:cs typeface="Arial" panose="020B0604020202020204" pitchFamily="34" charset="0"/>
              </a:rPr>
              <a:t>, w celu umożliwienia wykonywania pracy w formie zdalnej </a:t>
            </a:r>
            <a:br>
              <a:rPr lang="pl-PL" sz="2400" dirty="0">
                <a:cs typeface="Arial" panose="020B0604020202020204" pitchFamily="34" charset="0"/>
              </a:rPr>
            </a:br>
            <a:r>
              <a:rPr lang="pl-PL" sz="2400" dirty="0">
                <a:cs typeface="Arial" panose="020B0604020202020204" pitchFamily="34" charset="0"/>
              </a:rPr>
              <a:t>i ewentualnie zakupu sprzętu i wyposażenia (o ile nie zostaną zaliczone do wyjątków).</a:t>
            </a:r>
          </a:p>
          <a:p>
            <a:pPr marL="0" indent="0">
              <a:buNone/>
            </a:pPr>
            <a:endParaRPr lang="pl-PL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1917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FEC14B-CE1A-4412-B7F4-504A26B96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418" y="179437"/>
            <a:ext cx="8640381" cy="683698"/>
          </a:xfrm>
        </p:spPr>
        <p:txBody>
          <a:bodyPr/>
          <a:lstStyle/>
          <a:p>
            <a:r>
              <a:rPr lang="pl-PL" sz="3600" dirty="0"/>
              <a:t>Pomoc de </a:t>
            </a:r>
            <a:r>
              <a:rPr lang="pl-PL" sz="3600" dirty="0" err="1"/>
              <a:t>minimis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DE9A7C-03C1-484C-A82E-848921A06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708" y="683493"/>
            <a:ext cx="8784687" cy="66247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dirty="0"/>
              <a:t>Pomoc de </a:t>
            </a:r>
            <a:r>
              <a:rPr lang="pl-PL" sz="2000" dirty="0" err="1"/>
              <a:t>minimis</a:t>
            </a:r>
            <a:r>
              <a:rPr lang="pl-PL" sz="2000" dirty="0"/>
              <a:t> jest to pomoc zgodna z przepisami Rozporządzenia Ministra Funduszy i Polityki Regionalnej z dnia 20 grudnia 2022 r. w sprawie udzielania pomocy de </a:t>
            </a:r>
            <a:r>
              <a:rPr lang="pl-PL" sz="2000" dirty="0" err="1"/>
              <a:t>minimis</a:t>
            </a:r>
            <a:r>
              <a:rPr lang="pl-PL" sz="2000" dirty="0"/>
              <a:t> oraz pomocy publicznej w ramach programów finansowanych </a:t>
            </a:r>
            <a:br>
              <a:rPr lang="pl-PL" sz="2000" dirty="0"/>
            </a:br>
            <a:r>
              <a:rPr lang="pl-PL" sz="2000" dirty="0"/>
              <a:t>z Europejskiego Funduszu Społecznego Plus (EFS+) na lata 2021-2027.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W związku z wejściem w życie Rozporządzenia Komisji (UE) 2023/2831 z dnia 13 grudnia 2023 r. w sprawie stosowania art. 107 i 108 Traktatu o funkcjonowaniu Unii Europejskiej do pomocy de </a:t>
            </a:r>
            <a:r>
              <a:rPr lang="pl-PL" sz="2000" dirty="0" err="1"/>
              <a:t>minimis</a:t>
            </a:r>
            <a:r>
              <a:rPr lang="pl-PL" sz="2000" dirty="0"/>
              <a:t>, zgodnie z przepisami przejściowymi ujętymi </a:t>
            </a:r>
            <a:br>
              <a:rPr lang="pl-PL" sz="2000" dirty="0"/>
            </a:br>
            <a:r>
              <a:rPr lang="pl-PL" sz="2000" dirty="0"/>
              <a:t>w projekcie nowego Rozporządzenia w sprawie udzielania pomocy de </a:t>
            </a:r>
            <a:r>
              <a:rPr lang="pl-PL" sz="2000" dirty="0" err="1"/>
              <a:t>minimis</a:t>
            </a:r>
            <a:r>
              <a:rPr lang="pl-PL" sz="2000" dirty="0"/>
              <a:t> w ramach regionalnych programów na lata 2021–2027 procedowanego w MFIPR (planowany termin wejście w życie koniec I kwartału 2024) do umów zawartych przed dniem wejścia w życie projektowanego rozporządzenia </a:t>
            </a:r>
            <a:r>
              <a:rPr lang="pl-PL" sz="2000" dirty="0" err="1"/>
              <a:t>MFiPR</a:t>
            </a:r>
            <a:r>
              <a:rPr lang="pl-PL" sz="2000" dirty="0"/>
              <a:t>, na podstawie których udzielono pomocy, zastosowanie będą miały przepisy dotychczasowe. </a:t>
            </a:r>
            <a:br>
              <a:rPr lang="pl-PL" sz="2000" dirty="0"/>
            </a:br>
            <a:r>
              <a:rPr lang="pl-PL" sz="2000" dirty="0"/>
              <a:t>Do umów zawieranych po dniu wejścia w życie projektowanego rozporządzenia na podstawie wniosków złożonych w postępowaniach wszczętych przed tym dniem, zastosowanie mieć będą przepisy projektowanego rozporządzenia.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>
                <a:solidFill>
                  <a:srgbClr val="FF0000"/>
                </a:solidFill>
              </a:rPr>
              <a:t>W związku z powyższym, całkowita kwota pomocy de </a:t>
            </a:r>
            <a:r>
              <a:rPr lang="pl-PL" sz="2000" dirty="0" err="1">
                <a:solidFill>
                  <a:srgbClr val="FF0000"/>
                </a:solidFill>
              </a:rPr>
              <a:t>minimis</a:t>
            </a:r>
            <a:r>
              <a:rPr lang="pl-PL" sz="2000" dirty="0">
                <a:solidFill>
                  <a:srgbClr val="FF0000"/>
                </a:solidFill>
              </a:rPr>
              <a:t> przyznanej przez państwo członkowskie jednemu przedsiębiorstwu nie może przekroczyć </a:t>
            </a:r>
            <a:r>
              <a:rPr lang="pl-PL" sz="2000" b="1" dirty="0"/>
              <a:t>200 000 EUR</a:t>
            </a:r>
            <a:r>
              <a:rPr lang="pl-PL" sz="2000" b="1" dirty="0">
                <a:solidFill>
                  <a:srgbClr val="FF0000"/>
                </a:solidFill>
              </a:rPr>
              <a:t> </a:t>
            </a:r>
            <a:r>
              <a:rPr lang="pl-PL" sz="2000" dirty="0">
                <a:solidFill>
                  <a:srgbClr val="FF0000"/>
                </a:solidFill>
              </a:rPr>
              <a:t>w okresie trzech lat podatkowych.</a:t>
            </a:r>
          </a:p>
          <a:p>
            <a:pPr lvl="2">
              <a:buClr>
                <a:srgbClr val="003399"/>
              </a:buClr>
            </a:pPr>
            <a:endParaRPr lang="pl-PL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1698207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EA3557-869A-466F-8198-010B62E16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251446"/>
            <a:ext cx="8640381" cy="864096"/>
          </a:xfrm>
        </p:spPr>
        <p:txBody>
          <a:bodyPr>
            <a:normAutofit fontScale="90000"/>
          </a:bodyPr>
          <a:lstStyle/>
          <a:p>
            <a:br>
              <a:rPr lang="pl-PL" sz="3600" dirty="0"/>
            </a:br>
            <a:r>
              <a:rPr lang="pl-PL" sz="3600" dirty="0"/>
              <a:t>Taryfikator</a:t>
            </a:r>
            <a:r>
              <a:rPr lang="pl-PL" dirty="0"/>
              <a:t> towarów i usług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82B7A9-A8D2-4F26-A2E6-A86589884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977" y="1691605"/>
            <a:ext cx="8640382" cy="5040560"/>
          </a:xfrm>
        </p:spPr>
        <p:txBody>
          <a:bodyPr>
            <a:normAutofit/>
          </a:bodyPr>
          <a:lstStyle/>
          <a:p>
            <a:pPr marL="0" lvl="0" indent="0">
              <a:buClr>
                <a:srgbClr val="003399"/>
              </a:buClr>
              <a:buNone/>
            </a:pPr>
            <a:r>
              <a:rPr lang="pl-PL" sz="2000" dirty="0">
                <a:solidFill>
                  <a:srgbClr val="000000"/>
                </a:solidFill>
              </a:rPr>
              <a:t>Ze względu na prawdopodobne wystąpienie w budżecie projektów wielu niestandardowych kategorii wydatków, na potrzeby niniejszego konkursu </a:t>
            </a:r>
            <a:br>
              <a:rPr lang="pl-PL" sz="2000" dirty="0">
                <a:solidFill>
                  <a:srgbClr val="000000"/>
                </a:solidFill>
              </a:rPr>
            </a:br>
            <a:r>
              <a:rPr lang="pl-PL" sz="2000" b="1" dirty="0">
                <a:solidFill>
                  <a:srgbClr val="000000"/>
                </a:solidFill>
              </a:rPr>
              <a:t>nie opracowano</a:t>
            </a:r>
            <a:r>
              <a:rPr lang="pl-PL" sz="2000" dirty="0">
                <a:solidFill>
                  <a:srgbClr val="000000"/>
                </a:solidFill>
              </a:rPr>
              <a:t> Taryfikatora towarów i usług. </a:t>
            </a:r>
          </a:p>
          <a:p>
            <a:pPr marL="0" lvl="0" indent="0">
              <a:buClr>
                <a:srgbClr val="003399"/>
              </a:buClr>
              <a:buNone/>
            </a:pPr>
            <a:endParaRPr lang="pl-PL" sz="2000" dirty="0">
              <a:solidFill>
                <a:srgbClr val="000000"/>
              </a:solidFill>
            </a:endParaRPr>
          </a:p>
          <a:p>
            <a:pPr marL="0" lvl="0" indent="0">
              <a:buClr>
                <a:srgbClr val="003399"/>
              </a:buClr>
              <a:buNone/>
            </a:pPr>
            <a:r>
              <a:rPr lang="pl-PL" sz="2000" dirty="0">
                <a:solidFill>
                  <a:srgbClr val="000000"/>
                </a:solidFill>
              </a:rPr>
              <a:t>T</a:t>
            </a:r>
            <a:r>
              <a:rPr lang="pl-PL" sz="2000" dirty="0"/>
              <a:t>worząc budżet projektu, pamiętać należy o racjonalności i efektywności planowanych wydatków, co odnosi się do zapewnienia zgodności ze stawkami rynkowymi nie tylko pojedynczych wydatków wykazanych w budżecie projektu, </a:t>
            </a:r>
            <a:br>
              <a:rPr lang="pl-PL" sz="2000" dirty="0"/>
            </a:br>
            <a:r>
              <a:rPr lang="pl-PL" sz="2000" dirty="0"/>
              <a:t>ale również do wartości usług realizowanych w ramach projektu. </a:t>
            </a:r>
          </a:p>
          <a:p>
            <a:pPr marL="0" lvl="0" indent="0">
              <a:buClr>
                <a:srgbClr val="003399"/>
              </a:buClr>
              <a:buNone/>
            </a:pPr>
            <a:endParaRPr lang="pl-PL" sz="2000" dirty="0"/>
          </a:p>
          <a:p>
            <a:pPr marL="0" lvl="0" indent="0">
              <a:buClr>
                <a:srgbClr val="003399"/>
              </a:buClr>
              <a:buNone/>
            </a:pPr>
            <a:r>
              <a:rPr lang="pl-PL" sz="2000" dirty="0"/>
              <a:t>Ponadto należy także pamiętać, że zgodnie z zapisami Instrukcji merytorycznej wypełniania formularza wniosku o dofinansowanie projektu, obligatoryjnie uzasadnienia wymagają wydatki </a:t>
            </a:r>
            <a:r>
              <a:rPr lang="pl-PL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dla których niemożliwe jest przedstawienie czytelnej kalkulacji w budżecie (w nazwie kosztu) oraz </a:t>
            </a:r>
            <a:r>
              <a:rPr lang="pl-PL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wydatki niestandardowe, wynikające ze specyfiki danego projektu</a:t>
            </a:r>
            <a:r>
              <a:rPr lang="pl-PL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0" lvl="0" indent="0">
              <a:buClr>
                <a:srgbClr val="003399"/>
              </a:buClr>
              <a:buNone/>
            </a:pPr>
            <a:endParaRPr lang="pl-PL" sz="2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6858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8640381" cy="683696"/>
          </a:xfrm>
        </p:spPr>
        <p:txBody>
          <a:bodyPr>
            <a:normAutofit/>
          </a:bodyPr>
          <a:lstStyle/>
          <a:p>
            <a:pPr algn="ctr"/>
            <a:r>
              <a:rPr lang="pl-PL" sz="3600" dirty="0">
                <a:cs typeface="Arial" panose="020B0604020202020204" pitchFamily="34" charset="0"/>
              </a:rPr>
              <a:t>Personel projektu - definicja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402" y="1187549"/>
            <a:ext cx="8640382" cy="489622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b="1" dirty="0">
                <a:cs typeface="Arial" panose="020B0604020202020204" pitchFamily="34" charset="0"/>
              </a:rPr>
              <a:t>Personel projektu </a:t>
            </a:r>
            <a:r>
              <a:rPr lang="pl-PL" dirty="0">
                <a:cs typeface="Arial" panose="020B0604020202020204" pitchFamily="34" charset="0"/>
              </a:rPr>
              <a:t>– osoby zaangażowane do realizacji zadań lub czynności w ramach projektu: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b="1" dirty="0">
                <a:cs typeface="Arial" panose="020B0604020202020204" pitchFamily="34" charset="0"/>
              </a:rPr>
              <a:t>zatrudnione na podstawie stosunku pracy;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b="1" dirty="0">
                <a:cs typeface="Arial" panose="020B0604020202020204" pitchFamily="34" charset="0"/>
              </a:rPr>
              <a:t>wolontariusze </a:t>
            </a:r>
            <a:r>
              <a:rPr lang="pl-PL" dirty="0">
                <a:cs typeface="Arial" panose="020B0604020202020204" pitchFamily="34" charset="0"/>
              </a:rPr>
              <a:t>wykonujący świadczenia na zasadach określonych w ustawie z dnia 24 kwietnia 2003 r. o działalności pożytku publicznego </a:t>
            </a:r>
            <a:br>
              <a:rPr lang="pl-PL" dirty="0">
                <a:cs typeface="Arial" panose="020B0604020202020204" pitchFamily="34" charset="0"/>
              </a:rPr>
            </a:br>
            <a:r>
              <a:rPr lang="pl-PL" dirty="0">
                <a:cs typeface="Arial" panose="020B0604020202020204" pitchFamily="34" charset="0"/>
              </a:rPr>
              <a:t>i o wolontariacie (Dz. U. z 2022 r. poz. 1327, z </a:t>
            </a:r>
            <a:r>
              <a:rPr lang="pl-PL" dirty="0" err="1">
                <a:cs typeface="Arial" panose="020B0604020202020204" pitchFamily="34" charset="0"/>
              </a:rPr>
              <a:t>późn</a:t>
            </a:r>
            <a:r>
              <a:rPr lang="pl-PL" dirty="0">
                <a:cs typeface="Arial" panose="020B0604020202020204" pitchFamily="34" charset="0"/>
              </a:rPr>
              <a:t>. zm.), zwanej dalej: „ustawą o działalności pożytku publicznego i wolontariacie”;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b="1" dirty="0">
                <a:cs typeface="Arial" panose="020B0604020202020204" pitchFamily="34" charset="0"/>
              </a:rPr>
              <a:t>osoby fizyczne prowadzące działalność gospodarczą będące beneficjentem </a:t>
            </a:r>
            <a:r>
              <a:rPr lang="pl-PL" dirty="0">
                <a:cs typeface="Arial" panose="020B0604020202020204" pitchFamily="34" charset="0"/>
              </a:rPr>
              <a:t>oraz osoby z nią współpracujące w rozumieniu art. 8 ust. 11 ustawy z dnia 13 października 1998 r. o systemie ubezpieczeń społecznych (Dz. U. z 2022 r. poz. 1009, z </a:t>
            </a:r>
            <a:r>
              <a:rPr lang="pl-PL" dirty="0" err="1">
                <a:cs typeface="Arial" panose="020B0604020202020204" pitchFamily="34" charset="0"/>
              </a:rPr>
              <a:t>późn</a:t>
            </a:r>
            <a:r>
              <a:rPr lang="pl-PL" dirty="0">
                <a:cs typeface="Arial" panose="020B0604020202020204" pitchFamily="34" charset="0"/>
              </a:rPr>
              <a:t>. zm.), zwanej dalej: „ustawą o systemie ubezpieczeń społecznych”.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5370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D13D55-121B-420B-8E68-420064937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47900"/>
            <a:ext cx="8640381" cy="767641"/>
          </a:xfrm>
        </p:spPr>
        <p:txBody>
          <a:bodyPr/>
          <a:lstStyle/>
          <a:p>
            <a:r>
              <a:rPr lang="pl-PL" sz="3600" dirty="0"/>
              <a:t>Personel</a:t>
            </a:r>
            <a:r>
              <a:rPr lang="pl-PL" dirty="0"/>
              <a:t>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927093-7182-4455-A121-F83686FF1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402" y="1115541"/>
            <a:ext cx="9001000" cy="590465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sz="4200" dirty="0"/>
              <a:t>Koszty związane z zaangażowaniem personelu projektu mogą być kwalifikowalne, </a:t>
            </a:r>
            <a:br>
              <a:rPr lang="pl-PL" sz="4200" dirty="0"/>
            </a:br>
            <a:r>
              <a:rPr lang="pl-PL" sz="4200" dirty="0"/>
              <a:t>o ile </a:t>
            </a:r>
            <a:r>
              <a:rPr lang="pl-PL" sz="4200" b="1" dirty="0"/>
              <a:t>konieczność zaangażowania personelu projektu wynika z charakteru projektu</a:t>
            </a:r>
            <a:r>
              <a:rPr lang="pl-PL" sz="4200" dirty="0"/>
              <a:t>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pl-PL" sz="4200" dirty="0"/>
              <a:t>Kwalifikowalnymi składnikami wynagrodzenia personelu projektu jest wynagrodzenie brutto oraz koszty ponoszone przez pracodawcę zgodnie z właściwymi przepisami prawa, w szczególności składki na ubezpieczenia społeczne, Fundusz Pracy, Fundusz Gwarantowanych Świadczeń Pracowniczych, Pracownicze Plany Kapitałowe, odpisy na ZFŚS lub wydatki ponoszone na Pracowniczy Program Emerytalny.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pl-PL" sz="4200" b="1" dirty="0"/>
              <a:t>We wniosku o dofinansowanie projektu EFS+ należy wskazać</a:t>
            </a:r>
            <a:r>
              <a:rPr lang="pl-PL" sz="4200" dirty="0"/>
              <a:t>: </a:t>
            </a:r>
          </a:p>
          <a:p>
            <a:pPr marL="265113" indent="-176213">
              <a:spcBef>
                <a:spcPts val="1800"/>
              </a:spcBef>
              <a:buNone/>
            </a:pPr>
            <a:r>
              <a:rPr lang="pl-PL" sz="4200" dirty="0"/>
              <a:t>   a) </a:t>
            </a:r>
            <a:r>
              <a:rPr lang="pl-PL" sz="4200" b="1" dirty="0"/>
              <a:t>formę zaangażowania i szacunkowy wymiar czasu pracy </a:t>
            </a:r>
            <a:r>
              <a:rPr lang="pl-PL" sz="4200" dirty="0"/>
              <a:t>personelu projektu niezbędnego do realizacji zadań merytorycznych (etat/liczba godzin),</a:t>
            </a:r>
          </a:p>
          <a:p>
            <a:pPr marL="265113" indent="0">
              <a:spcBef>
                <a:spcPts val="1800"/>
              </a:spcBef>
              <a:buNone/>
            </a:pPr>
            <a:r>
              <a:rPr lang="pl-PL" sz="4200" dirty="0"/>
              <a:t>b) </a:t>
            </a:r>
            <a:r>
              <a:rPr lang="pl-PL" sz="4200" b="1" dirty="0"/>
              <a:t>uzasadnienie</a:t>
            </a:r>
            <a:r>
              <a:rPr lang="pl-PL" sz="4200" dirty="0"/>
              <a:t> proponowanej kwoty wynagrodzenia personelu projektu odnoszące się do zwyczajowej praktyki beneficjenta w zakresie wynagrodzeń na danym stanowisku lub przepisów prawa pracy w rozumieniu art. 9 § 1 Kodeksu pracy lub statystyki publicznej, co stanowi podstawę do oceny kwalifikowalności wydatków na etapie wyboru projektu oraz w trakcie jego realizacji.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2142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8E78C4-54BB-4EF0-9BB4-F0AC09528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251445"/>
            <a:ext cx="8640381" cy="792088"/>
          </a:xfrm>
        </p:spPr>
        <p:txBody>
          <a:bodyPr>
            <a:normAutofit/>
          </a:bodyPr>
          <a:lstStyle/>
          <a:p>
            <a:r>
              <a:rPr lang="pl-PL" sz="3600" dirty="0"/>
              <a:t>Koszty pośrednie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9DAE9A-021E-4D37-B1D0-F62F844BF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394" y="1475581"/>
            <a:ext cx="8784879" cy="5328592"/>
          </a:xfrm>
        </p:spPr>
        <p:txBody>
          <a:bodyPr>
            <a:normAutofit/>
          </a:bodyPr>
          <a:lstStyle/>
          <a:p>
            <a:r>
              <a:rPr lang="pl-PL" dirty="0"/>
              <a:t>Koszty pośrednie dotyczą wydatków o charakterze administracyjnym </a:t>
            </a:r>
            <a:br>
              <a:rPr lang="pl-PL" dirty="0"/>
            </a:br>
            <a:r>
              <a:rPr lang="pl-PL" dirty="0"/>
              <a:t>i organizacyjnym, niezwiązanych bezpośrednio z realizacją zadań merytorycznych, określonych w zamkniętym katalogu kosztów pośrednich.</a:t>
            </a:r>
          </a:p>
          <a:p>
            <a:pPr>
              <a:spcBef>
                <a:spcPts val="1800"/>
              </a:spcBef>
            </a:pPr>
            <a:r>
              <a:rPr lang="pl-PL" dirty="0"/>
              <a:t>Koszty pośrednie projektu EFS+ są rozliczane wyłącznie z wykorzystaniem stawek ryczałtowych, których wysokość jest zależna od wartości kosztów bezpośrednich. </a:t>
            </a:r>
          </a:p>
          <a:p>
            <a:pPr>
              <a:spcBef>
                <a:spcPts val="1800"/>
              </a:spcBef>
            </a:pPr>
            <a:r>
              <a:rPr lang="pl-PL" dirty="0"/>
              <a:t>Niedopuszczalna jest sytuacja, w której koszty pośrednie zostaną rozliczone w ramach kosztów bezpośrednich. </a:t>
            </a:r>
          </a:p>
          <a:p>
            <a:pPr>
              <a:spcBef>
                <a:spcPts val="1800"/>
              </a:spcBef>
            </a:pPr>
            <a:r>
              <a:rPr lang="pl-PL" dirty="0"/>
              <a:t>W ramach kosztów pośrednich rozliczanych za pomocą stawki ryczałtowej wkład własny uznaje się za wkład pieniężny.</a:t>
            </a:r>
          </a:p>
          <a:p>
            <a:pPr>
              <a:spcBef>
                <a:spcPts val="1800"/>
              </a:spcBef>
            </a:pPr>
            <a:r>
              <a:rPr lang="pl-PL" dirty="0"/>
              <a:t>Na etapie konstruowania budżetu projektu, całość kosztów pośrednich jest przypisanych do Lidera. </a:t>
            </a:r>
            <a:r>
              <a:rPr lang="pl-PL" b="1" dirty="0"/>
              <a:t>W opisie zadania Koszty pośrednie należy wskazać podział kosztów pośrednich między Partnerami. </a:t>
            </a:r>
          </a:p>
        </p:txBody>
      </p:sp>
    </p:spTree>
    <p:extLst>
      <p:ext uri="{BB962C8B-B14F-4D97-AF65-F5344CB8AC3E}">
        <p14:creationId xmlns:p14="http://schemas.microsoft.com/office/powerpoint/2010/main" val="20971633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77" y="2843733"/>
            <a:ext cx="7920115" cy="1584176"/>
          </a:xfrm>
        </p:spPr>
        <p:txBody>
          <a:bodyPr>
            <a:normAutofit/>
          </a:bodyPr>
          <a:lstStyle/>
          <a:p>
            <a:pPr algn="ctr"/>
            <a:br>
              <a:rPr lang="pl-PL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800" dirty="0">
                <a:latin typeface="+mn-lt"/>
                <a:cs typeface="Arial" panose="020B0604020202020204" pitchFamily="34" charset="0"/>
              </a:rPr>
              <a:t>Dziękuję za uwagę.</a:t>
            </a:r>
          </a:p>
        </p:txBody>
      </p:sp>
    </p:spTree>
    <p:extLst>
      <p:ext uri="{BB962C8B-B14F-4D97-AF65-F5344CB8AC3E}">
        <p14:creationId xmlns:p14="http://schemas.microsoft.com/office/powerpoint/2010/main" val="1371773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A0694E-C127-422E-B9F8-78DA54E41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23453"/>
            <a:ext cx="8640381" cy="719761"/>
          </a:xfrm>
        </p:spPr>
        <p:txBody>
          <a:bodyPr>
            <a:normAutofit/>
          </a:bodyPr>
          <a:lstStyle/>
          <a:p>
            <a:r>
              <a:rPr lang="pl-PL" sz="3600" dirty="0"/>
              <a:t>Poziom dofinansowania i wkład własny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BE9112-3056-428B-A410-2A6C733DF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661" y="2123653"/>
            <a:ext cx="8640382" cy="4680002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pl-PL" sz="2400" b="1" dirty="0"/>
              <a:t>Poziom dofinansowania wydatków kwalifikowalnych ze środków EFS + wynosi 85%</a:t>
            </a:r>
            <a:endParaRPr lang="pl-PL" b="1" dirty="0"/>
          </a:p>
          <a:p>
            <a:pPr>
              <a:spcBef>
                <a:spcPts val="2400"/>
              </a:spcBef>
            </a:pPr>
            <a:r>
              <a:rPr lang="pl-PL" sz="2400" b="1" dirty="0"/>
              <a:t>Wkład własny beneficjenta wynosi 15% wartości projektu</a:t>
            </a:r>
            <a:endParaRPr lang="pl-PL" sz="2400" dirty="0"/>
          </a:p>
          <a:p>
            <a:endParaRPr lang="pl-PL" dirty="0"/>
          </a:p>
          <a:p>
            <a:r>
              <a:rPr lang="pl-PL" dirty="0"/>
              <a:t>Informacje na temat kwalifikowania wkładu własnego w ramach projektów dofinansowanych ze środków EFS+ znajdują się w Zasadach realizacji projektów w ramach EFS+.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1012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464603-51AD-45AD-9ABD-D48863812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597" y="467469"/>
            <a:ext cx="9028499" cy="560977"/>
          </a:xfrm>
        </p:spPr>
        <p:txBody>
          <a:bodyPr>
            <a:normAutofit/>
          </a:bodyPr>
          <a:lstStyle/>
          <a:p>
            <a:r>
              <a:rPr lang="pl-PL" sz="3600" dirty="0"/>
              <a:t>Wkład własny</a:t>
            </a:r>
            <a:endParaRPr lang="pl-PL" sz="2700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2157C5-A2FE-4D2F-B64B-7A04CED9D6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7394" y="1709481"/>
            <a:ext cx="4140000" cy="590404"/>
          </a:xfrm>
        </p:spPr>
        <p:txBody>
          <a:bodyPr/>
          <a:lstStyle/>
          <a:p>
            <a:pPr algn="ctr"/>
            <a:r>
              <a:rPr lang="pl-PL" sz="2200" b="1" dirty="0"/>
              <a:t>Wkład własny niepieniężny</a:t>
            </a:r>
          </a:p>
          <a:p>
            <a:endParaRPr lang="pl-PL" sz="2200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F865456-F97F-49BB-8D80-6DEAC8F8D3AE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37597" y="2322617"/>
            <a:ext cx="4708308" cy="4877220"/>
          </a:xfrm>
        </p:spPr>
        <p:txBody>
          <a:bodyPr/>
          <a:lstStyle/>
          <a:p>
            <a:r>
              <a:rPr lang="pl-PL" dirty="0"/>
              <a:t>udostępnianie/użyczanie pomieszczeń, </a:t>
            </a:r>
            <a:r>
              <a:rPr lang="pl-PL" dirty="0" err="1"/>
              <a:t>sal</a:t>
            </a:r>
            <a:r>
              <a:rPr lang="pl-PL" dirty="0"/>
              <a:t>, sprzętu na potrzeby projektu;</a:t>
            </a:r>
          </a:p>
          <a:p>
            <a:r>
              <a:rPr lang="pl-PL" dirty="0"/>
              <a:t>świadczenia wykonywane przez wolontariuszy.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Wartość wkładu niepieniężnego powinna być potwierdzona dokumentami o wartości dowodowej równoważnej fakturom. 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14F5FD86-73CD-4D98-ACCA-B72CEF00B9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78658" y="1732213"/>
            <a:ext cx="4139294" cy="590404"/>
          </a:xfrm>
        </p:spPr>
        <p:txBody>
          <a:bodyPr/>
          <a:lstStyle/>
          <a:p>
            <a:pPr algn="ctr"/>
            <a:r>
              <a:rPr lang="pl-PL" sz="2200" b="1" dirty="0"/>
              <a:t>Wkład własny pieniężny</a:t>
            </a:r>
          </a:p>
          <a:p>
            <a:pPr algn="ctr"/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403923B-A058-4220-97B7-B53FF1314916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5482788" y="2299885"/>
            <a:ext cx="4444799" cy="4401924"/>
          </a:xfrm>
        </p:spPr>
        <p:txBody>
          <a:bodyPr/>
          <a:lstStyle/>
          <a:p>
            <a:r>
              <a:rPr lang="pl-PL" dirty="0"/>
              <a:t>wynagrodzenie kadry merytorycznej zaangażowanej w realizację projektu, która nie jest finansowana ze środków projektu,</a:t>
            </a:r>
          </a:p>
          <a:p>
            <a:r>
              <a:rPr lang="pl-PL" dirty="0"/>
              <a:t>środki finansowe będące w </a:t>
            </a:r>
            <a:r>
              <a:rPr lang="pl-PL" dirty="0" err="1"/>
              <a:t>dyspo-zycji</a:t>
            </a:r>
            <a:r>
              <a:rPr lang="pl-PL" dirty="0"/>
              <a:t> danej instytucji lub pozyskane przez tę instytucję z innych źródeł;</a:t>
            </a:r>
          </a:p>
          <a:p>
            <a:r>
              <a:rPr lang="pl-PL" dirty="0"/>
              <a:t>wkład w ramach kosztów pośrednich rozliczanych ryczałtem;</a:t>
            </a:r>
          </a:p>
          <a:p>
            <a:r>
              <a:rPr lang="pl-PL" dirty="0"/>
              <a:t>środki wpłacane np. przez </a:t>
            </a:r>
            <a:r>
              <a:rPr lang="pl-PL" dirty="0" err="1"/>
              <a:t>ucze-stników</a:t>
            </a:r>
            <a:r>
              <a:rPr lang="pl-PL" dirty="0"/>
              <a:t> projektu.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0075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841E8D-416E-4E5D-9BE3-4E65F910E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706" y="251445"/>
            <a:ext cx="7920400" cy="576064"/>
          </a:xfrm>
        </p:spPr>
        <p:txBody>
          <a:bodyPr>
            <a:normAutofit/>
          </a:bodyPr>
          <a:lstStyle/>
          <a:p>
            <a:r>
              <a:rPr lang="pl-PL" sz="3600" dirty="0"/>
              <a:t>Budżet projektu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D2D5577A-2093-4FB5-B121-66C95202522E}"/>
              </a:ext>
            </a:extLst>
          </p:cNvPr>
          <p:cNvSpPr/>
          <p:nvPr/>
        </p:nvSpPr>
        <p:spPr>
          <a:xfrm>
            <a:off x="881409" y="827509"/>
            <a:ext cx="8928993" cy="6126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Bef>
                <a:spcPts val="1440"/>
              </a:spcBef>
              <a:spcAft>
                <a:spcPts val="0"/>
              </a:spcAft>
            </a:pPr>
            <a:r>
              <a:rPr lang="pl-PL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Przykładowe formy działań, jakie mogą być realizowane w projekcie, to m.in.:</a:t>
            </a:r>
          </a:p>
          <a:p>
            <a:pPr marL="271463" lvl="1" indent="-271463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wsparcie</a:t>
            </a: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 zakresie zarządzania różnorodnością, w tym wiekiem, dla kadry zarządzającej;</a:t>
            </a:r>
          </a:p>
          <a:p>
            <a:pPr marL="271463" lvl="1" indent="-271463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wprowadzenie zasad zarządzania różnorodnością;</a:t>
            </a:r>
          </a:p>
          <a:p>
            <a:pPr marL="271463" lvl="1" indent="-271463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wprowadzenie zasad zarządzania wiekiem, mających na celu zatrzymanie starszych pracowników na rynku pracy;</a:t>
            </a:r>
          </a:p>
          <a:p>
            <a:pPr marL="271463" lvl="1" indent="-271463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wsparcie i aktualizacja procesów kadrowych, z uwzględnieniem zarządzania różnorodnością;</a:t>
            </a:r>
          </a:p>
          <a:p>
            <a:pPr marL="271463" lvl="1" indent="-271463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wsparcie</a:t>
            </a: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 opracowaniu procedur, czy mechanizmów, które ułatwią kadrze zarządzającej/działom HR wprowadzanie elastycznych form organizacji pracy;</a:t>
            </a:r>
          </a:p>
          <a:p>
            <a:pPr marL="271463" lvl="1" indent="-271463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wsparcie z zakresu wydłużania aktywności zawodowej i przeciwdziałania wypaleniu zawodowemu dla kadry zarządzającej i pracowników;</a:t>
            </a:r>
          </a:p>
          <a:p>
            <a:pPr marL="271463" lvl="1" indent="-271463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wsparcie z zakresu pracy w zespołach wielopokoleniowych i przeciwdziałania dyskryminacji w szczególności ze względu na płeć, rasę, pochodzenie etniczne, religię, światopogląd, niepełnosprawność, wiek, orientację seksualną dla kadry zarządzającej i pracowników;</a:t>
            </a:r>
          </a:p>
          <a:p>
            <a:pPr marL="271463" lvl="1" indent="-271463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adaptacja miejsc pracy do potrzeb różnych grup pracowników, w szczególności kobiet, osób starszych, osób z problemami zdrowotnymi, osób z niepełnosprawnościami;</a:t>
            </a:r>
          </a:p>
          <a:p>
            <a:pPr marL="271463" lvl="1" indent="-271463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utworzenie zdalnych stanowisk pracy;</a:t>
            </a:r>
          </a:p>
          <a:p>
            <a:pPr marL="271463" lvl="1" indent="-271463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wdrożenie elastycznych form i czasu pracy;</a:t>
            </a:r>
          </a:p>
          <a:p>
            <a:pPr marL="271463" lvl="1" indent="-271463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organizacja przestrzeni poprawiającej warunki pracy.</a:t>
            </a:r>
          </a:p>
        </p:txBody>
      </p:sp>
    </p:spTree>
    <p:extLst>
      <p:ext uri="{BB962C8B-B14F-4D97-AF65-F5344CB8AC3E}">
        <p14:creationId xmlns:p14="http://schemas.microsoft.com/office/powerpoint/2010/main" val="3655282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841E8D-416E-4E5D-9BE3-4E65F910E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706" y="251445"/>
            <a:ext cx="7920400" cy="576064"/>
          </a:xfrm>
        </p:spPr>
        <p:txBody>
          <a:bodyPr>
            <a:normAutofit/>
          </a:bodyPr>
          <a:lstStyle/>
          <a:p>
            <a:r>
              <a:rPr lang="pl-PL" sz="3600" dirty="0"/>
              <a:t>Budżet projektu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D2D5577A-2093-4FB5-B121-66C95202522E}"/>
              </a:ext>
            </a:extLst>
          </p:cNvPr>
          <p:cNvSpPr/>
          <p:nvPr/>
        </p:nvSpPr>
        <p:spPr>
          <a:xfrm>
            <a:off x="737394" y="1025237"/>
            <a:ext cx="8928993" cy="5745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Bef>
                <a:spcPts val="1440"/>
              </a:spcBef>
              <a:spcAft>
                <a:spcPts val="0"/>
              </a:spcAft>
            </a:pPr>
            <a:r>
              <a:rPr lang="pl-PL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ramach naboru </a:t>
            </a:r>
            <a:r>
              <a:rPr lang="pl-PL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 jest </a:t>
            </a:r>
            <a:r>
              <a:rPr lang="pl-PL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możliwe sfinansowanie:</a:t>
            </a:r>
          </a:p>
          <a:p>
            <a:pPr lvl="0">
              <a:lnSpc>
                <a:spcPct val="115000"/>
              </a:lnSpc>
              <a:spcBef>
                <a:spcPts val="1440"/>
              </a:spcBef>
              <a:spcAft>
                <a:spcPts val="0"/>
              </a:spcAft>
            </a:pPr>
            <a:endParaRPr lang="pl-PL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lvl="1" indent="-271463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szkoleń</a:t>
            </a: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których obowiązek przeprowadzenia wynika z przepisów prawa krajowego (np. szkolenia dotyczące bhp);</a:t>
            </a:r>
          </a:p>
          <a:p>
            <a:pPr marL="271463" lvl="1" indent="-271463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szkoleń</a:t>
            </a: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prowadzących do rozwoju umiejętności/kompetencji lub nabycia kwalifikacji;</a:t>
            </a:r>
          </a:p>
          <a:p>
            <a:pPr marL="271463" lvl="1" indent="-271463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kosztów wynagrodzeń pracowników (ograniczenie dotyczy wynagrodzeń pracowników zatrudnionych w celu wykonywania zadań w ramach standardowej działalności wspieranego pracodawcy)</a:t>
            </a: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71463" lvl="1" indent="-271463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wydatków przeznaczonych na aktywność fizyczną pracowników i pracodawców np. refundacji grupowych zajęć sportowych, kart sportowo-rekreacyjnych, wejść/karnetów do obiektów sportowych i pływalni itp.;</a:t>
            </a:r>
          </a:p>
          <a:p>
            <a:pPr marL="271463" lvl="1" indent="-271463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wydatków związanych z diagnostyką i leczeniem.</a:t>
            </a:r>
          </a:p>
          <a:p>
            <a:pPr marL="0" lvl="1">
              <a:lnSpc>
                <a:spcPct val="115000"/>
              </a:lnSpc>
              <a:spcAft>
                <a:spcPts val="0"/>
              </a:spcAft>
            </a:pPr>
            <a:endParaRPr lang="pl-PL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</a:pPr>
            <a:r>
              <a:rPr lang="pl-PL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Szkolenia</a:t>
            </a:r>
            <a:r>
              <a:rPr lang="pl-PL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realizowane w projekcie muszą być bezpośrednio powiązane i dotyczyć adaptacji środowiska pracy do potrzeb pracodawców i ich pracowników oraz wdrażania elastycznych form zatrudnienia.</a:t>
            </a:r>
            <a:endParaRPr lang="pl-PL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1950">
              <a:buClr>
                <a:schemeClr val="accent1"/>
              </a:buClr>
            </a:pP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4147703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841E8D-416E-4E5D-9BE3-4E65F910E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706" y="251445"/>
            <a:ext cx="7920400" cy="576064"/>
          </a:xfrm>
        </p:spPr>
        <p:txBody>
          <a:bodyPr>
            <a:normAutofit/>
          </a:bodyPr>
          <a:lstStyle/>
          <a:p>
            <a:r>
              <a:rPr lang="pl-PL" sz="3600" dirty="0"/>
              <a:t>Budżet projektu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D2D5577A-2093-4FB5-B121-66C95202522E}"/>
              </a:ext>
            </a:extLst>
          </p:cNvPr>
          <p:cNvSpPr/>
          <p:nvPr/>
        </p:nvSpPr>
        <p:spPr>
          <a:xfrm>
            <a:off x="737394" y="1025237"/>
            <a:ext cx="892899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200" b="1" dirty="0"/>
              <a:t>Nazwy wydatków </a:t>
            </a:r>
            <a:r>
              <a:rPr lang="pl-PL" sz="2200" dirty="0"/>
              <a:t>w obrębie jednego zadania i podmiotu realizującego projekt (Wnioskodawca/Realizator, jeśli dotyczy) nie mogą się powtarzać, </a:t>
            </a:r>
            <a:r>
              <a:rPr lang="pl-PL" sz="2200" b="1" dirty="0"/>
              <a:t>muszą być unikalne. 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pl-PL" sz="2200" dirty="0"/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200" b="1" dirty="0"/>
              <a:t>Nazwa kosztu powinna być precyzyjna </a:t>
            </a:r>
            <a:r>
              <a:rPr lang="pl-PL" sz="2200" dirty="0"/>
              <a:t>(zawierać czytelną kalkulację danego wydatku) oraz (jeśli dotyczy) formę zatrudnienia, wymiar etatu, tak aby łatwo można było ją powiązać z konkretnymi działaniami realizowanymi w danym zadaniu oraz ocenić racjonalność kosztu </a:t>
            </a:r>
            <a:r>
              <a:rPr lang="pl-PL" sz="2200" b="1" dirty="0"/>
              <a:t>(dotyczy kosztów rozliczanych na podstawie rzeczywiście poniesionych wydatków). 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pl-PL" sz="2200" dirty="0"/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200" b="1" dirty="0"/>
              <a:t>Limity</a:t>
            </a:r>
            <a:r>
              <a:rPr lang="pl-PL" sz="2200" dirty="0"/>
              <a:t> - dany koszt może być jednocześnie objęty kilkoma limitami, </a:t>
            </a:r>
            <a:br>
              <a:rPr lang="pl-PL" sz="2200" dirty="0"/>
            </a:br>
            <a:r>
              <a:rPr lang="pl-PL" sz="2200" dirty="0"/>
              <a:t>np. stanowić pomoc de </a:t>
            </a:r>
            <a:r>
              <a:rPr lang="pl-PL" sz="2200" dirty="0" err="1"/>
              <a:t>minimis</a:t>
            </a:r>
            <a:r>
              <a:rPr lang="pl-PL" sz="2200" dirty="0"/>
              <a:t> w projekcie oraz zaliczać się do podwykonawstwa. Przykład: zakup laptopów w ramach utworzenia zdalnego stanowiska pracy. </a:t>
            </a:r>
          </a:p>
          <a:p>
            <a:pPr marL="361950">
              <a:buClr>
                <a:schemeClr val="accent1"/>
              </a:buClr>
            </a:pPr>
            <a:r>
              <a:rPr lang="pl-PL" sz="2200" dirty="0"/>
              <a:t>Zaznaczając dany limit, </a:t>
            </a:r>
            <a:r>
              <a:rPr lang="pl-PL" sz="2200" b="1" dirty="0"/>
              <a:t>cała wartość kosztu będzie do niego wliczona</a:t>
            </a:r>
            <a:r>
              <a:rPr lang="pl-PL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031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841E8D-416E-4E5D-9BE3-4E65F910E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710" y="251445"/>
            <a:ext cx="7920400" cy="1080001"/>
          </a:xfrm>
        </p:spPr>
        <p:txBody>
          <a:bodyPr>
            <a:normAutofit/>
          </a:bodyPr>
          <a:lstStyle/>
          <a:p>
            <a:r>
              <a:rPr lang="pl-PL" sz="3600" dirty="0"/>
              <a:t>Uproszczone metody rozliczania wydatków 1/6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C02991-57D4-42E5-8081-BC39A163D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398" y="1835621"/>
            <a:ext cx="9145016" cy="4680002"/>
          </a:xfrm>
        </p:spPr>
        <p:txBody>
          <a:bodyPr>
            <a:normAutofit fontScale="40000" lnSpcReduction="20000"/>
          </a:bodyPr>
          <a:lstStyle/>
          <a:p>
            <a:r>
              <a:rPr lang="pl-PL" sz="4600" dirty="0"/>
              <a:t>W przypadku projektów, których łączny koszt wyrażony w PLN </a:t>
            </a:r>
            <a:r>
              <a:rPr lang="pl-PL" sz="4600" b="1" dirty="0"/>
              <a:t>nie przekracza równowartości 200 tys. EUR, należy zastosować metodę rozliczania wydatków na podstawie kwot ryczałtowych </a:t>
            </a:r>
            <a:r>
              <a:rPr lang="pl-PL" sz="4600" dirty="0"/>
              <a:t>określanych przez beneficjenta w oparciu o szczegółowy budżet projektu. </a:t>
            </a:r>
            <a:br>
              <a:rPr lang="pl-PL" sz="4600" dirty="0"/>
            </a:br>
            <a:r>
              <a:rPr lang="pl-PL" sz="4600" dirty="0"/>
              <a:t>ION nie dopuszcza realizacji projektów powyżej 200 tys. EUR rozliczanych na podstawie kwot ryczałtowych.</a:t>
            </a:r>
          </a:p>
          <a:p>
            <a:pPr marL="271462" indent="0">
              <a:spcBef>
                <a:spcPts val="1800"/>
              </a:spcBef>
              <a:buNone/>
            </a:pPr>
            <a:r>
              <a:rPr lang="pl-PL" sz="4600" b="1" dirty="0"/>
              <a:t>861 860 zł </a:t>
            </a:r>
            <a:r>
              <a:rPr lang="pl-PL" sz="4600" dirty="0"/>
              <a:t>wg kursu 1 EUR = 4,3090 PLN obowiązującego w miesiącu ogłoszenia naboru.</a:t>
            </a:r>
            <a:endParaRPr lang="pl-PL" sz="4600" dirty="0">
              <a:solidFill>
                <a:srgbClr val="FF0000"/>
              </a:solidFill>
            </a:endParaRPr>
          </a:p>
          <a:p>
            <a:pPr>
              <a:spcBef>
                <a:spcPts val="1800"/>
              </a:spcBef>
            </a:pPr>
            <a:r>
              <a:rPr lang="pl-PL" sz="4600" dirty="0"/>
              <a:t>Wnioskodawca bierze pod uwagę planowane do zrealizowania zadania w ramach projektu, dla których określa kwoty ryczałtowe. Następnie definiuje </a:t>
            </a:r>
            <a:r>
              <a:rPr lang="pl-PL" sz="4600" b="1" dirty="0"/>
              <a:t>wskaźniki</a:t>
            </a:r>
            <a:r>
              <a:rPr lang="pl-PL" sz="4600" dirty="0"/>
              <a:t> służące do rozliczenia kwoty ryczałtowej oraz </a:t>
            </a:r>
            <a:r>
              <a:rPr lang="pl-PL" sz="4600" b="1" dirty="0"/>
              <a:t>dokumenty</a:t>
            </a:r>
            <a:r>
              <a:rPr lang="pl-PL" sz="4600" dirty="0"/>
              <a:t> niezbędne do potwierdzenia stopnia osiągnięcia wskaźnika. </a:t>
            </a:r>
          </a:p>
          <a:p>
            <a:pPr>
              <a:spcBef>
                <a:spcPts val="1800"/>
              </a:spcBef>
            </a:pPr>
            <a:r>
              <a:rPr lang="pl-PL" sz="4600" dirty="0"/>
              <a:t>Po pozytywnej ocenie wniosku o dofinansowanie założenia te zostają odzwierciedlone </a:t>
            </a:r>
            <a:br>
              <a:rPr lang="pl-PL" sz="4600" dirty="0"/>
            </a:br>
            <a:r>
              <a:rPr lang="pl-PL" sz="4600" b="1" dirty="0"/>
              <a:t>w umowie o dofinansowanie</a:t>
            </a:r>
            <a:r>
              <a:rPr lang="pl-PL" sz="4600" dirty="0"/>
              <a:t>. </a:t>
            </a:r>
          </a:p>
          <a:p>
            <a:endParaRPr lang="pl-PL" sz="4600" dirty="0"/>
          </a:p>
          <a:p>
            <a:pPr marL="0" indent="0">
              <a:buNone/>
            </a:pPr>
            <a:endParaRPr lang="pl-PL" dirty="0">
              <a:highlight>
                <a:srgbClr val="FF0000"/>
              </a:highlight>
              <a:cs typeface="Arial" panose="020B060402020202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297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52" y="323453"/>
            <a:ext cx="8783791" cy="681810"/>
          </a:xfrm>
        </p:spPr>
        <p:txBody>
          <a:bodyPr>
            <a:noAutofit/>
          </a:bodyPr>
          <a:lstStyle/>
          <a:p>
            <a:r>
              <a:rPr lang="pl-PL" sz="3600" dirty="0"/>
              <a:t>Uproszczone metody rozliczania </a:t>
            </a:r>
            <a:br>
              <a:rPr lang="pl-PL" sz="3600" dirty="0"/>
            </a:br>
            <a:r>
              <a:rPr lang="pl-PL" sz="3600" dirty="0"/>
              <a:t>wydatków 2/6</a:t>
            </a:r>
            <a:br>
              <a:rPr lang="pl-PL" sz="3600" dirty="0"/>
            </a:br>
            <a:br>
              <a:rPr lang="pl-PL" sz="3200" dirty="0"/>
            </a:br>
            <a:br>
              <a:rPr lang="pl-PL" sz="3200" dirty="0"/>
            </a:b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559" y="1583593"/>
            <a:ext cx="8856984" cy="478853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b="1" dirty="0"/>
              <a:t>KORZYŚCI:</a:t>
            </a:r>
            <a:endParaRPr lang="pl-PL" dirty="0"/>
          </a:p>
          <a:p>
            <a:pPr lvl="0">
              <a:spcBef>
                <a:spcPts val="1800"/>
              </a:spcBef>
            </a:pPr>
            <a:r>
              <a:rPr lang="pl-PL" dirty="0"/>
              <a:t>Ułatwienie realizacji projektu – skupienie się na produktach i rezultatach, </a:t>
            </a:r>
            <a:br>
              <a:rPr lang="pl-PL" dirty="0"/>
            </a:br>
            <a:r>
              <a:rPr lang="pl-PL" dirty="0"/>
              <a:t>a nie procedurach, wydatkach.</a:t>
            </a:r>
          </a:p>
          <a:p>
            <a:pPr lvl="0"/>
            <a:r>
              <a:rPr lang="pl-PL" dirty="0"/>
              <a:t>Zmniejszenie obciążeń administracyjnych zarówno po stronie beneficjentów, jak i instytucji (brak wymogu weryfikacji dokumentów księgowych).</a:t>
            </a:r>
          </a:p>
          <a:p>
            <a:pPr lvl="0"/>
            <a:r>
              <a:rPr lang="pl-PL" dirty="0"/>
              <a:t>Łatwiejszy dostęp do funduszy UE, również dla mniejszych podmiotów.</a:t>
            </a:r>
          </a:p>
          <a:p>
            <a:pPr lvl="0"/>
            <a:r>
              <a:rPr lang="pl-PL" dirty="0"/>
              <a:t>Uniknięcie ryzyka wystąpienia najczęściej spotykanych nieprawidłowości </a:t>
            </a:r>
            <a:br>
              <a:rPr lang="pl-PL" dirty="0"/>
            </a:br>
            <a:r>
              <a:rPr lang="pl-PL" dirty="0"/>
              <a:t>w projektach (błędy w PZP i zasadzie konkurencyjności).</a:t>
            </a:r>
          </a:p>
          <a:p>
            <a:pPr lvl="0"/>
            <a:r>
              <a:rPr lang="pl-PL" dirty="0"/>
              <a:t>Proste rozliczenie końcowe – projekt rozliczony w 100% (brak zwrotów) </a:t>
            </a:r>
            <a:br>
              <a:rPr lang="pl-PL" dirty="0"/>
            </a:br>
            <a:r>
              <a:rPr lang="pl-PL" dirty="0"/>
              <a:t>w przypadku właściwego udokumentowania osiągnięcia wskaźników.</a:t>
            </a:r>
          </a:p>
          <a:p>
            <a:pPr lvl="0"/>
            <a:r>
              <a:rPr lang="pl-PL" dirty="0"/>
              <a:t>Uproszczona ścieżka kontroli projektu.</a:t>
            </a:r>
          </a:p>
          <a:p>
            <a:pPr marL="0" lv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025296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7322</TotalTime>
  <Words>3029</Words>
  <Application>Microsoft Office PowerPoint</Application>
  <PresentationFormat>Niestandardowy</PresentationFormat>
  <Paragraphs>189</Paragraphs>
  <Slides>27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3" baseType="lpstr">
      <vt:lpstr>Arial</vt:lpstr>
      <vt:lpstr>Calibri</vt:lpstr>
      <vt:lpstr>Open Sans</vt:lpstr>
      <vt:lpstr>Times New Roman</vt:lpstr>
      <vt:lpstr>Wingdings</vt:lpstr>
      <vt:lpstr>Motyw pakietu Office</vt:lpstr>
      <vt:lpstr> Zasady realizacji projektów   Działanie 5.6.  Adaptacyjność pracowników i pracodawców </vt:lpstr>
      <vt:lpstr>Prawidłowość sporządzenia budżetu</vt:lpstr>
      <vt:lpstr>Poziom dofinansowania i wkład własny</vt:lpstr>
      <vt:lpstr>Wkład własny</vt:lpstr>
      <vt:lpstr>Budżet projektu</vt:lpstr>
      <vt:lpstr>Budżet projektu</vt:lpstr>
      <vt:lpstr>Budżet projektu</vt:lpstr>
      <vt:lpstr>Uproszczone metody rozliczania wydatków 1/6</vt:lpstr>
      <vt:lpstr>Uproszczone metody rozliczania  wydatków 2/6   </vt:lpstr>
      <vt:lpstr>Uproszczone metody rozliczania wydatków 3/6</vt:lpstr>
      <vt:lpstr>Uproszczone metody rozliczania wydatków 4/6</vt:lpstr>
      <vt:lpstr>Uproszczone metody rozliczania  wydatków 5/6  </vt:lpstr>
      <vt:lpstr>Uproszczone metody rozliczania wydatków 6/6</vt:lpstr>
      <vt:lpstr>Uproszczone metody rozliczania wydatków - Przykład </vt:lpstr>
      <vt:lpstr>Uproszczone metody rozliczania wydatków - Przykład</vt:lpstr>
      <vt:lpstr>Uproszczone metody rozliczania wydatków – Przykład 1 </vt:lpstr>
      <vt:lpstr>Uproszczone metody rozliczania wydatków – Przykład 2 </vt:lpstr>
      <vt:lpstr>Uproszczone metody rozliczania wydatków – Przykład 3 </vt:lpstr>
      <vt:lpstr>Cross-financing – limit 1/3  </vt:lpstr>
      <vt:lpstr>Cross-financing 2/3 </vt:lpstr>
      <vt:lpstr>Cross-financing 3/3 </vt:lpstr>
      <vt:lpstr>Pomoc de minimis</vt:lpstr>
      <vt:lpstr> Taryfikator towarów i usług</vt:lpstr>
      <vt:lpstr>Personel projektu - definicja </vt:lpstr>
      <vt:lpstr>Personel projektu</vt:lpstr>
      <vt:lpstr>Koszty pośrednie</vt:lpstr>
      <vt:lpstr>  Dziękuję za uwagę.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Górska Alina</cp:lastModifiedBy>
  <cp:revision>494</cp:revision>
  <cp:lastPrinted>2024-03-20T07:25:24Z</cp:lastPrinted>
  <dcterms:created xsi:type="dcterms:W3CDTF">2022-06-22T09:40:44Z</dcterms:created>
  <dcterms:modified xsi:type="dcterms:W3CDTF">2024-05-09T04:58:24Z</dcterms:modified>
</cp:coreProperties>
</file>