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31"/>
  </p:notesMasterIdLst>
  <p:sldIdLst>
    <p:sldId id="256" r:id="rId2"/>
    <p:sldId id="959" r:id="rId3"/>
    <p:sldId id="960" r:id="rId4"/>
    <p:sldId id="962" r:id="rId5"/>
    <p:sldId id="998" r:id="rId6"/>
    <p:sldId id="997" r:id="rId7"/>
    <p:sldId id="999" r:id="rId8"/>
    <p:sldId id="1015" r:id="rId9"/>
    <p:sldId id="275" r:id="rId10"/>
    <p:sldId id="1000" r:id="rId11"/>
    <p:sldId id="284" r:id="rId12"/>
    <p:sldId id="1001" r:id="rId13"/>
    <p:sldId id="1002" r:id="rId14"/>
    <p:sldId id="1003" r:id="rId15"/>
    <p:sldId id="1004" r:id="rId16"/>
    <p:sldId id="1005" r:id="rId17"/>
    <p:sldId id="1006" r:id="rId18"/>
    <p:sldId id="984" r:id="rId19"/>
    <p:sldId id="1007" r:id="rId20"/>
    <p:sldId id="995" r:id="rId21"/>
    <p:sldId id="1008" r:id="rId22"/>
    <p:sldId id="1011" r:id="rId23"/>
    <p:sldId id="1012" r:id="rId24"/>
    <p:sldId id="985" r:id="rId25"/>
    <p:sldId id="986" r:id="rId26"/>
    <p:sldId id="1009" r:id="rId27"/>
    <p:sldId id="987" r:id="rId28"/>
    <p:sldId id="1010" r:id="rId29"/>
    <p:sldId id="965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Wardowski" initials="POM" lastIdx="4" clrIdx="0">
    <p:extLst>
      <p:ext uri="{19B8F6BF-5375-455C-9EA6-DF929625EA0E}">
        <p15:presenceInfo xmlns:p15="http://schemas.microsoft.com/office/powerpoint/2012/main" userId="Piotr Wardowski" providerId="None"/>
      </p:ext>
    </p:extLst>
  </p:cmAuthor>
  <p:cmAuthor id="2" name="Matczak Radomir" initials="MR" lastIdx="5" clrIdx="1"/>
  <p:cmAuthor id="3" name="Szczygieł Patrycja" initials="SP" lastIdx="1" clrIdx="2">
    <p:extLst>
      <p:ext uri="{19B8F6BF-5375-455C-9EA6-DF929625EA0E}">
        <p15:presenceInfo xmlns:p15="http://schemas.microsoft.com/office/powerpoint/2012/main" userId="S-1-5-21-352459600-126056257-345019615-13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D7B"/>
    <a:srgbClr val="003399"/>
    <a:srgbClr val="FF99FF"/>
    <a:srgbClr val="33CC33"/>
    <a:srgbClr val="99FF99"/>
    <a:srgbClr val="CCFFCC"/>
    <a:srgbClr val="CCFF99"/>
    <a:srgbClr val="FFFFFF"/>
    <a:srgbClr val="66CCFF"/>
    <a:srgbClr val="A6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4211" autoAdjust="0"/>
  </p:normalViewPr>
  <p:slideViewPr>
    <p:cSldViewPr snapToGrid="0">
      <p:cViewPr varScale="1">
        <p:scale>
          <a:sx n="96" d="100"/>
          <a:sy n="96" d="100"/>
        </p:scale>
        <p:origin x="19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A6AC6478-7B38-441E-8AF1-E117F6F7DD1E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641F4E76-CFBF-4E7B-8C6B-E87567E1A4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92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79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b="0" dirty="0"/>
          </a:p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356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b="0" dirty="0"/>
          </a:p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05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86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691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471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551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209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394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0182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230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0118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151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6729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632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3974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67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302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21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157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F4E76-CFBF-4E7B-8C6B-E87567E1A45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1834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9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02B4DB-5212-AD42-B2C1-BD19AC94D45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99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pl-PL" b="0" dirty="0"/>
          </a:p>
          <a:p>
            <a:pPr marL="0" indent="0">
              <a:buFont typeface="+mj-lt"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08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790613"/>
            <a:ext cx="7388942" cy="392481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20" y="1790612"/>
            <a:ext cx="3386063" cy="65325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5" y="490243"/>
            <a:ext cx="923653" cy="97975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490243"/>
            <a:ext cx="923653" cy="97975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490243"/>
            <a:ext cx="923653" cy="97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75173"/>
            <a:ext cx="6773550" cy="1004864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681CED9-68FB-4C07-83E8-654CDFBAF08E}" type="datetime1">
              <a:rPr lang="pl-PL" smtClean="0"/>
              <a:t>12.03.2024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1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4082829"/>
            <a:ext cx="7035518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064" y="0"/>
            <a:ext cx="7389873" cy="473665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1" y="4082829"/>
            <a:ext cx="3386063" cy="65325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77" y="5074439"/>
            <a:ext cx="6465290" cy="64008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6B1EB-778D-4186-A33F-8F819AB4D998}" type="datetime1">
              <a:rPr kumimoji="0" lang="pl-PL" altLang="pl-PL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12.03.2024</a:t>
            </a:fld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D720-0363-406B-9E7D-99645A5BE6CD}" type="slidenum">
              <a:rPr kumimoji="0" lang="pl-PL" altLang="pl-PL" sz="85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altLang="pl-PL" sz="8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575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799461"/>
            <a:ext cx="7389873" cy="3915966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264484" cy="2443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4" y="1799460"/>
            <a:ext cx="3386063" cy="6532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785254"/>
            <a:ext cx="6773550" cy="986800"/>
          </a:xfrm>
        </p:spPr>
        <p:txBody>
          <a:bodyPr anchor="t" anchorCtr="0">
            <a:normAutofit/>
          </a:bodyPr>
          <a:lstStyle>
            <a:lvl1pPr algn="l">
              <a:lnSpc>
                <a:spcPts val="3421"/>
              </a:lnSpc>
              <a:defRPr sz="2737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4410532"/>
            <a:ext cx="6773483" cy="979756"/>
          </a:xfrm>
        </p:spPr>
        <p:txBody>
          <a:bodyPr>
            <a:normAutofit/>
          </a:bodyPr>
          <a:lstStyle>
            <a:lvl1pPr marL="0" indent="0" algn="l">
              <a:lnSpc>
                <a:spcPts val="2993"/>
              </a:lnSpc>
              <a:buNone/>
              <a:defRPr sz="2395" b="1">
                <a:solidFill>
                  <a:schemeClr val="tx2"/>
                </a:solidFill>
              </a:defRPr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490243"/>
            <a:ext cx="1539287" cy="316710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04A93E79-9D15-4382-8817-1C95F7B77756}" type="datetime1">
              <a:rPr lang="pl-PL" smtClean="0"/>
              <a:t>12.03.2024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0" y="1128866"/>
            <a:ext cx="325844" cy="34563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08" y="495200"/>
            <a:ext cx="325844" cy="345636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60" y="1128866"/>
            <a:ext cx="325844" cy="345636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44" y="488325"/>
            <a:ext cx="325844" cy="345636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0" y="495200"/>
            <a:ext cx="325844" cy="345636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63" y="1138358"/>
            <a:ext cx="325844" cy="345636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493114"/>
            <a:ext cx="325844" cy="345636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77" y="485586"/>
            <a:ext cx="325844" cy="345636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68" y="481800"/>
            <a:ext cx="325844" cy="345636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82" y="1135780"/>
            <a:ext cx="325844" cy="345636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97" y="1134476"/>
            <a:ext cx="325844" cy="345636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3" y="1134476"/>
            <a:ext cx="325844" cy="34563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01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802740" cy="473665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6677" y="4082829"/>
            <a:ext cx="5850259" cy="1632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3493" y="5061678"/>
            <a:ext cx="5245249" cy="588349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489652"/>
            <a:ext cx="1539287" cy="332686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539"/>
              </a:lnSpc>
              <a:defRPr sz="1197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4D00895F-5C75-41A6-B62D-2C5A2085CF86}" type="datetime1">
              <a:rPr lang="pl-PL" smtClean="0"/>
              <a:t>12.03.2024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77" y="4082829"/>
            <a:ext cx="3386063" cy="65325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" y="5846001"/>
            <a:ext cx="7573319" cy="7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4082829"/>
            <a:ext cx="6154381" cy="1959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46186" cy="4408303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2" y="4082828"/>
            <a:ext cx="3079226" cy="32603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4082828"/>
            <a:ext cx="923225" cy="325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4713462"/>
            <a:ext cx="5542066" cy="1197862"/>
          </a:xfrm>
        </p:spPr>
        <p:txBody>
          <a:bodyPr anchor="t" anchorCtr="0">
            <a:normAutofit/>
          </a:bodyPr>
          <a:lstStyle>
            <a:lvl1pPr algn="l">
              <a:lnSpc>
                <a:spcPts val="2993"/>
              </a:lnSpc>
              <a:defRPr sz="239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32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>
          <p15:clr>
            <a:srgbClr val="FBAE40"/>
          </p15:clr>
        </p15:guide>
        <p15:guide id="2" orient="horz" pos="113">
          <p15:clr>
            <a:srgbClr val="FBAE40"/>
          </p15:clr>
        </p15:guide>
        <p15:guide id="3" orient="horz" pos="2381">
          <p15:clr>
            <a:srgbClr val="FBAE40"/>
          </p15:clr>
        </p15:guide>
        <p15:guide id="4" orient="horz" pos="340">
          <p15:clr>
            <a:srgbClr val="FBAE40"/>
          </p15:clr>
        </p15:guide>
        <p15:guide id="5" orient="horz" pos="567">
          <p15:clr>
            <a:srgbClr val="FBAE40"/>
          </p15:clr>
        </p15:guide>
        <p15:guide id="6" orient="horz" pos="794">
          <p15:clr>
            <a:srgbClr val="FBAE40"/>
          </p15:clr>
        </p15:guide>
        <p15:guide id="7" orient="horz" pos="1020">
          <p15:clr>
            <a:srgbClr val="FBAE40"/>
          </p15:clr>
        </p15:guide>
        <p15:guide id="8" orient="horz" pos="1247">
          <p15:clr>
            <a:srgbClr val="FBAE40"/>
          </p15:clr>
        </p15:guide>
        <p15:guide id="9" orient="horz" pos="1474">
          <p15:clr>
            <a:srgbClr val="FBAE40"/>
          </p15:clr>
        </p15:guide>
        <p15:guide id="10" orient="horz" pos="1701">
          <p15:clr>
            <a:srgbClr val="FBAE40"/>
          </p15:clr>
        </p15:guide>
        <p15:guide id="11" orient="horz" pos="1927">
          <p15:clr>
            <a:srgbClr val="FBAE40"/>
          </p15:clr>
        </p15:guide>
        <p15:guide id="12" orient="horz" pos="2154">
          <p15:clr>
            <a:srgbClr val="FBAE40"/>
          </p15:clr>
        </p15:guide>
        <p15:guide id="13" orient="horz" pos="2608">
          <p15:clr>
            <a:srgbClr val="FBAE40"/>
          </p15:clr>
        </p15:guide>
        <p15:guide id="14" orient="horz" pos="2835">
          <p15:clr>
            <a:srgbClr val="FBAE40"/>
          </p15:clr>
        </p15:guide>
        <p15:guide id="15" orient="horz" pos="3061">
          <p15:clr>
            <a:srgbClr val="FBAE40"/>
          </p15:clr>
        </p15:guide>
        <p15:guide id="16" orient="horz" pos="3288">
          <p15:clr>
            <a:srgbClr val="FBAE40"/>
          </p15:clr>
        </p15:guide>
        <p15:guide id="17" orient="horz" pos="3515">
          <p15:clr>
            <a:srgbClr val="FBAE40"/>
          </p15:clr>
        </p15:guide>
        <p15:guide id="18" orient="horz" pos="3742">
          <p15:clr>
            <a:srgbClr val="FBAE40"/>
          </p15:clr>
        </p15:guide>
        <p15:guide id="19" orient="horz" pos="3968">
          <p15:clr>
            <a:srgbClr val="FBAE40"/>
          </p15:clr>
        </p15:guide>
        <p15:guide id="20" orient="horz" pos="4195">
          <p15:clr>
            <a:srgbClr val="FBAE40"/>
          </p15:clr>
        </p15:guide>
        <p15:guide id="21" orient="horz" pos="4422">
          <p15:clr>
            <a:srgbClr val="FBAE40"/>
          </p15:clr>
        </p15:guide>
        <p15:guide id="22" orient="horz" pos="4649">
          <p15:clr>
            <a:srgbClr val="FBAE40"/>
          </p15:clr>
        </p15:guide>
        <p15:guide id="23" pos="419">
          <p15:clr>
            <a:srgbClr val="FBAE40"/>
          </p15:clr>
        </p15:guide>
        <p15:guide id="24" pos="646">
          <p15:clr>
            <a:srgbClr val="FBAE40"/>
          </p15:clr>
        </p15:guide>
        <p15:guide id="25" pos="873">
          <p15:clr>
            <a:srgbClr val="FBAE40"/>
          </p15:clr>
        </p15:guide>
        <p15:guide id="26" pos="1100">
          <p15:clr>
            <a:srgbClr val="FBAE40"/>
          </p15:clr>
        </p15:guide>
        <p15:guide id="27" pos="1327">
          <p15:clr>
            <a:srgbClr val="FBAE40"/>
          </p15:clr>
        </p15:guide>
        <p15:guide id="28" pos="1553">
          <p15:clr>
            <a:srgbClr val="FBAE40"/>
          </p15:clr>
        </p15:guide>
        <p15:guide id="29" pos="1780">
          <p15:clr>
            <a:srgbClr val="FBAE40"/>
          </p15:clr>
        </p15:guide>
        <p15:guide id="30" pos="2007">
          <p15:clr>
            <a:srgbClr val="FBAE40"/>
          </p15:clr>
        </p15:guide>
        <p15:guide id="31" pos="2234">
          <p15:clr>
            <a:srgbClr val="FBAE40"/>
          </p15:clr>
        </p15:guide>
        <p15:guide id="32" pos="2460">
          <p15:clr>
            <a:srgbClr val="FBAE40"/>
          </p15:clr>
        </p15:guide>
        <p15:guide id="33" pos="2687">
          <p15:clr>
            <a:srgbClr val="FBAE40"/>
          </p15:clr>
        </p15:guide>
        <p15:guide id="34" pos="2914">
          <p15:clr>
            <a:srgbClr val="FBAE40"/>
          </p15:clr>
        </p15:guide>
        <p15:guide id="35" pos="3141">
          <p15:clr>
            <a:srgbClr val="FBAE40"/>
          </p15:clr>
        </p15:guide>
        <p15:guide id="36" pos="3368">
          <p15:clr>
            <a:srgbClr val="FBAE40"/>
          </p15:clr>
        </p15:guide>
        <p15:guide id="37" pos="3594">
          <p15:clr>
            <a:srgbClr val="FBAE40"/>
          </p15:clr>
        </p15:guide>
        <p15:guide id="38" pos="3821">
          <p15:clr>
            <a:srgbClr val="FBAE40"/>
          </p15:clr>
        </p15:guide>
        <p15:guide id="39" pos="4048">
          <p15:clr>
            <a:srgbClr val="FBAE40"/>
          </p15:clr>
        </p15:guide>
        <p15:guide id="40" pos="4275">
          <p15:clr>
            <a:srgbClr val="FBAE40"/>
          </p15:clr>
        </p15:guide>
        <p15:guide id="41" pos="4501">
          <p15:clr>
            <a:srgbClr val="FBAE40"/>
          </p15:clr>
        </p15:guide>
        <p15:guide id="42" pos="4728">
          <p15:clr>
            <a:srgbClr val="FBAE40"/>
          </p15:clr>
        </p15:guide>
        <p15:guide id="43" pos="4955">
          <p15:clr>
            <a:srgbClr val="FBAE40"/>
          </p15:clr>
        </p15:guide>
        <p15:guide id="44" pos="5182">
          <p15:clr>
            <a:srgbClr val="FBAE40"/>
          </p15:clr>
        </p15:guide>
        <p15:guide id="45" pos="5408">
          <p15:clr>
            <a:srgbClr val="FBAE40"/>
          </p15:clr>
        </p15:guide>
        <p15:guide id="46" pos="5635">
          <p15:clr>
            <a:srgbClr val="FBAE40"/>
          </p15:clr>
        </p15:guide>
        <p15:guide id="47" pos="5862">
          <p15:clr>
            <a:srgbClr val="FBAE40"/>
          </p15:clr>
        </p15:guide>
        <p15:guide id="48" pos="6089">
          <p15:clr>
            <a:srgbClr val="FBAE40"/>
          </p15:clr>
        </p15:guide>
        <p15:guide id="49" pos="6316">
          <p15:clr>
            <a:srgbClr val="FBAE40"/>
          </p15:clr>
        </p15:guide>
        <p15:guide id="50" pos="65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461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310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816316"/>
            <a:ext cx="3694610" cy="979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796072"/>
            <a:ext cx="3694937" cy="424561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16566"/>
            <a:ext cx="4264485" cy="522511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855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099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64368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796072"/>
            <a:ext cx="3540668" cy="4245627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795869"/>
            <a:ext cx="3540668" cy="424581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298897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816316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796072"/>
            <a:ext cx="7389547" cy="4245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627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6368269"/>
            <a:ext cx="923653" cy="163293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855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6695263"/>
            <a:ext cx="924287" cy="1627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539"/>
          </a:p>
        </p:txBody>
      </p:sp>
    </p:spTree>
    <p:extLst>
      <p:ext uri="{BB962C8B-B14F-4D97-AF65-F5344CB8AC3E}">
        <p14:creationId xmlns:p14="http://schemas.microsoft.com/office/powerpoint/2010/main" val="34723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861993" rtl="0" eaLnBrk="1" latinLnBrk="0" hangingPunct="1">
        <a:lnSpc>
          <a:spcPts val="3079"/>
        </a:lnSpc>
        <a:spcBef>
          <a:spcPct val="0"/>
        </a:spcBef>
        <a:buNone/>
        <a:defRPr sz="239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15498" indent="-215498" algn="l" defTabSz="861993" rtl="0" eaLnBrk="1" latinLnBrk="0" hangingPunct="1">
        <a:lnSpc>
          <a:spcPts val="2052"/>
        </a:lnSpc>
        <a:spcBef>
          <a:spcPts val="942"/>
        </a:spcBef>
        <a:buClr>
          <a:schemeClr val="accent1"/>
        </a:buClr>
        <a:buFontTx/>
        <a:buBlip>
          <a:blip r:embed="rId13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46494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4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077491" indent="-215498" algn="l" defTabSz="861993" rtl="0" eaLnBrk="1" latinLnBrk="0" hangingPunct="1">
        <a:lnSpc>
          <a:spcPts val="2052"/>
        </a:lnSpc>
        <a:spcBef>
          <a:spcPts val="471"/>
        </a:spcBef>
        <a:buFontTx/>
        <a:buBlip>
          <a:blip r:embed="rId15"/>
        </a:buBlip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508487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939484" indent="-215498" algn="l" defTabSz="861993" rtl="0" eaLnBrk="1" latinLnBrk="0" hangingPunct="1">
        <a:lnSpc>
          <a:spcPts val="2052"/>
        </a:lnSpc>
        <a:spcBef>
          <a:spcPts val="471"/>
        </a:spcBef>
        <a:buFont typeface="Arial" panose="020B0604020202020204" pitchFamily="34" charset="0"/>
        <a:buChar char="•"/>
        <a:defRPr sz="1539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>
          <p15:clr>
            <a:srgbClr val="F26B43"/>
          </p15:clr>
        </p15:guide>
        <p15:guide id="2" pos="419">
          <p15:clr>
            <a:srgbClr val="F26B43"/>
          </p15:clr>
        </p15:guide>
        <p15:guide id="3" pos="646">
          <p15:clr>
            <a:srgbClr val="F26B43"/>
          </p15:clr>
        </p15:guide>
        <p15:guide id="4" pos="873">
          <p15:clr>
            <a:srgbClr val="F26B43"/>
          </p15:clr>
        </p15:guide>
        <p15:guide id="5" pos="1100">
          <p15:clr>
            <a:srgbClr val="F26B43"/>
          </p15:clr>
        </p15:guide>
        <p15:guide id="6" pos="1327">
          <p15:clr>
            <a:srgbClr val="F26B43"/>
          </p15:clr>
        </p15:guide>
        <p15:guide id="7" pos="1553">
          <p15:clr>
            <a:srgbClr val="F26B43"/>
          </p15:clr>
        </p15:guide>
        <p15:guide id="8" pos="1780">
          <p15:clr>
            <a:srgbClr val="F26B43"/>
          </p15:clr>
        </p15:guide>
        <p15:guide id="9" pos="2007">
          <p15:clr>
            <a:srgbClr val="F26B43"/>
          </p15:clr>
        </p15:guide>
        <p15:guide id="10" pos="2234">
          <p15:clr>
            <a:srgbClr val="F26B43"/>
          </p15:clr>
        </p15:guide>
        <p15:guide id="11" pos="2460">
          <p15:clr>
            <a:srgbClr val="F26B43"/>
          </p15:clr>
        </p15:guide>
        <p15:guide id="12" pos="2687">
          <p15:clr>
            <a:srgbClr val="F26B43"/>
          </p15:clr>
        </p15:guide>
        <p15:guide id="13" pos="2914">
          <p15:clr>
            <a:srgbClr val="F26B43"/>
          </p15:clr>
        </p15:guide>
        <p15:guide id="14" pos="3141">
          <p15:clr>
            <a:srgbClr val="F26B43"/>
          </p15:clr>
        </p15:guide>
        <p15:guide id="15" pos="3368">
          <p15:clr>
            <a:srgbClr val="F26B43"/>
          </p15:clr>
        </p15:guide>
        <p15:guide id="16" pos="3594">
          <p15:clr>
            <a:srgbClr val="F26B43"/>
          </p15:clr>
        </p15:guide>
        <p15:guide id="17" pos="3821">
          <p15:clr>
            <a:srgbClr val="F26B43"/>
          </p15:clr>
        </p15:guide>
        <p15:guide id="18" pos="4048">
          <p15:clr>
            <a:srgbClr val="F26B43"/>
          </p15:clr>
        </p15:guide>
        <p15:guide id="19" pos="4275">
          <p15:clr>
            <a:srgbClr val="F26B43"/>
          </p15:clr>
        </p15:guide>
        <p15:guide id="20" pos="4501">
          <p15:clr>
            <a:srgbClr val="F26B43"/>
          </p15:clr>
        </p15:guide>
        <p15:guide id="21" pos="4728">
          <p15:clr>
            <a:srgbClr val="F26B43"/>
          </p15:clr>
        </p15:guide>
        <p15:guide id="22" pos="4955">
          <p15:clr>
            <a:srgbClr val="F26B43"/>
          </p15:clr>
        </p15:guide>
        <p15:guide id="23" pos="5182">
          <p15:clr>
            <a:srgbClr val="F26B43"/>
          </p15:clr>
        </p15:guide>
        <p15:guide id="24" pos="5408">
          <p15:clr>
            <a:srgbClr val="F26B43"/>
          </p15:clr>
        </p15:guide>
        <p15:guide id="25" pos="5635">
          <p15:clr>
            <a:srgbClr val="F26B43"/>
          </p15:clr>
        </p15:guide>
        <p15:guide id="26" pos="5862">
          <p15:clr>
            <a:srgbClr val="F26B43"/>
          </p15:clr>
        </p15:guide>
        <p15:guide id="27" pos="6089">
          <p15:clr>
            <a:srgbClr val="F26B43"/>
          </p15:clr>
        </p15:guide>
        <p15:guide id="28" pos="6316">
          <p15:clr>
            <a:srgbClr val="F26B43"/>
          </p15:clr>
        </p15:guide>
        <p15:guide id="29" pos="6542">
          <p15:clr>
            <a:srgbClr val="F26B43"/>
          </p15:clr>
        </p15:guide>
        <p15:guide id="30" orient="horz" pos="113">
          <p15:clr>
            <a:srgbClr val="F26B43"/>
          </p15:clr>
        </p15:guide>
        <p15:guide id="31" orient="horz" pos="340">
          <p15:clr>
            <a:srgbClr val="F26B43"/>
          </p15:clr>
        </p15:guide>
        <p15:guide id="32" orient="horz" pos="567">
          <p15:clr>
            <a:srgbClr val="F26B43"/>
          </p15:clr>
        </p15:guide>
        <p15:guide id="33" orient="horz" pos="794">
          <p15:clr>
            <a:srgbClr val="F26B43"/>
          </p15:clr>
        </p15:guide>
        <p15:guide id="34" orient="horz" pos="1020">
          <p15:clr>
            <a:srgbClr val="F26B43"/>
          </p15:clr>
        </p15:guide>
        <p15:guide id="35" orient="horz" pos="1247">
          <p15:clr>
            <a:srgbClr val="F26B43"/>
          </p15:clr>
        </p15:guide>
        <p15:guide id="36" orient="horz" pos="1474">
          <p15:clr>
            <a:srgbClr val="F26B43"/>
          </p15:clr>
        </p15:guide>
        <p15:guide id="37" orient="horz" pos="1701">
          <p15:clr>
            <a:srgbClr val="F26B43"/>
          </p15:clr>
        </p15:guide>
        <p15:guide id="38" orient="horz" pos="1927">
          <p15:clr>
            <a:srgbClr val="F26B43"/>
          </p15:clr>
        </p15:guide>
        <p15:guide id="39" orient="horz" pos="2154">
          <p15:clr>
            <a:srgbClr val="F26B43"/>
          </p15:clr>
        </p15:guide>
        <p15:guide id="40" orient="horz" pos="2381">
          <p15:clr>
            <a:srgbClr val="F26B43"/>
          </p15:clr>
        </p15:guide>
        <p15:guide id="41" orient="horz" pos="2608">
          <p15:clr>
            <a:srgbClr val="F26B43"/>
          </p15:clr>
        </p15:guide>
        <p15:guide id="42" orient="horz" pos="2835">
          <p15:clr>
            <a:srgbClr val="F26B43"/>
          </p15:clr>
        </p15:guide>
        <p15:guide id="43" orient="horz" pos="3061">
          <p15:clr>
            <a:srgbClr val="F26B43"/>
          </p15:clr>
        </p15:guide>
        <p15:guide id="44" orient="horz" pos="3288">
          <p15:clr>
            <a:srgbClr val="F26B43"/>
          </p15:clr>
        </p15:guide>
        <p15:guide id="45" orient="horz" pos="3515">
          <p15:clr>
            <a:srgbClr val="F26B43"/>
          </p15:clr>
        </p15:guide>
        <p15:guide id="46" orient="horz" pos="3742">
          <p15:clr>
            <a:srgbClr val="F26B43"/>
          </p15:clr>
        </p15:guide>
        <p15:guide id="47" orient="horz" pos="3968">
          <p15:clr>
            <a:srgbClr val="F26B43"/>
          </p15:clr>
        </p15:guide>
        <p15:guide id="48" orient="horz" pos="4195">
          <p15:clr>
            <a:srgbClr val="F26B43"/>
          </p15:clr>
        </p15:guide>
        <p15:guide id="49" orient="horz" pos="4422">
          <p15:clr>
            <a:srgbClr val="F26B43"/>
          </p15:clr>
        </p15:guide>
        <p15:guide id="50" orient="horz" pos="46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71" y="2554941"/>
            <a:ext cx="7022628" cy="16943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rgbClr val="002073"/>
                </a:solidFill>
                <a:latin typeface="+mn-lt"/>
              </a:rPr>
              <a:t>Efektywność energetyczna</a:t>
            </a:r>
            <a:br>
              <a:rPr lang="pl-PL" sz="2000" dirty="0">
                <a:solidFill>
                  <a:srgbClr val="002073"/>
                </a:solidFill>
                <a:latin typeface="+mn-lt"/>
              </a:rPr>
            </a:br>
            <a:r>
              <a:rPr lang="pl-PL" sz="2000" dirty="0">
                <a:solidFill>
                  <a:srgbClr val="002073"/>
                </a:solidFill>
                <a:latin typeface="+mn-lt"/>
              </a:rPr>
              <a:t>Uwarunkowania wsparcia w Działaniu 2.1, 2.2 i 2.3 w zakresie poprawy efektywności energetycznej - Szczegółowy Opis Priorytetów</a:t>
            </a:r>
            <a:br>
              <a:rPr lang="pl-PL" sz="2400" dirty="0">
                <a:solidFill>
                  <a:srgbClr val="002073"/>
                </a:solidFill>
                <a:latin typeface="+mn-lt"/>
              </a:rPr>
            </a:br>
            <a:br>
              <a:rPr lang="pl-PL" sz="2400" dirty="0">
                <a:solidFill>
                  <a:srgbClr val="002073"/>
                </a:solidFill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4679576"/>
            <a:ext cx="7304316" cy="1057195"/>
          </a:xfrm>
        </p:spPr>
        <p:txBody>
          <a:bodyPr>
            <a:noAutofit/>
          </a:bodyPr>
          <a:lstStyle/>
          <a:p>
            <a:r>
              <a:rPr lang="pl-PL" sz="1800" dirty="0">
                <a:latin typeface="+mn-lt"/>
              </a:rPr>
              <a:t>Seminarium informacyjne dla wnioskodawców FEP 2021-2027</a:t>
            </a:r>
          </a:p>
          <a:p>
            <a:r>
              <a:rPr lang="pl-PL" sz="1800" dirty="0">
                <a:latin typeface="+mn-lt"/>
              </a:rPr>
              <a:t>Gdańsk, 13 marca 2024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54" y="1520687"/>
            <a:ext cx="8313797" cy="371387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powiązaniu z typem 1. 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uzupełniająco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możliwe będą 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działania funkcjonalnie powiązane z </a:t>
            </a:r>
            <a:r>
              <a:rPr lang="pl-PL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termomodernizowanym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budynkiem 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dotyczące: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 systemów zarządzania energią lub wodą;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modernizacji oświetlenia wewnętrznego ograniczającego zużycie energii elektrycznej;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zastosowania błękitno-zielonej infrastruktury np. zielone dachy, zielone ściany;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likwidacji barier architektonicznych z uwzględnieniem potrzeb osób z niepełnosprawnościami;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 podnoszącej świadomość użytkowników w zakresie efektywności energetycznej;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46871" lvl="1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lphaLcPeriod"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innych prac budowlanych.</a:t>
            </a: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5594654-2F56-43DF-B4D0-A5A52BFC0EB7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Typy projektów (2/2)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C9E3A3F-651E-40EC-804F-1EF49B7C6429}"/>
              </a:ext>
            </a:extLst>
          </p:cNvPr>
          <p:cNvSpPr/>
          <p:nvPr/>
        </p:nvSpPr>
        <p:spPr>
          <a:xfrm>
            <a:off x="710477" y="5561191"/>
            <a:ext cx="7723045" cy="64633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Działania wskazane w 2. typie projektu i niewynikające z audytu energetycznego nie mogą przekroczyć </a:t>
            </a:r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</a:rPr>
              <a:t>15% kosztów kwalifikowalnych projektu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4B5EE66-5B7B-4768-8B07-D5E7D7CCB4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94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5" y="1241610"/>
            <a:ext cx="7821127" cy="495713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None/>
            </a:pPr>
            <a:r>
              <a:rPr lang="pl-PL" sz="1600" b="1" dirty="0"/>
              <a:t>Wspierane za pomocą dotacji będą projekty dotyczące:</a:t>
            </a:r>
          </a:p>
          <a:p>
            <a:pPr marL="773896" lvl="1" indent="-342900">
              <a:buFont typeface="+mj-lt"/>
              <a:buAutoNum type="alphaLcPeriod"/>
            </a:pPr>
            <a:r>
              <a:rPr lang="pl-PL" sz="1600" dirty="0"/>
              <a:t>budynków użyteczności publicznej,</a:t>
            </a:r>
          </a:p>
          <a:p>
            <a:pPr marL="773896" lvl="1" indent="-342900">
              <a:buFont typeface="+mj-lt"/>
              <a:buAutoNum type="alphaLcPeriod" startAt="2"/>
            </a:pPr>
            <a:r>
              <a:rPr lang="pl-PL" sz="1600" dirty="0"/>
              <a:t>wielorodzinnych budynków mieszkalnych stanowiących w 100% mienie komunalne,</a:t>
            </a:r>
          </a:p>
          <a:p>
            <a:pPr marL="773896" lvl="1" indent="-342900">
              <a:buFont typeface="+mj-lt"/>
              <a:buAutoNum type="alphaLcPeriod" startAt="2"/>
            </a:pPr>
            <a:r>
              <a:rPr lang="pl-PL" sz="1600" dirty="0"/>
              <a:t>zabytkowych wielorodzinnych budynków mieszkalnych należących do wspólnot mieszkaniowych.</a:t>
            </a:r>
          </a:p>
          <a:p>
            <a:pPr marL="430996" lvl="1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400" b="1" dirty="0">
                <a:solidFill>
                  <a:schemeClr val="tx2"/>
                </a:solidFill>
              </a:rPr>
              <a:t>Budynek użyteczności publicznej </a:t>
            </a:r>
            <a:r>
              <a:rPr lang="pl-PL" sz="1400" dirty="0"/>
              <a:t>to budynek:</a:t>
            </a:r>
          </a:p>
          <a:p>
            <a:pPr>
              <a:buFontTx/>
              <a:buChar char="-"/>
            </a:pPr>
            <a:r>
              <a:rPr lang="pl-PL" sz="1400" dirty="0"/>
              <a:t>przeznaczony </a:t>
            </a:r>
            <a:r>
              <a:rPr lang="pl-PL" sz="1400" b="1" dirty="0">
                <a:solidFill>
                  <a:schemeClr val="tx2"/>
                </a:solidFill>
              </a:rPr>
              <a:t>na potrzeby </a:t>
            </a:r>
            <a:r>
              <a:rPr lang="pl-PL" sz="1400" dirty="0"/>
              <a:t>administracji publicznej, kultury, edukacji, wychowania, społeczne, opieki zdrowotnej i socjalnej, sportu, kultu religijnego lub</a:t>
            </a:r>
          </a:p>
          <a:p>
            <a:pPr>
              <a:buFontTx/>
              <a:buChar char="-"/>
            </a:pPr>
            <a:r>
              <a:rPr lang="pl-PL" sz="1400" dirty="0"/>
              <a:t>którego </a:t>
            </a:r>
            <a:r>
              <a:rPr lang="pl-PL" sz="1400" b="1" dirty="0">
                <a:solidFill>
                  <a:schemeClr val="tx2"/>
                </a:solidFill>
              </a:rPr>
              <a:t>właścicielem</a:t>
            </a:r>
            <a:r>
              <a:rPr lang="pl-PL" sz="1400" dirty="0"/>
              <a:t> jest jednostka samorządu terytorialnego (</a:t>
            </a:r>
            <a:r>
              <a:rPr lang="pl-PL" sz="1400" dirty="0" err="1"/>
              <a:t>jst</a:t>
            </a:r>
            <a:r>
              <a:rPr lang="pl-PL" sz="1400" dirty="0"/>
              <a:t>) lub podmiot z większościowym udziałem </a:t>
            </a:r>
            <a:r>
              <a:rPr lang="pl-PL" sz="1400" dirty="0" err="1"/>
              <a:t>jst</a:t>
            </a:r>
            <a:r>
              <a:rPr lang="pl-PL" sz="1400" dirty="0"/>
              <a:t>, służący świadczeniu usług komunalnych przez administrację lub służby publiczne bądź usług o charakterze powszechnym świadczonych przez publiczne instytucje otoczenia biznesu.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1400" b="1" dirty="0">
                <a:solidFill>
                  <a:schemeClr val="tx2"/>
                </a:solidFill>
              </a:rPr>
              <a:t>Budynek zabytkowy </a:t>
            </a:r>
            <a:r>
              <a:rPr lang="pl-PL" sz="1400" dirty="0"/>
              <a:t>to budynek użyteczności publicznej lub wielorodzinny budynek mieszkalny wpisany do rejestru zabytków lub do wojewódzkiej/gminnej ewidencji zabytków.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630645" y="454289"/>
            <a:ext cx="804621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Rodzaje budynków (1/2)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41A0A30-F288-4811-87AD-E63CF1F94B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71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45" y="1908312"/>
            <a:ext cx="7821127" cy="456872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None/>
            </a:pPr>
            <a:r>
              <a:rPr lang="pl-PL" b="1" dirty="0"/>
              <a:t>Wyłączone ze wsparcia są:</a:t>
            </a:r>
          </a:p>
          <a:p>
            <a:pPr marL="0" indent="0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None/>
            </a:pPr>
            <a:endParaRPr lang="pl-PL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budynki użyteczności publicznej należące do administracji rządowej, podległych jej organów i jednostek organizacyjnych,</a:t>
            </a:r>
          </a:p>
          <a:p>
            <a:pPr marL="430996" lvl="1" indent="0">
              <a:buNone/>
            </a:pPr>
            <a:endParaRPr lang="pl-P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pl-PL" dirty="0"/>
              <a:t>wielorodzinne budynki mieszkalne: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/>
              <a:t>będące własnością Skarbu Państwa, spółek z jego udziałem,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/>
              <a:t>spółdzielni mieszkaniowych,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pl-PL" dirty="0"/>
              <a:t>należące do wspólnot mieszkaniowych, które nie są zabytkami.</a:t>
            </a:r>
          </a:p>
          <a:p>
            <a:pPr marL="0" indent="0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None/>
            </a:pP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Wingdings" panose="05000000000000000000" pitchFamily="2" charset="2"/>
              <a:buChar char="§"/>
            </a:pP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Rodzaje budynków (2/2)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8F5E4B-3419-452F-8708-958688EDF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080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114591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Poziomy oszczędności energii pierwotnej</a:t>
            </a:r>
            <a:endParaRPr lang="pl-PL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3A0FF67-C784-45AC-82FF-20179581B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29415"/>
              </p:ext>
            </p:extLst>
          </p:nvPr>
        </p:nvGraphicFramePr>
        <p:xfrm>
          <a:off x="619734" y="1937492"/>
          <a:ext cx="7904532" cy="3410361"/>
        </p:xfrm>
        <a:graphic>
          <a:graphicData uri="http://schemas.openxmlformats.org/drawingml/2006/table">
            <a:tbl>
              <a:tblPr firstRow="1" firstCol="1" bandRow="1"/>
              <a:tblGrid>
                <a:gridCol w="1089796">
                  <a:extLst>
                    <a:ext uri="{9D8B030D-6E8A-4147-A177-3AD203B41FA5}">
                      <a16:colId xmlns:a16="http://schemas.microsoft.com/office/drawing/2014/main" val="2785591167"/>
                    </a:ext>
                  </a:extLst>
                </a:gridCol>
                <a:gridCol w="1152940">
                  <a:extLst>
                    <a:ext uri="{9D8B030D-6E8A-4147-A177-3AD203B41FA5}">
                      <a16:colId xmlns:a16="http://schemas.microsoft.com/office/drawing/2014/main" val="2770347103"/>
                    </a:ext>
                  </a:extLst>
                </a:gridCol>
                <a:gridCol w="1580321">
                  <a:extLst>
                    <a:ext uri="{9D8B030D-6E8A-4147-A177-3AD203B41FA5}">
                      <a16:colId xmlns:a16="http://schemas.microsoft.com/office/drawing/2014/main" val="58212522"/>
                    </a:ext>
                  </a:extLst>
                </a:gridCol>
                <a:gridCol w="1204167">
                  <a:extLst>
                    <a:ext uri="{9D8B030D-6E8A-4147-A177-3AD203B41FA5}">
                      <a16:colId xmlns:a16="http://schemas.microsoft.com/office/drawing/2014/main" val="4170244855"/>
                    </a:ext>
                  </a:extLst>
                </a:gridCol>
                <a:gridCol w="1438654">
                  <a:extLst>
                    <a:ext uri="{9D8B030D-6E8A-4147-A177-3AD203B41FA5}">
                      <a16:colId xmlns:a16="http://schemas.microsoft.com/office/drawing/2014/main" val="3440502746"/>
                    </a:ext>
                  </a:extLst>
                </a:gridCol>
                <a:gridCol w="1438654">
                  <a:extLst>
                    <a:ext uri="{9D8B030D-6E8A-4147-A177-3AD203B41FA5}">
                      <a16:colId xmlns:a16="http://schemas.microsoft.com/office/drawing/2014/main" val="3171475193"/>
                    </a:ext>
                  </a:extLst>
                </a:gridCol>
              </a:tblGrid>
              <a:tr h="411614">
                <a:tc row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Rodzaj budynku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budynek użyteczności publicznej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wielorodzinny budynek mieszkalny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716500"/>
                  </a:ext>
                </a:extLst>
              </a:tr>
              <a:tr h="27955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zabytkowy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inny niż zabytek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stanowiący w 100% mienie komunalne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zabytkowy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należący do wspólnoty mieszkaniowej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877248"/>
                  </a:ext>
                </a:extLst>
              </a:tr>
              <a:tr h="12670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zlokalizowany 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gminach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ze wskaźnikiem dochodów podatkowych (wskaźnik </a:t>
                      </a:r>
                      <a:r>
                        <a:rPr lang="pl-PL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Gg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wyższym od średniej wartości dla województwa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zlokalizowany 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pozostałych</a:t>
                      </a: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gminach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207484"/>
                  </a:ext>
                </a:extLst>
              </a:tr>
              <a:tr h="416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Minimalny poziom oszczędności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413100"/>
                  </a:ext>
                </a:extLst>
              </a:tr>
            </a:tbl>
          </a:graphicData>
        </a:graphic>
      </p:graphicFrame>
      <p:sp>
        <p:nvSpPr>
          <p:cNvPr id="2" name="Prostokąt 1">
            <a:extLst>
              <a:ext uri="{FF2B5EF4-FFF2-40B4-BE49-F238E27FC236}">
                <a16:creationId xmlns:a16="http://schemas.microsoft.com/office/drawing/2014/main" id="{AF77801F-F910-4631-BCA5-229C59AE9F32}"/>
              </a:ext>
            </a:extLst>
          </p:cNvPr>
          <p:cNvSpPr/>
          <p:nvPr/>
        </p:nvSpPr>
        <p:spPr>
          <a:xfrm>
            <a:off x="619735" y="5757380"/>
            <a:ext cx="7904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Wskazane powyżej minimalne poziomy oszczędności energii pierwotnej muszą wynikać z </a:t>
            </a:r>
            <a:r>
              <a:rPr lang="pl-PL" b="1" dirty="0">
                <a:solidFill>
                  <a:schemeClr val="tx2"/>
                </a:solidFill>
              </a:rPr>
              <a:t>audytu energetycznego dla każdego budynku</a:t>
            </a:r>
            <a:r>
              <a:rPr lang="pl-PL" dirty="0"/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53A0F96-6526-47E7-99EA-8DA3A77B99A7}"/>
              </a:ext>
            </a:extLst>
          </p:cNvPr>
          <p:cNvSpPr/>
          <p:nvPr/>
        </p:nvSpPr>
        <p:spPr>
          <a:xfrm>
            <a:off x="784850" y="1206796"/>
            <a:ext cx="738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Wspierane będą budynki których celem jest osiągnięcie </a:t>
            </a:r>
            <a:r>
              <a:rPr lang="pl-PL" b="1" dirty="0">
                <a:solidFill>
                  <a:schemeClr val="tx2"/>
                </a:solidFill>
              </a:rPr>
              <a:t>minimum 30% oszczędności energii pierwotnej</a:t>
            </a:r>
            <a:r>
              <a:rPr lang="pl-PL" dirty="0"/>
              <a:t> dla każdego budynku, za wyjątkiem: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152628F-B6F8-4027-A39F-9DAC1F5CA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869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F50EF6E-B167-4BAC-A212-896A17B22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01" t="11748" r="10638" b="17157"/>
          <a:stretch/>
        </p:blipFill>
        <p:spPr>
          <a:xfrm>
            <a:off x="6484883" y="3300248"/>
            <a:ext cx="2543503" cy="1686403"/>
          </a:xfrm>
          <a:prstGeom prst="rect">
            <a:avLst/>
          </a:prstGeom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69603" y="220767"/>
            <a:ext cx="7389546" cy="7041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Dotacja warunkowa (1/2)</a:t>
            </a:r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956443"/>
            <a:ext cx="8571188" cy="2123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400" dirty="0"/>
              <a:t>Dotacja warunkowa zgodnie z definicją zawartą w art. 2 pkt 43 rozporządzenia ogólnego oznacza </a:t>
            </a:r>
            <a:r>
              <a:rPr lang="pl-PL" sz="1400" b="1" dirty="0">
                <a:solidFill>
                  <a:schemeClr val="tx2"/>
                </a:solidFill>
              </a:rPr>
              <a:t>kategorię dotacji, której zwrot jest uzależniony od określonych warunków</a:t>
            </a:r>
            <a:r>
              <a:rPr lang="pl-PL" sz="14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400" dirty="0"/>
              <a:t>Zasady wdrożenia dotacji warunkowej reguluje art. 57 rozporządzenia ogólnego: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podlega pełnemu lub częściowemu zwrotowi, zgodnie z dokumentem określającym warunki wsparcia,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Państwa członkowskie ponownie wykorzystują zasoby zwrócone przez beneficjenta w tym samym celu lub zgodnie z celami danego programu do dnia 31 grudnia 2030 r. </a:t>
            </a:r>
          </a:p>
        </p:txBody>
      </p:sp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B8AC1F51-BB3D-4473-93C9-880B40B9D3FC}"/>
              </a:ext>
            </a:extLst>
          </p:cNvPr>
          <p:cNvSpPr txBox="1">
            <a:spLocks/>
          </p:cNvSpPr>
          <p:nvPr/>
        </p:nvSpPr>
        <p:spPr>
          <a:xfrm>
            <a:off x="457198" y="2915930"/>
            <a:ext cx="5943602" cy="2325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5498" indent="-215498" algn="l" defTabSz="861993" rtl="0" eaLnBrk="1" latinLnBrk="0" hangingPunct="1">
              <a:lnSpc>
                <a:spcPts val="2052"/>
              </a:lnSpc>
              <a:spcBef>
                <a:spcPts val="942"/>
              </a:spcBef>
              <a:buClr>
                <a:schemeClr val="accent1"/>
              </a:buClr>
              <a:buFontTx/>
              <a:buBlip>
                <a:blip r:embed="rId4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4649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5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077491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6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508487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93948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370481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477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474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470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l-PL" sz="1400" dirty="0"/>
              <a:t>Dotacją warunkową zostanie wsparty każdy budynek użyteczności publicznej (za wyjątkiem budynku zabytkowego) zlokalizowany na terenie gminy ze wskaźnikiem dochodów podatkowych (wskaźnik </a:t>
            </a:r>
            <a:r>
              <a:rPr lang="pl-PL" sz="1400" dirty="0" err="1"/>
              <a:t>Gg</a:t>
            </a:r>
            <a:r>
              <a:rPr lang="pl-PL" sz="1400" dirty="0"/>
              <a:t>) wyższym od średniej wartości dla województwa.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400" b="1" dirty="0"/>
              <a:t>Zasady udzielania dotacji warunkowej </a:t>
            </a:r>
            <a:r>
              <a:rPr lang="pl-PL" sz="1400" dirty="0"/>
              <a:t>w projektach z zakresu poprawy efektywności energetycznej zostały przyjęte uchwałą nr 4/IV/23 Komitetu Monitorującego program regionalny Fundusze Europejskie dla Pomorza 2021-2027 z dnia 6 grudnia 2023 r. 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B26C78F-A697-428A-B38E-6305954FF3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C404064-8669-4F3C-87F3-1089C4D57B70}"/>
              </a:ext>
            </a:extLst>
          </p:cNvPr>
          <p:cNvSpPr/>
          <p:nvPr/>
        </p:nvSpPr>
        <p:spPr>
          <a:xfrm>
            <a:off x="528600" y="5495808"/>
            <a:ext cx="8428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400" dirty="0">
                <a:solidFill>
                  <a:srgbClr val="000000"/>
                </a:solidFill>
              </a:rPr>
              <a:t>Gminy, których </a:t>
            </a:r>
            <a:r>
              <a:rPr lang="pl-PL" sz="1400" b="1" dirty="0">
                <a:solidFill>
                  <a:srgbClr val="000000"/>
                </a:solidFill>
              </a:rPr>
              <a:t>wskaźnik </a:t>
            </a:r>
            <a:r>
              <a:rPr lang="pl-PL" sz="1400" b="1" dirty="0" err="1">
                <a:solidFill>
                  <a:srgbClr val="000000"/>
                </a:solidFill>
              </a:rPr>
              <a:t>Gg</a:t>
            </a:r>
            <a:r>
              <a:rPr lang="pl-PL" sz="1400" b="1" dirty="0">
                <a:solidFill>
                  <a:srgbClr val="000000"/>
                </a:solidFill>
              </a:rPr>
              <a:t> </a:t>
            </a:r>
            <a:r>
              <a:rPr lang="pl-PL" sz="1400" dirty="0">
                <a:solidFill>
                  <a:srgbClr val="000000"/>
                </a:solidFill>
              </a:rPr>
              <a:t>jest wyższy od średniej wartości dla województwa (uchwała ZWP nr 248/527/24 z 29 lutego 2024 r.): </a:t>
            </a:r>
            <a:r>
              <a:rPr lang="pl-PL" sz="1400" dirty="0"/>
              <a:t>Malbork, Krokowa, Czarna Woda, Tczew, Stare Pole, Wicko, Żukowo, Gdynia, Hel, Jastarnia, Kobylnica, Władysławowo, Pruszcz Gdański, m. Pruszcz Gdański, Redzikowo, Gdańsk, Kosakowo, </a:t>
            </a:r>
            <a:r>
              <a:rPr lang="pl-PL" sz="1400" dirty="0" err="1"/>
              <a:t>m.Kwidzyn</a:t>
            </a:r>
            <a:r>
              <a:rPr lang="pl-PL" sz="1400" dirty="0"/>
              <a:t>, Gniewino, Ustka, Sopot, Łeba, Kolbudy, Cedry Wielkie, Krynica Morska. </a:t>
            </a:r>
          </a:p>
        </p:txBody>
      </p:sp>
    </p:spTree>
    <p:extLst>
      <p:ext uri="{BB962C8B-B14F-4D97-AF65-F5344CB8AC3E}">
        <p14:creationId xmlns:p14="http://schemas.microsoft.com/office/powerpoint/2010/main" val="3926832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26" y="872359"/>
            <a:ext cx="7954148" cy="3748993"/>
          </a:xfrm>
        </p:spPr>
        <p:txBody>
          <a:bodyPr>
            <a:normAutofit fontScale="92500" lnSpcReduction="20000"/>
          </a:bodyPr>
          <a:lstStyle/>
          <a:p>
            <a:pPr marL="452438" lvl="1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Dotacją warunkową objęte są </a:t>
            </a:r>
            <a:r>
              <a:rPr lang="pl-PL" sz="1700" b="1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wydatki kwalifikowalne wynikające bezpośrednio z audytu energetycznego</a:t>
            </a: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,</a:t>
            </a:r>
          </a:p>
          <a:p>
            <a:pPr marL="909642" lvl="2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Wszystkie pozostałe wydatki w projekcie, które nie wynikają z audytu energetycznego (np. wydatki dotyczące promocji, nadzoru inwestorskiego, prac przygotowawczych lub stanowiące do 15% kosztów kwalifikowalnych przeznaczonych na działania uzupełniające) </a:t>
            </a:r>
            <a:r>
              <a:rPr lang="pl-PL" sz="1700" b="1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nie są objęte dotacją warunkową</a:t>
            </a: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, </a:t>
            </a:r>
          </a:p>
          <a:p>
            <a:pPr marL="909642" lvl="2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Courier New" panose="02070309020205020404" pitchFamily="49" charset="0"/>
              <a:buChar char="o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Wysokość zwrotu liczona jest od kwoty dofinansowania z EFRR. </a:t>
            </a:r>
          </a:p>
          <a:p>
            <a:pPr marL="452438" lvl="1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Wyjściowy poziom zwrotu dotacji warunkowej dla każdego budynku </a:t>
            </a:r>
            <a:r>
              <a:rPr lang="pl-PL" sz="17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wynosi 20%;</a:t>
            </a:r>
          </a:p>
          <a:p>
            <a:pPr marL="452438" lvl="1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7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Pomniejszenia </a:t>
            </a: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-</a:t>
            </a:r>
            <a:r>
              <a:rPr lang="pl-PL" sz="17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jeżeli po zakończeniu realizacji inwestycji osiągnięty zostanie wyższy poziom oszczędności energii pierwotnej dla budynku </a:t>
            </a:r>
            <a:r>
              <a:rPr lang="pl-PL" sz="1700" dirty="0">
                <a:sym typeface="Symbol" panose="05050102010706020507" pitchFamily="18" charset="2"/>
              </a:rPr>
              <a:t></a:t>
            </a: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 im wyższa oszczędność tym niższy poziom zwrotu kwoty dofinansowania;</a:t>
            </a:r>
          </a:p>
          <a:p>
            <a:pPr marL="452438" lvl="1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Weryfikacja na podstawie </a:t>
            </a:r>
            <a:r>
              <a:rPr lang="pl-PL" sz="17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audytu energetycznego ex-post;</a:t>
            </a:r>
          </a:p>
          <a:p>
            <a:pPr marL="452438" lvl="1" indent="-366713" defTabSz="914400">
              <a:lnSpc>
                <a:spcPct val="120000"/>
              </a:lnSpc>
              <a:spcBef>
                <a:spcPts val="600"/>
              </a:spcBef>
              <a:buClr>
                <a:srgbClr val="003399"/>
              </a:buClr>
              <a:buFont typeface="Wingdings" panose="05000000000000000000" pitchFamily="2" charset="2"/>
              <a:buChar char="§"/>
            </a:pPr>
            <a:r>
              <a:rPr lang="pl-PL" sz="17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Warunki zwrotu (terminy, rachunki) </a:t>
            </a:r>
            <a:r>
              <a:rPr lang="pl-PL" sz="17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– umowa o dofinansowanie projektu.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52702" y="230546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Dotacja warunkowa (2/2)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0A09AE2-7CB9-4F48-B5D3-6812CCB1F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C4627CE-4A8B-4249-9B84-3A0C3FD1B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071169"/>
              </p:ext>
            </p:extLst>
          </p:nvPr>
        </p:nvGraphicFramePr>
        <p:xfrm>
          <a:off x="594925" y="4887772"/>
          <a:ext cx="7954149" cy="1739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88538">
                  <a:extLst>
                    <a:ext uri="{9D8B030D-6E8A-4147-A177-3AD203B41FA5}">
                      <a16:colId xmlns:a16="http://schemas.microsoft.com/office/drawing/2014/main" val="1124600879"/>
                    </a:ext>
                  </a:extLst>
                </a:gridCol>
                <a:gridCol w="1727523">
                  <a:extLst>
                    <a:ext uri="{9D8B030D-6E8A-4147-A177-3AD203B41FA5}">
                      <a16:colId xmlns:a16="http://schemas.microsoft.com/office/drawing/2014/main" val="1997030218"/>
                    </a:ext>
                  </a:extLst>
                </a:gridCol>
                <a:gridCol w="2246418">
                  <a:extLst>
                    <a:ext uri="{9D8B030D-6E8A-4147-A177-3AD203B41FA5}">
                      <a16:colId xmlns:a16="http://schemas.microsoft.com/office/drawing/2014/main" val="3932772503"/>
                    </a:ext>
                  </a:extLst>
                </a:gridCol>
                <a:gridCol w="1991670">
                  <a:extLst>
                    <a:ext uri="{9D8B030D-6E8A-4147-A177-3AD203B41FA5}">
                      <a16:colId xmlns:a16="http://schemas.microsoft.com/office/drawing/2014/main" val="1991149283"/>
                    </a:ext>
                  </a:extLst>
                </a:gridCol>
              </a:tblGrid>
              <a:tr h="607962"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u="none" strike="noStrike" kern="1200" dirty="0">
                          <a:effectLst/>
                        </a:rPr>
                        <a:t>Poziom oszczędności energii pierwotnej dla budynku (1)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u="none" strike="noStrike" kern="1200" dirty="0">
                          <a:effectLst/>
                        </a:rPr>
                        <a:t>Wyjściowy poziom zwrotu dotacji warunkowej (2)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u="none" strike="noStrike" kern="1200" dirty="0">
                          <a:effectLst/>
                        </a:rPr>
                        <a:t>Liczba punktów procentowych o którą zmniejszany jest poziom zakładanego zwrotu środków (3)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6" rtl="0" eaLnBrk="1" fontAlgn="b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u="none" strike="noStrike" kern="1200" dirty="0">
                          <a:effectLst/>
                        </a:rPr>
                        <a:t>Ostateczny poziom zwrotu (2-3)</a:t>
                      </a:r>
                      <a:endParaRPr lang="pl-PL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5610"/>
                  </a:ext>
                </a:extLst>
              </a:tr>
              <a:tr h="2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>
                          <a:effectLst/>
                        </a:rPr>
                        <a:t>40% - 44,99%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0 </a:t>
                      </a:r>
                      <a:r>
                        <a:rPr lang="pl-PL" sz="1200" dirty="0" err="1">
                          <a:effectLst/>
                        </a:rPr>
                        <a:t>p.p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30022"/>
                  </a:ext>
                </a:extLst>
              </a:tr>
              <a:tr h="2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>
                          <a:effectLst/>
                        </a:rPr>
                        <a:t>45% - 49,99%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5 </a:t>
                      </a:r>
                      <a:r>
                        <a:rPr lang="pl-PL" sz="1200" dirty="0" err="1">
                          <a:effectLst/>
                        </a:rPr>
                        <a:t>p.p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15%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960484"/>
                  </a:ext>
                </a:extLst>
              </a:tr>
              <a:tr h="2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50% - 54,99%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10 </a:t>
                      </a:r>
                      <a:r>
                        <a:rPr lang="pl-PL" sz="1200" dirty="0" err="1">
                          <a:effectLst/>
                        </a:rPr>
                        <a:t>p.p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10%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49274"/>
                  </a:ext>
                </a:extLst>
              </a:tr>
              <a:tr h="2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>
                          <a:effectLst/>
                        </a:rPr>
                        <a:t>55% - 59,99%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15 </a:t>
                      </a:r>
                      <a:r>
                        <a:rPr lang="pl-PL" sz="1200" dirty="0" err="1">
                          <a:effectLst/>
                        </a:rPr>
                        <a:t>p.p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5%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13841"/>
                  </a:ext>
                </a:extLst>
              </a:tr>
              <a:tr h="226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60% - więcej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>
                          <a:effectLst/>
                        </a:rPr>
                        <a:t>20%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20 </a:t>
                      </a:r>
                      <a:r>
                        <a:rPr lang="pl-PL" sz="1200" dirty="0" err="1">
                          <a:effectLst/>
                        </a:rPr>
                        <a:t>p.p</a:t>
                      </a:r>
                      <a:r>
                        <a:rPr lang="pl-PL" sz="1200" dirty="0">
                          <a:effectLst/>
                        </a:rPr>
                        <a:t>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980440" algn="l"/>
                        </a:tabLst>
                      </a:pPr>
                      <a:r>
                        <a:rPr lang="pl-PL" sz="1200" dirty="0">
                          <a:effectLst/>
                        </a:rPr>
                        <a:t>0%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713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770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636" y="1659837"/>
            <a:ext cx="5133025" cy="2653746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pl-PL" sz="1600" dirty="0">
                <a:latin typeface="Calibri" panose="020F0502020204030204"/>
                <a:ea typeface="+mn-ea"/>
                <a:cs typeface="Calibri" panose="020F0502020204030204" pitchFamily="34" charset="0"/>
              </a:rPr>
              <a:t>W zakresie modernizacji źródła ciepła </a:t>
            </a: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(w przypadku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indywidualnego źródła ciepła</a:t>
            </a:r>
            <a:r>
              <a:rPr lang="pl-PL" sz="1600" b="1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- wytwarzającego ciepło na potrzeby pojedynczego pomieszczenia lub lokalu w budynku, kwalifikowalna wymiana wyłącznie pieca/kotła </a:t>
            </a:r>
            <a:r>
              <a:rPr lang="pl-PL" sz="1600" b="1" dirty="0">
                <a:solidFill>
                  <a:schemeClr val="tx2"/>
                </a:solidFill>
                <a:latin typeface="Calibri" panose="020F0502020204030204"/>
                <a:ea typeface="+mn-ea"/>
                <a:cs typeface="+mn-cs"/>
              </a:rPr>
              <a:t>zasilanego paliwem stałym</a:t>
            </a: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) wsparcie może zostać udzielone na: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likwidację i </a:t>
            </a:r>
            <a:r>
              <a:rPr lang="pl-PL" sz="1600" b="1" dirty="0">
                <a:solidFill>
                  <a:srgbClr val="002073"/>
                </a:solidFill>
                <a:latin typeface="Calibri" panose="020F0502020204030204"/>
                <a:ea typeface="+mn-ea"/>
                <a:cs typeface="Calibri" panose="020F0502020204030204" pitchFamily="34" charset="0"/>
              </a:rPr>
              <a:t>podłączenie do sieci ciepłowniczej</a:t>
            </a:r>
            <a:r>
              <a:rPr lang="pl-PL" sz="1600" dirty="0">
                <a:latin typeface="Calibri" panose="020F0502020204030204"/>
                <a:ea typeface="+mn-ea"/>
                <a:cs typeface="Calibri" panose="020F0502020204030204" pitchFamily="34" charset="0"/>
              </a:rPr>
              <a:t>,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wymianę na źródła niskoemisyjne, </a:t>
            </a:r>
            <a:r>
              <a:rPr lang="pl-PL" sz="1600" b="1" dirty="0">
                <a:solidFill>
                  <a:srgbClr val="002073"/>
                </a:solidFill>
                <a:latin typeface="Calibri" panose="020F0502020204030204"/>
                <a:ea typeface="+mn-ea"/>
                <a:cs typeface="Calibri" panose="020F0502020204030204" pitchFamily="34" charset="0"/>
              </a:rPr>
              <a:t>przede wszystkim na OZE </a:t>
            </a: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(zwłaszcza na pompy ciepła w połączeniu z </a:t>
            </a:r>
            <a:r>
              <a:rPr lang="pl-PL" sz="1600" dirty="0" err="1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fotowoltaiką</a:t>
            </a:r>
            <a:r>
              <a:rPr lang="pl-PL" sz="1600" dirty="0">
                <a:solidFill>
                  <a:srgbClr val="000000"/>
                </a:solidFill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Modernizacja źródła ciepła (1/2)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AF20077-1F19-45EC-8E79-3C6BB99FCEC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78" t="39849" r="25434" b="21735"/>
          <a:stretch/>
        </p:blipFill>
        <p:spPr bwMode="auto">
          <a:xfrm>
            <a:off x="5933661" y="2028490"/>
            <a:ext cx="3112010" cy="16887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9C1AAE8-5CD2-4688-A493-B57A82C59096}"/>
              </a:ext>
            </a:extLst>
          </p:cNvPr>
          <p:cNvSpPr/>
          <p:nvPr/>
        </p:nvSpPr>
        <p:spPr>
          <a:xfrm>
            <a:off x="800636" y="4908027"/>
            <a:ext cx="768738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pl-PL" sz="1600" dirty="0">
                <a:solidFill>
                  <a:srgbClr val="000000"/>
                </a:solidFill>
              </a:rPr>
              <a:t>Gdy zastosowanie OZE </a:t>
            </a:r>
            <a:r>
              <a:rPr lang="pl-PL" sz="1600" b="1" dirty="0">
                <a:solidFill>
                  <a:srgbClr val="002073"/>
                </a:solidFill>
              </a:rPr>
              <a:t>i</a:t>
            </a:r>
            <a:r>
              <a:rPr lang="pl-PL" sz="1600" dirty="0">
                <a:solidFill>
                  <a:srgbClr val="000000"/>
                </a:solidFill>
              </a:rPr>
              <a:t> podłączenie do sieci ciepłowniczej jest </a:t>
            </a:r>
            <a:r>
              <a:rPr lang="pl-PL" sz="1600" b="1" dirty="0">
                <a:solidFill>
                  <a:srgbClr val="002073"/>
                </a:solidFill>
              </a:rPr>
              <a:t>ekonomicznie nieopłacalne lub technicznie niewykonalne</a:t>
            </a:r>
            <a:r>
              <a:rPr lang="pl-PL" sz="1600" dirty="0">
                <a:solidFill>
                  <a:srgbClr val="000000"/>
                </a:solidFill>
              </a:rPr>
              <a:t>, możliwa jest wymiana źródeł ciepła na zasilane paliwami gazowymi.</a:t>
            </a:r>
          </a:p>
          <a:p>
            <a:pPr marL="285750" lvl="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srgbClr val="000000"/>
                </a:solidFill>
              </a:rPr>
              <a:t>dopuszczalna wyłącznie wymiana źródła ciepła zasilanego </a:t>
            </a:r>
            <a:r>
              <a:rPr lang="pl-PL" sz="1600" b="1" dirty="0">
                <a:solidFill>
                  <a:schemeClr val="tx2"/>
                </a:solidFill>
              </a:rPr>
              <a:t>paliwem stałym kopalnym</a:t>
            </a:r>
            <a:endParaRPr lang="pl-PL" sz="1600" dirty="0">
              <a:solidFill>
                <a:srgbClr val="000000"/>
              </a:solidFill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EE5E04-0F3C-430A-8C4D-A9A0C12DF6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529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530626"/>
            <a:ext cx="8040757" cy="3091070"/>
          </a:xfrm>
        </p:spPr>
        <p:txBody>
          <a:bodyPr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pl-PL" sz="1600" dirty="0"/>
              <a:t>W szczególnie uzasadnionych przypadkach, gdy: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pl-PL" sz="1600" dirty="0"/>
              <a:t>wykorzystanie innych rozwiązań OZE i podłączenie do sieci ciepłowniczej jest niewykonalne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pl-PL" sz="1600" dirty="0"/>
              <a:t>i osiągnięte zostanie znaczne zwiększenie efektywności energetycznej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pl-PL" sz="1600" dirty="0"/>
              <a:t>oraz gdy istnieją szczególnie pilne potrzeby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pl-PL" sz="1600" dirty="0"/>
              <a:t>dopuszcza się wsparcie na inwestycje w kotły spalające paliwa zawierające </a:t>
            </a:r>
            <a:r>
              <a:rPr lang="pl-PL" sz="1600" b="1" dirty="0">
                <a:solidFill>
                  <a:schemeClr val="tx2"/>
                </a:solidFill>
              </a:rPr>
              <a:t>biomasę o wilgotności do 20%.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Ø"/>
            </a:pPr>
            <a:r>
              <a:rPr lang="pl-PL" sz="1600" dirty="0"/>
              <a:t>Piece na biomasę powinny być wyposażone w automatyczny podajnik paliwa i nie posiadać możliwości zainstalowania rusztu awaryjnego.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endParaRPr lang="pl-PL" sz="1600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27A281F-F0A9-4592-9C95-5357E151187A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Modernizacja źródła ciepła (2/2)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BCED446C-198A-4E54-91D2-BACBE956BDE7}"/>
              </a:ext>
            </a:extLst>
          </p:cNvPr>
          <p:cNvSpPr/>
          <p:nvPr/>
        </p:nvSpPr>
        <p:spPr>
          <a:xfrm>
            <a:off x="655982" y="4968538"/>
            <a:ext cx="8040757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Projekt w ramach którego przewidziano modernizację źródła ciepła musi skutkować znaczną </a:t>
            </a:r>
            <a:r>
              <a:rPr lang="pl-PL" b="1" dirty="0">
                <a:solidFill>
                  <a:schemeClr val="tx2"/>
                </a:solidFill>
              </a:rPr>
              <a:t>redukcją emisji gazów cieplarnianych </a:t>
            </a:r>
            <a:r>
              <a:rPr lang="pl-PL" dirty="0"/>
              <a:t>w odniesieniu do istniejących instalacji i przyczyniać się do </a:t>
            </a:r>
            <a:r>
              <a:rPr lang="pl-PL" b="1" dirty="0">
                <a:solidFill>
                  <a:schemeClr val="tx2"/>
                </a:solidFill>
              </a:rPr>
              <a:t>zmniejszenia emisji zanieczyszczeń powietrza</a:t>
            </a:r>
            <a:r>
              <a:rPr lang="pl-PL" dirty="0"/>
              <a:t> (pył PM 10 i pył PM 2,5, </a:t>
            </a:r>
            <a:r>
              <a:rPr lang="pl-PL" dirty="0" err="1"/>
              <a:t>benzo</a:t>
            </a:r>
            <a:r>
              <a:rPr lang="pl-PL" dirty="0"/>
              <a:t>(a)</a:t>
            </a:r>
            <a:r>
              <a:rPr lang="pl-PL" dirty="0" err="1"/>
              <a:t>piren</a:t>
            </a:r>
            <a:r>
              <a:rPr lang="pl-PL" dirty="0"/>
              <a:t>) oraz do </a:t>
            </a:r>
            <a:r>
              <a:rPr lang="pl-PL" dirty="0">
                <a:solidFill>
                  <a:schemeClr val="tx1"/>
                </a:solidFill>
              </a:rPr>
              <a:t>znacznego zwiększenia </a:t>
            </a:r>
            <a:r>
              <a:rPr lang="pl-PL" b="1" dirty="0">
                <a:solidFill>
                  <a:schemeClr val="tx2"/>
                </a:solidFill>
              </a:rPr>
              <a:t>oszczędności energii</a:t>
            </a:r>
            <a:r>
              <a:rPr lang="pl-PL" dirty="0"/>
              <a:t>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B9D0B95-4243-4177-B84E-8FD8DBD32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180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139849" y="867904"/>
            <a:ext cx="9144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/>
              <a:t>Preferowane będą projekty: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Dostosowujące budynki do wymogów dla budynków </a:t>
            </a:r>
            <a:r>
              <a:rPr lang="pl-PL" sz="2000" b="1" dirty="0">
                <a:solidFill>
                  <a:schemeClr val="tx2"/>
                </a:solidFill>
              </a:rPr>
              <a:t>zero- i plus- energetycznych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Wpisujące się w aktualne gminne projekty założeń lub założenia do </a:t>
            </a:r>
            <a:r>
              <a:rPr lang="pl-PL" sz="2000" b="1" dirty="0">
                <a:solidFill>
                  <a:schemeClr val="tx2"/>
                </a:solidFill>
              </a:rPr>
              <a:t>planów zaopatrzenia w ciepło, energię elektryczną i paliwa gazowe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Przewidujące zastosowanie </a:t>
            </a:r>
            <a:r>
              <a:rPr lang="pl-PL" sz="2000" b="1" dirty="0">
                <a:solidFill>
                  <a:schemeClr val="tx2"/>
                </a:solidFill>
              </a:rPr>
              <a:t>OZE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Stanowiące element </a:t>
            </a:r>
            <a:r>
              <a:rPr lang="pl-PL" sz="2000" b="1" dirty="0">
                <a:solidFill>
                  <a:schemeClr val="tx2"/>
                </a:solidFill>
              </a:rPr>
              <a:t>wyspy energetycznej </a:t>
            </a:r>
            <a:r>
              <a:rPr lang="pl-PL" sz="2000" dirty="0"/>
              <a:t>(w ramach przedsięwzięcia strategicznego Pomorski Archipelag Wysp Energetycznych określonego w Regionalnym Programie Strategicznym) – nie dotyczy Działania 2.1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Dotyczące poprawy efektywności energetycznej budynków wpisanych do </a:t>
            </a:r>
            <a:r>
              <a:rPr lang="pl-PL" sz="2000" b="1" dirty="0">
                <a:solidFill>
                  <a:schemeClr val="tx2"/>
                </a:solidFill>
              </a:rPr>
              <a:t>rejestru zabytków </a:t>
            </a:r>
            <a:r>
              <a:rPr lang="pl-PL" sz="2000" dirty="0"/>
              <a:t>lub do </a:t>
            </a:r>
            <a:r>
              <a:rPr lang="pl-PL" sz="2000" b="1" dirty="0">
                <a:solidFill>
                  <a:schemeClr val="tx2"/>
                </a:solidFill>
              </a:rPr>
              <a:t>wojewódzkiej/gminnej ewidencji zabytków</a:t>
            </a:r>
            <a:r>
              <a:rPr lang="pl-PL" sz="2000" dirty="0"/>
              <a:t>, obejmujące </a:t>
            </a:r>
            <a:r>
              <a:rPr lang="pl-PL" sz="2000" b="1" dirty="0">
                <a:solidFill>
                  <a:schemeClr val="tx2"/>
                </a:solidFill>
              </a:rPr>
              <a:t>kompleksowy system zarządzania energią </a:t>
            </a:r>
            <a:r>
              <a:rPr lang="pl-PL" sz="2000" dirty="0"/>
              <a:t>w tych budynkach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Realizowane w </a:t>
            </a:r>
            <a:r>
              <a:rPr lang="pl-PL" sz="2000" b="1" dirty="0">
                <a:solidFill>
                  <a:schemeClr val="tx2"/>
                </a:solidFill>
              </a:rPr>
              <a:t>partnerstwie publiczno-prywatnym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Uzgodnione w ramach </a:t>
            </a:r>
            <a:r>
              <a:rPr lang="pl-PL" sz="2000" b="1" dirty="0">
                <a:solidFill>
                  <a:schemeClr val="tx2"/>
                </a:solidFill>
              </a:rPr>
              <a:t>Zintegrowanych Porozumień Terytorialnych </a:t>
            </a:r>
            <a:r>
              <a:rPr lang="pl-PL" sz="2000" dirty="0"/>
              <a:t>(tylko dla Działania 2.1)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E5FF0C9-D0BA-4EFD-9138-FFE86F74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140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Preferencje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FF610B5-9AD3-42B6-81F4-798A3C0E8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70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536028" y="856357"/>
            <a:ext cx="788275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Duże przedsiębiorstwa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Instytucje kultury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Instytucje otoczenia biznesu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Jednostki organizacyjne działające w imieniu jednostek samorządu terytorialnego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Jednostki Samorządu Terytorialnego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Kościoły i związki wyznaniowe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MŚP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Niepubliczne zakłady opieki zdrowotnej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Organizacje pozarządowe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Partnerstwa Publiczno-Prywatne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Podmioty świadczące usługi publiczne w ramach realizacji obowiązków własnych jednostek samorządu terytorialnego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Publiczne zakłady opieki zdrowotnej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Uczelnie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Wspólnoty mieszkaniowe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E5FF0C9-D0BA-4EFD-9138-FFE86F74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26140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Wnioskodawcy uprawnieni do złożenia wniosku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5B5DBA6-6553-4E30-95C4-07FE72BEA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8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2">
            <a:extLst>
              <a:ext uri="{FF2B5EF4-FFF2-40B4-BE49-F238E27FC236}">
                <a16:creationId xmlns:a16="http://schemas.microsoft.com/office/drawing/2014/main" id="{58A82D5A-09F8-4E91-AF57-812497830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17" y="0"/>
            <a:ext cx="8625696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l-PL" altLang="pl-PL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Ogólny podział finansowy FEP 2021-2027</a:t>
            </a:r>
          </a:p>
        </p:txBody>
      </p:sp>
      <p:graphicFrame>
        <p:nvGraphicFramePr>
          <p:cNvPr id="12" name="Symbol zastępczy zawartości 9">
            <a:extLst>
              <a:ext uri="{FF2B5EF4-FFF2-40B4-BE49-F238E27FC236}">
                <a16:creationId xmlns:a16="http://schemas.microsoft.com/office/drawing/2014/main" id="{D4EB422F-D64F-414B-B6A6-197E05B5991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400" y="766916"/>
          <a:ext cx="8925394" cy="5977289"/>
        </p:xfrm>
        <a:graphic>
          <a:graphicData uri="http://schemas.openxmlformats.org/drawingml/2006/table">
            <a:tbl>
              <a:tblPr/>
              <a:tblGrid>
                <a:gridCol w="2448561">
                  <a:extLst>
                    <a:ext uri="{9D8B030D-6E8A-4147-A177-3AD203B41FA5}">
                      <a16:colId xmlns:a16="http://schemas.microsoft.com/office/drawing/2014/main" val="4256480173"/>
                    </a:ext>
                  </a:extLst>
                </a:gridCol>
                <a:gridCol w="955983">
                  <a:extLst>
                    <a:ext uri="{9D8B030D-6E8A-4147-A177-3AD203B41FA5}">
                      <a16:colId xmlns:a16="http://schemas.microsoft.com/office/drawing/2014/main" val="2810933740"/>
                    </a:ext>
                  </a:extLst>
                </a:gridCol>
                <a:gridCol w="933777">
                  <a:extLst>
                    <a:ext uri="{9D8B030D-6E8A-4147-A177-3AD203B41FA5}">
                      <a16:colId xmlns:a16="http://schemas.microsoft.com/office/drawing/2014/main" val="726546274"/>
                    </a:ext>
                  </a:extLst>
                </a:gridCol>
                <a:gridCol w="2632567">
                  <a:extLst>
                    <a:ext uri="{9D8B030D-6E8A-4147-A177-3AD203B41FA5}">
                      <a16:colId xmlns:a16="http://schemas.microsoft.com/office/drawing/2014/main" val="4232231696"/>
                    </a:ext>
                  </a:extLst>
                </a:gridCol>
                <a:gridCol w="896353">
                  <a:extLst>
                    <a:ext uri="{9D8B030D-6E8A-4147-A177-3AD203B41FA5}">
                      <a16:colId xmlns:a16="http://schemas.microsoft.com/office/drawing/2014/main" val="957743468"/>
                    </a:ext>
                  </a:extLst>
                </a:gridCol>
                <a:gridCol w="1058153">
                  <a:extLst>
                    <a:ext uri="{9D8B030D-6E8A-4147-A177-3AD203B41FA5}">
                      <a16:colId xmlns:a16="http://schemas.microsoft.com/office/drawing/2014/main" val="1943910285"/>
                    </a:ext>
                  </a:extLst>
                </a:gridCol>
              </a:tblGrid>
              <a:tr h="381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 Polityki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Priorytet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Udział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5673"/>
                  </a:ext>
                </a:extLst>
              </a:tr>
              <a:tr h="14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Bardziej inteligentna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183,8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 FE dla konkurencyjnego </a:t>
                      </a:r>
                      <a:b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inteligentnego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183,8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23443"/>
                  </a:ext>
                </a:extLst>
              </a:tr>
              <a:tr h="65532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Bardziej przyjazna dla środowiska, niskoemisyjna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491,3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 FE dla zielonego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28,5%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342,9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51928"/>
                  </a:ext>
                </a:extLst>
              </a:tr>
              <a:tr h="6553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FE dla mobilnego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00481"/>
                  </a:ext>
                </a:extLst>
              </a:tr>
              <a:tr h="4633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Lepiej połączona Europa (EFRR)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250,7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FE dla lepiej połączonego Pomorza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250,7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325056"/>
                  </a:ext>
                </a:extLst>
              </a:tr>
              <a:tr h="39489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Europa o silniejszym wymiarze społecznym (EFS+/EFRR)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r>
                        <a:rPr lang="pl-PL" sz="17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 FE dla silnego społecznie Pomorza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100,0%</a:t>
                      </a:r>
                      <a:b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pl-PL" sz="170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EFS</a:t>
                      </a: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477,2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495635"/>
                  </a:ext>
                </a:extLst>
              </a:tr>
              <a:tr h="442307">
                <a:tc vMerge="1">
                  <a:txBody>
                    <a:bodyPr/>
                    <a:lstStyle/>
                    <a:p>
                      <a:pPr algn="l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233,5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 FE dla silnego społecznie Pomorza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233,5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96776"/>
                  </a:ext>
                </a:extLst>
              </a:tr>
              <a:tr h="327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Europa bliżej obywateli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45,0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 FE dla Pomorza bliższego obywatelom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3,7%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45,0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73702"/>
                  </a:ext>
                </a:extLst>
              </a:tr>
              <a:tr h="28956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pl-PL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Pomoc Techniczna (</a:t>
                      </a:r>
                      <a:r>
                        <a:rPr lang="pl-PL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EFRR+EFS+)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  <a:endParaRPr lang="pl-PL" sz="17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8. Pomoc techniczna (EFS+)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89880"/>
                  </a:ext>
                </a:extLst>
              </a:tr>
              <a:tr h="2895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9. Pomoc techniczna  (EFRR)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b="1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11357"/>
                  </a:ext>
                </a:extLst>
              </a:tr>
              <a:tr h="3812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pl-PL" sz="17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Ogółem FEP 2021-2027 (mln EUR</a:t>
                      </a:r>
                      <a:r>
                        <a:rPr lang="pl-PL" sz="17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1 751,8</a:t>
                      </a:r>
                      <a:endParaRPr lang="pl-PL" sz="17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9454"/>
                  </a:ext>
                </a:extLst>
              </a:tr>
              <a:tr h="381265">
                <a:tc vMerge="1">
                  <a:txBody>
                    <a:bodyPr/>
                    <a:lstStyle/>
                    <a:p>
                      <a:pPr algn="ctr" fontAlgn="b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1 254,4 (EFRR) + 497,4 (EFS+)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15693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4BF83E1-4A55-49A0-B2CA-B78F14D95E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245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171" y="2554941"/>
            <a:ext cx="7022628" cy="16943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2000" dirty="0">
                <a:solidFill>
                  <a:srgbClr val="002073"/>
                </a:solidFill>
                <a:latin typeface="+mn-lt"/>
              </a:rPr>
              <a:t>Uwarunkowania wsparcia w Działaniu 2.1, 2.2, 2.3 w zakresie rozwoju systemów ciepłowniczych - Szczegółowy Opis Priorytetów</a:t>
            </a:r>
            <a:br>
              <a:rPr lang="pl-PL" sz="2400" dirty="0">
                <a:solidFill>
                  <a:srgbClr val="002073"/>
                </a:solidFill>
                <a:latin typeface="+mn-lt"/>
              </a:rPr>
            </a:br>
            <a:br>
              <a:rPr lang="pl-PL" sz="2400" dirty="0">
                <a:solidFill>
                  <a:srgbClr val="002073"/>
                </a:solidFill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6171" y="4679576"/>
            <a:ext cx="7304316" cy="1057195"/>
          </a:xfrm>
        </p:spPr>
        <p:txBody>
          <a:bodyPr>
            <a:noAutofit/>
          </a:bodyPr>
          <a:lstStyle/>
          <a:p>
            <a:r>
              <a:rPr lang="pl-PL" sz="1800" dirty="0">
                <a:latin typeface="+mn-lt"/>
              </a:rPr>
              <a:t>Seminarium informacyjne dla wnioskodawców FEP 2021-2027</a:t>
            </a:r>
          </a:p>
          <a:p>
            <a:r>
              <a:rPr lang="pl-PL" sz="1800" dirty="0">
                <a:latin typeface="+mn-lt"/>
              </a:rPr>
              <a:t>Gdańsk, 13 marca 2024 r.</a:t>
            </a:r>
          </a:p>
        </p:txBody>
      </p:sp>
    </p:spTree>
    <p:extLst>
      <p:ext uri="{BB962C8B-B14F-4D97-AF65-F5344CB8AC3E}">
        <p14:creationId xmlns:p14="http://schemas.microsoft.com/office/powerpoint/2010/main" val="44961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Nabór dla Działania 2.1 Efektywność energetyczna w zakresie rozwoju systemów ciepłowniczych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B3028-2CA1-4071-985C-D71B156CA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termin naboru: </a:t>
            </a:r>
            <a:r>
              <a:rPr lang="pl-PL" sz="1800" b="1" dirty="0">
                <a:solidFill>
                  <a:schemeClr val="tx2"/>
                </a:solidFill>
              </a:rPr>
              <a:t>od 3 kwietnia 2024 r. (godz. 9.00) do 24 kwietnia 2024 r. (godz. 23.59)</a:t>
            </a:r>
            <a:endParaRPr lang="pl-PL" sz="1800" dirty="0"/>
          </a:p>
          <a:p>
            <a:pPr marL="285750" lvl="2" indent="-28575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alokacja: </a:t>
            </a:r>
            <a:r>
              <a:rPr lang="pl-PL" sz="1800" b="1" dirty="0">
                <a:solidFill>
                  <a:schemeClr val="tx2"/>
                </a:solidFill>
              </a:rPr>
              <a:t>11 411 361,16 złotych </a:t>
            </a:r>
          </a:p>
          <a:p>
            <a:pPr marL="0" lvl="2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dirty="0"/>
              <a:t>	= 2 632 075,00 euro x 4,3355 zł (kurs EBC z 28 grudnia 2023 r.)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ostateczna kwota alokacji – określona w oparciu o kurs Europejskiego Banku Centralnego  aktualny na dzień wyboru projektu do dofinansowania 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tx2"/>
                </a:solidFill>
              </a:rPr>
              <a:t>Konkurencyjny </a:t>
            </a:r>
            <a:r>
              <a:rPr lang="pl-PL" sz="1800" dirty="0"/>
              <a:t>sposób wyboru projektów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minimalna wartość projektu: </a:t>
            </a:r>
            <a:r>
              <a:rPr lang="pl-PL" sz="1800" b="1" dirty="0">
                <a:solidFill>
                  <a:schemeClr val="tx2"/>
                </a:solidFill>
              </a:rPr>
              <a:t>300 tysięcy złotych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800" dirty="0"/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768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Działanie 2.1 - ukierunkowanie terytorialne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D72ECAC8-61A4-44D8-9F74-85D2FBF6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470794"/>
            <a:ext cx="5059017" cy="355820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złożone w ramach naboru mogą być realizowane na obszarze całego województwa pomorskiego 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wyłączeniem obszarów uprawnionych do wsparcia w ramach Działań 2.2. i 2.3. FEP 2021-2027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2.2. Efektywność energetyczna – ZIT na terenie Obszaru Metropolitalnego Trójmiasta: </a:t>
            </a:r>
            <a:r>
              <a:rPr lang="pl-PL" sz="2000" b="1" dirty="0"/>
              <a:t>Obszar wskazany w Strategii ZIT dla Obszaru Metropolitalnego Gdańsk-Gdynia-Sopot</a:t>
            </a:r>
            <a:r>
              <a:rPr lang="pl-PL" sz="2000" dirty="0"/>
              <a:t>,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2.3. Efektywność energetyczna – ZIT poza terenem Obszaru Metropolitalnego Trójmiasta: </a:t>
            </a:r>
            <a:r>
              <a:rPr lang="pl-PL" sz="2000" b="1" dirty="0"/>
              <a:t>Obszary wskazane w Strategiach ZIT dla Miejskich Obszarów Funkcjonalnych: Bytowa, Chojnic-Człuchowa, Kościerzyny, Kwidzyna, Lęborka, Malborka-Sztumu, Słupska-Ustki i Starogardu Gdańskiego</a:t>
            </a:r>
            <a:r>
              <a:rPr lang="pl-PL" sz="20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1CB2E-C95B-40AA-B4B5-2F165CCC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70" y="1470794"/>
            <a:ext cx="3008366" cy="2281078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DEE03-75E3-42B1-B916-A9AFF7F52E00}"/>
              </a:ext>
            </a:extLst>
          </p:cNvPr>
          <p:cNvSpPr txBox="1">
            <a:spLocks/>
          </p:cNvSpPr>
          <p:nvPr/>
        </p:nvSpPr>
        <p:spPr>
          <a:xfrm>
            <a:off x="506896" y="4639367"/>
            <a:ext cx="8249477" cy="113105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15498" indent="-215498" algn="l" defTabSz="861993" rtl="0" eaLnBrk="1" latinLnBrk="0" hangingPunct="1">
              <a:lnSpc>
                <a:spcPts val="2052"/>
              </a:lnSpc>
              <a:spcBef>
                <a:spcPts val="942"/>
              </a:spcBef>
              <a:buClr>
                <a:schemeClr val="accent1"/>
              </a:buClr>
              <a:buFontTx/>
              <a:buBlip>
                <a:blip r:embed="rId4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4649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5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077491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6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508487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93948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370481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477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474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470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pl-PL" sz="2000" dirty="0"/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2000" b="1" dirty="0"/>
              <a:t>Wykluczone</a:t>
            </a:r>
            <a:r>
              <a:rPr lang="pl-PL" sz="2000" dirty="0"/>
              <a:t> są projekty których wnioskodawcami/partnerami są </a:t>
            </a:r>
            <a:r>
              <a:rPr lang="pl-PL" sz="2000" b="1" dirty="0"/>
              <a:t>jednostki samorządu terytorialnego mające status Obserwatora w ZIT </a:t>
            </a:r>
            <a:r>
              <a:rPr lang="pl-PL" sz="2000" dirty="0"/>
              <a:t>lub jednostki organizacyjne i spółki od nich zależne, jeżeli podmioty te wskazane zostały w „Porozumieniu w sprawie realizacji instrumentu Zintegrowane Inwestycje Terytorialne” jako uprawnione do wsparcia w Działaniach 2.2. lub 2.3. FEP 2021-2027.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5877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Działanie 2.2 i 2.3 - ukierunkowanie terytorialne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D72ECAC8-61A4-44D8-9F74-85D2FBF6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496" y="1108114"/>
            <a:ext cx="8010940" cy="464177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2.2. Efektywność energetyczna – ZIT na terenie Obszaru Metropolitalnego Trójmiasta: </a:t>
            </a:r>
            <a:r>
              <a:rPr lang="pl-PL" sz="1600" b="1" dirty="0"/>
              <a:t>Obszar wskazany w Strategii ZIT dla Obszaru Metropolitalnego Gdańsk-Gdynia-Sopot</a:t>
            </a:r>
            <a:r>
              <a:rPr lang="pl-PL" sz="1600" dirty="0"/>
              <a:t>,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2.3. Efektywność energetyczna – ZIT poza terenem Obszaru Metropolitalnego Trójmiasta: </a:t>
            </a:r>
            <a:r>
              <a:rPr lang="pl-PL" sz="1600" b="1" dirty="0"/>
              <a:t>Obszary wskazane w Strategiach ZIT dla Miejskich Obszarów Funkcjonalnych: Bytowa, Chojnic-Człuchowa, Kościerzyny, Kwidzyna, Lęborka, Malborka-Sztumu, Słupska-Ustki i Starogardu Gdańskiego</a:t>
            </a:r>
            <a:r>
              <a:rPr lang="pl-PL" sz="1600" dirty="0"/>
              <a:t>.</a:t>
            </a:r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l-PL" sz="1600" dirty="0"/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/>
              <a:t>Ze wsparcia wykluczone będą projekty dla których Wnioskodawcą/Partnerem są jednostki samorządu terytorialnego, które mają status Obserwatora w ZIT lub jednostki organizacyjne i spółki od nich zależne, jeżeli podmioty te uczestniczyły w naborze konkurencyjnym w ramach Działaniu 2.1. lub zostały wskazane w „Porozumieniu w sprawie realizacji instrumentu Zintegrowane Inwestycje Terytorialne” jako uprawnione do wsparcia w Działaniu 2.2 lub w Działaniu 2.3.</a:t>
            </a:r>
            <a:endParaRPr lang="pl-PL" sz="12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12934AF-213A-4F84-806A-9755A7F10046}"/>
              </a:ext>
            </a:extLst>
          </p:cNvPr>
          <p:cNvSpPr/>
          <p:nvPr/>
        </p:nvSpPr>
        <p:spPr>
          <a:xfrm>
            <a:off x="636104" y="5588121"/>
            <a:ext cx="811033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Wsparcie uzyskać mogą wyłącznie projekty wpisane do Strategii ZIT dla Miejskich Obszarów Funkcjonalnych właściwej dla obszaru ich realizacji</a:t>
            </a:r>
          </a:p>
        </p:txBody>
      </p:sp>
    </p:spTree>
    <p:extLst>
      <p:ext uri="{BB962C8B-B14F-4D97-AF65-F5344CB8AC3E}">
        <p14:creationId xmlns:p14="http://schemas.microsoft.com/office/powerpoint/2010/main" val="3951781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453"/>
            <a:ext cx="8785068" cy="873316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Typy projektów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97972" y="1077686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pl-PL" sz="22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Przebudowa lokalnych źródeł ciepła wykorzystujących </a:t>
            </a:r>
            <a:r>
              <a:rPr lang="pl-PL" sz="2200" b="1" dirty="0">
                <a:solidFill>
                  <a:schemeClr val="tx2"/>
                </a:solidFill>
              </a:rPr>
              <a:t>paliwa stałe </a:t>
            </a:r>
            <a:r>
              <a:rPr lang="pl-PL" sz="2200" dirty="0"/>
              <a:t>na źródła ciepła i/lub energii elektrycznej zasilane </a:t>
            </a:r>
            <a:r>
              <a:rPr lang="pl-PL" sz="2200" b="1" dirty="0">
                <a:solidFill>
                  <a:schemeClr val="tx2"/>
                </a:solidFill>
              </a:rPr>
              <a:t>odnawialnymi źródłami energii</a:t>
            </a:r>
            <a:r>
              <a:rPr lang="pl-PL" sz="2200" dirty="0"/>
              <a:t> oraz </a:t>
            </a:r>
            <a:r>
              <a:rPr lang="pl-PL" sz="2200" b="1" dirty="0">
                <a:solidFill>
                  <a:schemeClr val="tx2"/>
                </a:solidFill>
              </a:rPr>
              <a:t>paliwami gazowymi </a:t>
            </a:r>
            <a:r>
              <a:rPr lang="pl-PL" sz="2200" dirty="0"/>
              <a:t>(kogeneracja i </a:t>
            </a:r>
            <a:r>
              <a:rPr lang="pl-PL" sz="2200" dirty="0" err="1"/>
              <a:t>trigeneracja</a:t>
            </a:r>
            <a:r>
              <a:rPr lang="pl-PL" sz="2200" dirty="0"/>
              <a:t> w </a:t>
            </a:r>
            <a:r>
              <a:rPr lang="pl-PL" sz="2200" dirty="0" err="1"/>
              <a:t>zdalaczynnych</a:t>
            </a:r>
            <a:r>
              <a:rPr lang="pl-PL" sz="2200" dirty="0"/>
              <a:t> systemach ciepłowniczych) do 5 </a:t>
            </a:r>
            <a:r>
              <a:rPr lang="pl-PL" sz="2200" dirty="0" err="1"/>
              <a:t>MWt</a:t>
            </a:r>
            <a:r>
              <a:rPr lang="pl-PL" sz="2200" dirty="0"/>
              <a:t> i do 2 </a:t>
            </a:r>
            <a:r>
              <a:rPr lang="pl-PL" sz="2200" dirty="0" err="1"/>
              <a:t>MWe</a:t>
            </a:r>
            <a:r>
              <a:rPr lang="pl-PL" sz="2200" dirty="0"/>
              <a:t> mocy zamówionej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Budowa, rozbudowa, przebudowa sieci ciepłowniczych lub chłodniczych wraz z magazynami ciepła–inwestycje do 5 MW mocy zamówionej–</a:t>
            </a:r>
            <a:r>
              <a:rPr lang="pl-PL" sz="2200" b="1" dirty="0">
                <a:solidFill>
                  <a:schemeClr val="tx2"/>
                </a:solidFill>
              </a:rPr>
              <a:t>wyłącznie w powiązaniu z 1. typem projektu w zakresie źródeł systemowych</a:t>
            </a:r>
            <a:r>
              <a:rPr lang="pl-PL" sz="2200" dirty="0"/>
              <a:t>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200" dirty="0"/>
              <a:t>Podłączenie do sieci ciepłowniczej lub gazowej obiektów, w których likwidowane są źródła na </a:t>
            </a:r>
            <a:r>
              <a:rPr lang="pl-PL" sz="2200" b="1" dirty="0">
                <a:solidFill>
                  <a:schemeClr val="tx2"/>
                </a:solidFill>
              </a:rPr>
              <a:t>paliwa stałe </a:t>
            </a:r>
            <a:r>
              <a:rPr lang="pl-PL" sz="2200" dirty="0"/>
              <a:t>(w tym niezbędna rozbudowa sieci ciepłowniczej oraz likwidacja źródeł ciepła).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7F0F31-062F-422C-8E34-12813091F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28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378372" y="1371529"/>
            <a:ext cx="82330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/>
              <a:t>W ramach 1. typu projektu: możliwe będzie wsparcie wyłącznie </a:t>
            </a:r>
            <a:r>
              <a:rPr lang="pl-PL" sz="2200" b="1" dirty="0">
                <a:solidFill>
                  <a:schemeClr val="tx2"/>
                </a:solidFill>
              </a:rPr>
              <a:t>nieefektywnych systemów ciepłowniczych</a:t>
            </a:r>
            <a:r>
              <a:rPr lang="pl-PL" sz="2200" dirty="0"/>
              <a:t>, które w wyniku realizacji projektu spełnią wymagania dla systemów efektywnych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F5FFF16-15BB-44A3-BFFD-5D3088BF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204370"/>
            <a:ext cx="8785068" cy="873316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Warunki realizacji  (1/2)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FB1944-6653-4E4D-BD95-B838AA4CB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491" y="2918543"/>
            <a:ext cx="3728870" cy="291986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5C91008C-27F5-43A6-8DA2-F8152E085777}"/>
              </a:ext>
            </a:extLst>
          </p:cNvPr>
          <p:cNvSpPr/>
          <p:nvPr/>
        </p:nvSpPr>
        <p:spPr>
          <a:xfrm>
            <a:off x="641131" y="2889275"/>
            <a:ext cx="4331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chemeClr val="tx2"/>
                </a:solidFill>
              </a:rPr>
              <a:t>Efektywny system ciepłowniczy i chłodniczy </a:t>
            </a:r>
            <a:r>
              <a:rPr lang="pl-PL" sz="2000" dirty="0"/>
              <a:t>– to system ciepłowniczy lub chłodniczy, w którym do produkcji ciepła lub chłodu wykorzystuje się: w co najmniej 50% energię ze źródeł odnawialnych lub w co najmniej 50% ciepło odpadowe lub w co najmniej 75% ciepło pochodzące z kogeneracji lub w co najmniej 50% wykorzystuje się połączenie takiej energii i ciepła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72BE83A-3787-4243-B6BD-15ECB5323B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3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98268" y="1329487"/>
            <a:ext cx="86976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/>
              <a:t>Przebudowa (w przypadkach uzasadnionych ekonomicznie) istniejących źródeł (w tym z wykorzystaniem wysokosprawnej kogeneracji) musi skutkować </a:t>
            </a:r>
            <a:r>
              <a:rPr lang="pl-PL" sz="2200" b="1" dirty="0">
                <a:solidFill>
                  <a:schemeClr val="tx2"/>
                </a:solidFill>
              </a:rPr>
              <a:t>redukcją emisji gazów cieplarnianych </a:t>
            </a:r>
            <a:r>
              <a:rPr lang="pl-PL" sz="2200" dirty="0"/>
              <a:t>o </a:t>
            </a:r>
            <a:r>
              <a:rPr lang="pl-PL" sz="2200" b="1" dirty="0">
                <a:solidFill>
                  <a:schemeClr val="tx2"/>
                </a:solidFill>
              </a:rPr>
              <a:t>co najmniej 30% </a:t>
            </a:r>
            <a:r>
              <a:rPr lang="pl-PL" sz="2200" dirty="0"/>
              <a:t>w porównaniu do stanu wyjściowego oraz </a:t>
            </a:r>
            <a:r>
              <a:rPr lang="pl-PL" sz="2200" b="1" dirty="0">
                <a:solidFill>
                  <a:schemeClr val="tx2"/>
                </a:solidFill>
              </a:rPr>
              <a:t>minimalizacją innych zanieczyszczeń powietrza</a:t>
            </a:r>
            <a:r>
              <a:rPr lang="pl-PL" sz="2200" dirty="0"/>
              <a:t> (w tym pyłu PM 10, pyłu PM 2,5 oraz </a:t>
            </a:r>
            <a:r>
              <a:rPr lang="pl-PL" sz="2200" dirty="0" err="1"/>
              <a:t>benzo</a:t>
            </a:r>
            <a:r>
              <a:rPr lang="pl-PL" sz="2200" dirty="0"/>
              <a:t>(a)</a:t>
            </a:r>
            <a:r>
              <a:rPr lang="pl-PL" sz="2200" dirty="0" err="1"/>
              <a:t>pirenu</a:t>
            </a:r>
            <a:r>
              <a:rPr lang="pl-PL" sz="2200" dirty="0"/>
              <a:t>).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/>
              <a:t>Nie przewiduje się wymiany </a:t>
            </a:r>
            <a:r>
              <a:rPr lang="pl-PL" sz="2200" b="1" dirty="0">
                <a:solidFill>
                  <a:schemeClr val="tx2"/>
                </a:solidFill>
              </a:rPr>
              <a:t>indywidualnych pieców lub kotłów.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200" dirty="0"/>
              <a:t>Wymiana źródeł ciepła na zasilane paliwami gazowymi: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200" dirty="0"/>
              <a:t>tylko w budynku, w którym wcześniej przeprowadzono termomodernizację,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sz="2200" dirty="0"/>
              <a:t>gdy zastosowanie OZE i podłączenie do sieci ciepłowniczej okaże się ekonomicznie nieopłacalne lub technicznie niewykonalne.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9F5FFF16-15BB-44A3-BFFD-5D3088BF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318"/>
            <a:ext cx="8785068" cy="873316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Warunki realizacji  (2/2)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55EB5B5-BFF3-4310-A294-5D38121561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44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8C6EF6-E77F-45CF-A34B-B7E3757D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6" y="367656"/>
            <a:ext cx="8785068" cy="432620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Preferencje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307286" y="1311166"/>
            <a:ext cx="878506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l-PL" sz="2000" dirty="0"/>
              <a:t>Preferowane będą projekty: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Wpisujące się w aktualne gminne projekty założeń lub założenia do </a:t>
            </a:r>
            <a:r>
              <a:rPr lang="pl-PL" sz="2000" b="1" dirty="0">
                <a:solidFill>
                  <a:schemeClr val="tx2"/>
                </a:solidFill>
              </a:rPr>
              <a:t>planów zaopatrzenia w ciepło, energię elektryczną i paliwa gazowe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Wykorzystujące </a:t>
            </a:r>
            <a:r>
              <a:rPr lang="pl-PL" sz="2000" b="1" dirty="0">
                <a:solidFill>
                  <a:schemeClr val="tx2"/>
                </a:solidFill>
              </a:rPr>
              <a:t>OZE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2"/>
                </a:solidFill>
              </a:rPr>
              <a:t>Kompleksowe</a:t>
            </a:r>
            <a:r>
              <a:rPr lang="pl-PL" sz="2000" dirty="0"/>
              <a:t> z zastosowaniem wysokosprawnej kogeneracji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Stanowiące element </a:t>
            </a:r>
            <a:r>
              <a:rPr lang="pl-PL" sz="2000" b="1" dirty="0">
                <a:solidFill>
                  <a:schemeClr val="tx2"/>
                </a:solidFill>
              </a:rPr>
              <a:t>wyspy energetycznej </a:t>
            </a:r>
            <a:r>
              <a:rPr lang="pl-PL" sz="2000" dirty="0"/>
              <a:t>(w ramach przedsięwzięcia strategicznego Pomorski Archipelag Wysp Energetycznych określonego w Regionalnym Programie Strategicznym) – nie dotyczy Działania 2.1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000" dirty="0"/>
              <a:t>Uzgodnione w ramach </a:t>
            </a:r>
            <a:r>
              <a:rPr lang="pl-PL" sz="2000" b="1" dirty="0">
                <a:solidFill>
                  <a:schemeClr val="tx2"/>
                </a:solidFill>
              </a:rPr>
              <a:t>Zintegrowanych Porozumień Terytorialnych </a:t>
            </a:r>
            <a:r>
              <a:rPr lang="pl-PL" sz="2000" dirty="0"/>
              <a:t>(tylko dla Działania 2.1)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E2D2FB1-F1F0-4B50-84BD-B51FB744D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81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84FF68E-CCEC-48A4-B545-7B13F29B6BFA}"/>
              </a:ext>
            </a:extLst>
          </p:cNvPr>
          <p:cNvSpPr/>
          <p:nvPr/>
        </p:nvSpPr>
        <p:spPr>
          <a:xfrm>
            <a:off x="630621" y="1626099"/>
            <a:ext cx="78827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duże przedsiębiorstwa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jednostki organizacyjne działające w imieniu jednostek samorządu terytorialnego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jednostki samorządu terytorialnego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MŚP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partnerstwa publiczno-prywatne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400" dirty="0"/>
              <a:t>podmioty świadczące usługi publiczne w ramach realizacji obowiązków własnych jednostek samorządu terytorialnego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BE5FF0C9-D0BA-4EFD-9138-FFE86F74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5699"/>
            <a:ext cx="9004150" cy="829773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Wnioskodawcy uprawnieni do złożenia wniosku</a:t>
            </a:r>
            <a:endParaRPr lang="pl-PL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2965037-2EBA-485A-980C-56B6B772F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38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solidFill>
                  <a:srgbClr val="002073"/>
                </a:solidFill>
                <a:latin typeface="+mn-lt"/>
              </a:rPr>
              <a:t>Dziękuję za uwagę</a:t>
            </a:r>
            <a:br>
              <a:rPr lang="pl-PL" sz="2400" dirty="0">
                <a:solidFill>
                  <a:srgbClr val="002073"/>
                </a:solidFill>
              </a:rPr>
            </a:b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A1E8556-A1C0-46AD-AD68-883C27DBE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2" y="797054"/>
            <a:ext cx="6467067" cy="215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8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4B72CE-6580-4604-9A20-3DC79EC666D8}"/>
              </a:ext>
            </a:extLst>
          </p:cNvPr>
          <p:cNvSpPr txBox="1">
            <a:spLocks noChangeArrowheads="1"/>
          </p:cNvSpPr>
          <p:nvPr/>
        </p:nvSpPr>
        <p:spPr>
          <a:xfrm>
            <a:off x="71304" y="263044"/>
            <a:ext cx="9072696" cy="56896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l" defTabSz="914400">
              <a:defRPr/>
            </a:pP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Priorytet 2. </a:t>
            </a:r>
            <a:r>
              <a:rPr lang="pl-PL" sz="2800" b="1" dirty="0">
                <a:solidFill>
                  <a:srgbClr val="002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Fundusze europejskie zielonego Pomorza (EFRR)</a:t>
            </a:r>
            <a:endParaRPr kumimoji="0" lang="pl-PL" altLang="pl-PL" sz="2800" b="1" i="0" u="none" strike="noStrike" kern="0" cap="none" spc="0" normalizeH="0" baseline="0" noProof="0" dirty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EA6B55E-456F-45D7-8ED1-B8DB9B6DC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8523"/>
              </p:ext>
            </p:extLst>
          </p:nvPr>
        </p:nvGraphicFramePr>
        <p:xfrm>
          <a:off x="107504" y="832004"/>
          <a:ext cx="8928992" cy="5857407"/>
        </p:xfrm>
        <a:graphic>
          <a:graphicData uri="http://schemas.openxmlformats.org/drawingml/2006/table">
            <a:tbl>
              <a:tblPr firstRow="1" bandRow="1"/>
              <a:tblGrid>
                <a:gridCol w="576064">
                  <a:extLst>
                    <a:ext uri="{9D8B030D-6E8A-4147-A177-3AD203B41FA5}">
                      <a16:colId xmlns:a16="http://schemas.microsoft.com/office/drawing/2014/main" val="2979204556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320121332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113388632"/>
                    </a:ext>
                  </a:extLst>
                </a:gridCol>
              </a:tblGrid>
              <a:tr h="5056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CS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kern="1200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Zakres tematyczny</a:t>
                      </a:r>
                      <a:endParaRPr lang="pl-PL" sz="2400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mln EUR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809002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Efektywność energetyczna + systemy ciepłownicze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160,7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22583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Dotacje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141,4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117985"/>
                  </a:ext>
                </a:extLst>
              </a:tr>
              <a:tr h="5441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</a:tabLst>
                      </a:pPr>
                      <a:endParaRPr lang="pl-PL" sz="2400" b="1" dirty="0"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Instrumenty finansowe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19,3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147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48260" algn="l"/>
                          <a:tab pos="17145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Odnawialne źródła energii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42,5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7241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iv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Adaptacja do zmian klimatu</a:t>
                      </a:r>
                      <a:endParaRPr kumimoji="0" lang="pl-PL" sz="2400" b="0" i="0" u="none" strike="noStrike" kern="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46,8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284260"/>
                  </a:ext>
                </a:extLst>
              </a:tr>
              <a:tr h="55091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wodno-ściekowa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21,2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0434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Gospodarka obiegu zamkniętego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54,0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89161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pl-PL" sz="24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ahom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2400" b="0" i="1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Efektywność energetyczna w MŚP (IF) w ramach GOZ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i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4,8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8249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Różnorodność biologiczna i ochrona przyrody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17,6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44592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pl-PL" sz="2400" b="1" dirty="0"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viii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ahoma" panose="020B0604030504040204" pitchFamily="34" charset="0"/>
                          <a:cs typeface="Calibri" panose="020F0502020204030204" pitchFamily="34" charset="0"/>
                        </a:rPr>
                        <a:t>Mobilność miejska + tabor transportu publicznego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148,4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812755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980C4D9-B689-473E-A025-2CDB1A34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AD720-0363-406B-9E7D-99645A5BE6CD}" type="slidenum">
              <a:rPr kumimoji="0" lang="pl-PL" altLang="pl-PL" sz="855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altLang="pl-PL" sz="8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753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B9FB92C6-6534-48FB-8ADE-888FBB012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76" y="1229542"/>
            <a:ext cx="7580811" cy="4245613"/>
          </a:xfrm>
        </p:spPr>
        <p:txBody>
          <a:bodyPr>
            <a:normAutofit lnSpcReduction="10000"/>
          </a:bodyPr>
          <a:lstStyle/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/>
              <a:t>Działanie 2.1 </a:t>
            </a:r>
            <a:r>
              <a:rPr lang="pl-PL" sz="1800" dirty="0"/>
              <a:t>Efektywność energetyczna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>
                <a:solidFill>
                  <a:schemeClr val="tx2"/>
                </a:solidFill>
              </a:rPr>
              <a:t>Alokacja 31 845 047 EUR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pl-PL" sz="1800" dirty="0"/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/>
              <a:t>Działanie 2.2 </a:t>
            </a:r>
            <a:r>
              <a:rPr lang="pl-PL" sz="1800" dirty="0"/>
              <a:t>Efektywność energetyczna – ZIT na terenie obszaru metropolitalnego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>
                <a:solidFill>
                  <a:schemeClr val="tx2"/>
                </a:solidFill>
              </a:rPr>
              <a:t>Alokacja 48 619 442 EUR </a:t>
            </a:r>
            <a:endParaRPr lang="pl-PL" sz="1800" dirty="0">
              <a:solidFill>
                <a:schemeClr val="tx2"/>
              </a:solidFill>
            </a:endParaRP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pl-PL" sz="1800" dirty="0"/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/>
              <a:t>Działanie 2.3 </a:t>
            </a:r>
            <a:r>
              <a:rPr lang="pl-PL" sz="1800" dirty="0"/>
              <a:t>Efektywność energetyczna – ZIT poza terenem obszaru metropolitalnego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b="1" dirty="0">
                <a:solidFill>
                  <a:schemeClr val="tx2"/>
                </a:solidFill>
              </a:rPr>
              <a:t>Alokacja 50 909 870 EUR </a:t>
            </a:r>
            <a:endParaRPr lang="pl-PL" sz="1800" dirty="0">
              <a:solidFill>
                <a:schemeClr val="tx2"/>
              </a:solidFill>
            </a:endParaRP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800" dirty="0"/>
          </a:p>
          <a:p>
            <a:endParaRPr lang="pl-PL" dirty="0"/>
          </a:p>
        </p:txBody>
      </p:sp>
      <p:sp>
        <p:nvSpPr>
          <p:cNvPr id="10" name="Rectangle 32">
            <a:extLst>
              <a:ext uri="{FF2B5EF4-FFF2-40B4-BE49-F238E27FC236}">
                <a16:creationId xmlns:a16="http://schemas.microsoft.com/office/drawing/2014/main" id="{9C1E6C0C-336B-44E0-AA91-DFE4373AE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56" y="218661"/>
            <a:ext cx="8625696" cy="8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8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pl-PL" alt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odział finansowy SZOP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9F05521-1628-44A4-B855-AF50824A18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7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Nabór dla Działania 2.1 Efektywność energetyczna w zakresie projektów dotyczących poprawy efektywności energetycznej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9B3028-2CA1-4071-985C-D71B156C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796072"/>
            <a:ext cx="7389547" cy="4426052"/>
          </a:xfrm>
        </p:spPr>
        <p:txBody>
          <a:bodyPr>
            <a:normAutofit/>
          </a:bodyPr>
          <a:lstStyle/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termin naboru: </a:t>
            </a:r>
            <a:r>
              <a:rPr lang="pl-PL" sz="1800" b="1" dirty="0">
                <a:solidFill>
                  <a:schemeClr val="tx2"/>
                </a:solidFill>
              </a:rPr>
              <a:t>od 3 kwietnia 2024 r. (godz. 9.00) do 24 kwietnia 2024 r. (godz. 23.59)</a:t>
            </a:r>
            <a:endParaRPr lang="pl-PL" sz="1800" dirty="0"/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alokacja: </a:t>
            </a:r>
            <a:r>
              <a:rPr lang="pl-PL" sz="1800" b="1" dirty="0">
                <a:solidFill>
                  <a:schemeClr val="tx2"/>
                </a:solidFill>
              </a:rPr>
              <a:t>110 896 904,74 złotych </a:t>
            </a:r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r>
              <a:rPr lang="pl-PL" sz="1800" dirty="0"/>
              <a:t>	= 25 578 804,00 euro x 4,3355 zł (kurs EBC z 28 grudnia 2023 r.) 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ostateczna kwota alokacji – określona w oparciu o kurs Europejskiego Banku Centralnego  aktualny na dzień wyboru projektu do dofinansowania 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b="1" dirty="0">
                <a:solidFill>
                  <a:schemeClr val="tx2"/>
                </a:solidFill>
              </a:rPr>
              <a:t>konkurencyjny </a:t>
            </a:r>
            <a:r>
              <a:rPr lang="pl-PL" sz="1800" dirty="0"/>
              <a:t>sposób wyboru projektów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pl-PL" sz="1800" dirty="0"/>
              <a:t>minimalna wartość projektu: </a:t>
            </a:r>
            <a:r>
              <a:rPr lang="pl-PL" sz="1800" b="1" dirty="0">
                <a:solidFill>
                  <a:schemeClr val="tx2"/>
                </a:solidFill>
              </a:rPr>
              <a:t>300 tysięcy złotych</a:t>
            </a:r>
          </a:p>
          <a:p>
            <a:pPr marL="285750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pl-PL" sz="1800" dirty="0"/>
          </a:p>
          <a:p>
            <a:pPr marL="0" lvl="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pl-PL" sz="18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4094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Działanie 2.1 - ukierunkowanie terytorialne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D72ECAC8-61A4-44D8-9F74-85D2FBF6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470794"/>
            <a:ext cx="5059017" cy="355820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Projekty złożone w ramach naboru mogą być realizowane na obszarze całego województwa pomorskiego </a:t>
            </a:r>
            <a:r>
              <a:rPr lang="pl-P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wyłączeniem obszarów uprawnionych do wsparcia w ramach Działań 2.2. i 2.3. FEP 2021-2027</a:t>
            </a:r>
            <a:r>
              <a:rPr lang="pl-PL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tj. :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2.2. Efektywność energetyczna – ZIT na terenie Obszaru Metropolitalnego Trójmiasta: </a:t>
            </a:r>
            <a:r>
              <a:rPr lang="pl-PL" sz="2000" b="1" dirty="0"/>
              <a:t>Obszar wskazany w Strategii ZIT dla Obszaru Metropolitalnego Gdańsk-Gdynia-Sopot</a:t>
            </a:r>
            <a:r>
              <a:rPr lang="pl-PL" sz="2000" dirty="0"/>
              <a:t>,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2000" dirty="0"/>
              <a:t>2.3. Efektywność energetyczna – ZIT poza terenem Obszaru Metropolitalnego Trójmiasta: </a:t>
            </a:r>
            <a:r>
              <a:rPr lang="pl-PL" sz="2000" b="1" dirty="0"/>
              <a:t>Obszary wskazane w Strategiach ZIT dla Miejskich Obszarów Funkcjonalnych: Bytowa, Chojnic-Człuchowa, Kościerzyny, Kwidzyna, Lęborka, Malborka-Sztumu, Słupska-Ustki i Starogardu Gdańskiego</a:t>
            </a:r>
            <a:r>
              <a:rPr lang="pl-PL" sz="20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51CB2E-C95B-40AA-B4B5-2F165CCC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170" y="1470794"/>
            <a:ext cx="3008366" cy="2281078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DEE03-75E3-42B1-B916-A9AFF7F52E00}"/>
              </a:ext>
            </a:extLst>
          </p:cNvPr>
          <p:cNvSpPr txBox="1">
            <a:spLocks/>
          </p:cNvSpPr>
          <p:nvPr/>
        </p:nvSpPr>
        <p:spPr>
          <a:xfrm>
            <a:off x="506896" y="4639367"/>
            <a:ext cx="8249477" cy="113105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215498" indent="-215498" algn="l" defTabSz="861993" rtl="0" eaLnBrk="1" latinLnBrk="0" hangingPunct="1">
              <a:lnSpc>
                <a:spcPts val="2052"/>
              </a:lnSpc>
              <a:spcBef>
                <a:spcPts val="942"/>
              </a:spcBef>
              <a:buClr>
                <a:schemeClr val="accent1"/>
              </a:buClr>
              <a:buFontTx/>
              <a:buBlip>
                <a:blip r:embed="rId4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64649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5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077491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Tx/>
              <a:buBlip>
                <a:blip r:embed="rId6"/>
              </a:buBlip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508487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939484" indent="-215498" algn="l" defTabSz="861993" rtl="0" eaLnBrk="1" latinLnBrk="0" hangingPunct="1">
              <a:lnSpc>
                <a:spcPts val="2052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539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370481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1477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32474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3470" indent="-215498" algn="l" defTabSz="861993" rtl="0" eaLnBrk="1" latinLnBrk="0" hangingPunct="1">
              <a:lnSpc>
                <a:spcPct val="90000"/>
              </a:lnSpc>
              <a:spcBef>
                <a:spcPts val="471"/>
              </a:spcBef>
              <a:buFont typeface="Arial" panose="020B0604020202020204" pitchFamily="34" charset="0"/>
              <a:buChar char="•"/>
              <a:defRPr sz="169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endParaRPr lang="pl-PL" sz="2000" dirty="0"/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Tx/>
              <a:buNone/>
            </a:pPr>
            <a:r>
              <a:rPr lang="pl-PL" sz="2000" b="1" dirty="0">
                <a:solidFill>
                  <a:schemeClr val="tx2"/>
                </a:solidFill>
              </a:rPr>
              <a:t>Wykluczone</a:t>
            </a:r>
            <a:r>
              <a:rPr lang="pl-PL" sz="2000" dirty="0"/>
              <a:t> są projekty których wnioskodawcami/partnerami są </a:t>
            </a:r>
            <a:r>
              <a:rPr lang="pl-PL" sz="2000" b="1" dirty="0">
                <a:solidFill>
                  <a:schemeClr val="tx2"/>
                </a:solidFill>
              </a:rPr>
              <a:t>jednostki samorządu terytorialnego mające status Obserwatora w ZIT </a:t>
            </a:r>
            <a:r>
              <a:rPr lang="pl-PL" sz="2000" dirty="0"/>
              <a:t>lub jednostki organizacyjne i spółki od nich zależne, jeżeli podmioty te wskazane zostały w „Porozumieniu w sprawie realizacji instrumentu Zintegrowane Inwestycje Terytorialne” jako uprawnione do wsparcia w </a:t>
            </a:r>
            <a:r>
              <a:rPr lang="pl-PL" sz="2000" b="1" dirty="0">
                <a:solidFill>
                  <a:schemeClr val="tx2"/>
                </a:solidFill>
              </a:rPr>
              <a:t>Działaniach 2.2. lub 2.3</a:t>
            </a:r>
            <a:r>
              <a:rPr lang="pl-PL" sz="2000" dirty="0"/>
              <a:t>. FEP 2021-2027.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4379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491037"/>
            <a:ext cx="7389546" cy="979757"/>
          </a:xfrm>
        </p:spPr>
        <p:txBody>
          <a:bodyPr/>
          <a:lstStyle/>
          <a:p>
            <a:r>
              <a:rPr lang="pl-PL" sz="2000" dirty="0"/>
              <a:t>Działanie 2.2 - ukierunkowanie terytorialne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D72ECAC8-61A4-44D8-9F74-85D2FBF6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073426"/>
            <a:ext cx="8269358" cy="46764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700" dirty="0"/>
              <a:t>2.2. Efektywność energetyczna – ZIT na terenie Obszaru Metropolitalnego Trójmiasta: </a:t>
            </a:r>
            <a:r>
              <a:rPr lang="pl-PL" sz="1700" b="1" dirty="0"/>
              <a:t>Obszar wskazany w Strategii ZIT dla Obszaru Metropolitalnego Gdańsk-Gdynia-Sopot</a:t>
            </a:r>
            <a:r>
              <a:rPr lang="pl-PL" sz="1700" dirty="0"/>
              <a:t>,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1700" dirty="0"/>
              <a:t>Obszar realizacji ZIT stanowią następujące jednostki terytorialne: miasta: Gdańsk, Gdynia, Sopot, Hel, Pruszcz Gdański, Puck, Reda, Rumia, Tczew, Wejherowo, gminy miejsko-wiejskie: Jastarnia , Kartuzy, Władysławowo i Żukowo oraz gminy wiejskie: Cedry Wielkie, Kolbudy, Kosakowo, Luzino, Pruszcz Gdański, Przodkowo, Przywidz, Pszczółki, Puck, Somonino, Stegna, Suchy Dąb, Szemud, Tczew, Trąbki Wielkie i Wejherowo.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1700" dirty="0"/>
              <a:t>Status Obserwatora w ZIT OMGGS w działaniu 2.2 mają (stan na luty 2024): Gmina Subkowy, Gmina Chmielno, Gmina Stężyca, Gmina Sulęczyno, Gmina Liniewo, Miasto i Gmina Gniew, Gmina Sierakowice, Miasto i Gmina Nowy Dwór Gdański, powiat tczewski, powiat wejherowski.</a:t>
            </a:r>
            <a:endParaRPr lang="pl-PL" sz="1600" dirty="0"/>
          </a:p>
          <a:p>
            <a:pPr marL="0" indent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pl-PL" sz="1600" dirty="0"/>
              <a:t>Ze wsparcia </a:t>
            </a:r>
            <a:r>
              <a:rPr lang="pl-PL" sz="1600" b="1" dirty="0">
                <a:solidFill>
                  <a:schemeClr val="tx2"/>
                </a:solidFill>
              </a:rPr>
              <a:t>wykluczone</a:t>
            </a:r>
            <a:r>
              <a:rPr lang="pl-PL" sz="1600" dirty="0"/>
              <a:t> będą projekty dla których </a:t>
            </a:r>
            <a:r>
              <a:rPr lang="pl-PL" sz="1600" b="1" dirty="0">
                <a:solidFill>
                  <a:schemeClr val="tx2"/>
                </a:solidFill>
              </a:rPr>
              <a:t>Wnioskodawcą/Partnerem </a:t>
            </a:r>
            <a:r>
              <a:rPr lang="pl-PL" sz="1600" dirty="0"/>
              <a:t>są jednostki samorządu terytorialnego, które mają status </a:t>
            </a:r>
            <a:r>
              <a:rPr lang="pl-PL" sz="1600" b="1" dirty="0">
                <a:solidFill>
                  <a:schemeClr val="tx2"/>
                </a:solidFill>
              </a:rPr>
              <a:t>Obserwatora w ZIT </a:t>
            </a:r>
            <a:r>
              <a:rPr lang="pl-PL" sz="1600" dirty="0"/>
              <a:t>lub jednostki organizacyjne i spółki od nich zależne, </a:t>
            </a:r>
            <a:r>
              <a:rPr lang="pl-PL" sz="1600" b="1" dirty="0">
                <a:solidFill>
                  <a:schemeClr val="tx2"/>
                </a:solidFill>
              </a:rPr>
              <a:t>jeżeli podmioty te uczestniczyły w naborze konkurencyjnym w ramach Działania 2.1.</a:t>
            </a:r>
            <a:r>
              <a:rPr lang="pl-PL" sz="1600" dirty="0"/>
              <a:t> lub zostały wskazane w „Porozumieniu w sprawie realizacji instrumentu Zintegrowane Inwestycje Terytorialne” jako uprawnione do wsparcia </a:t>
            </a:r>
            <a:r>
              <a:rPr lang="pl-PL" sz="1600" b="1" dirty="0">
                <a:solidFill>
                  <a:schemeClr val="tx2"/>
                </a:solidFill>
              </a:rPr>
              <a:t>w Działaniu 2.3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12934AF-213A-4F84-806A-9755A7F10046}"/>
              </a:ext>
            </a:extLst>
          </p:cNvPr>
          <p:cNvSpPr/>
          <p:nvPr/>
        </p:nvSpPr>
        <p:spPr>
          <a:xfrm>
            <a:off x="685800" y="5776384"/>
            <a:ext cx="811033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/>
              <a:t>Wsparcie uzyskać mogą wyłącznie projekty wpisane do Strategii ZIT dla Obszaru Metropolitalnego Gdańsk-Gdynia-Sopot</a:t>
            </a:r>
          </a:p>
        </p:txBody>
      </p:sp>
    </p:spTree>
    <p:extLst>
      <p:ext uri="{BB962C8B-B14F-4D97-AF65-F5344CB8AC3E}">
        <p14:creationId xmlns:p14="http://schemas.microsoft.com/office/powerpoint/2010/main" val="361850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F6FED5-6811-4E00-A0C4-F5F71D12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227" y="154686"/>
            <a:ext cx="7389546" cy="535318"/>
          </a:xfrm>
        </p:spPr>
        <p:txBody>
          <a:bodyPr/>
          <a:lstStyle/>
          <a:p>
            <a:r>
              <a:rPr lang="pl-PL" sz="2000" dirty="0"/>
              <a:t>Działanie 2.3 - ukierunkowanie terytorialne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91E2F-690B-4FCD-B267-9F6C0255D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7" name="Symbol zastępczy zawartości 5">
            <a:extLst>
              <a:ext uri="{FF2B5EF4-FFF2-40B4-BE49-F238E27FC236}">
                <a16:creationId xmlns:a16="http://schemas.microsoft.com/office/drawing/2014/main" id="{D72ECAC8-61A4-44D8-9F74-85D2FBF6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03" y="618502"/>
            <a:ext cx="8581394" cy="60888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l-PL" sz="1600" dirty="0"/>
              <a:t>2.3. Efektywność energetyczna – ZIT poza terenem Obszaru Metropolitalnego Trójmiasta: </a:t>
            </a:r>
            <a:r>
              <a:rPr lang="pl-PL" sz="1600" b="1" dirty="0"/>
              <a:t>Obszary wskazane w Strategiach ZIT dla Miejskich Obszarów Funkcjonalnych: Bytowa, Chojnic-Człuchowa, Kościerzyny, Kwidzyna, Lęborka, Malborka-Sztumu, Słupska-Ustki i Starogardu Gdańskiego</a:t>
            </a:r>
            <a:r>
              <a:rPr lang="pl-PL" sz="1600" dirty="0"/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12934AF-213A-4F84-806A-9755A7F10046}"/>
              </a:ext>
            </a:extLst>
          </p:cNvPr>
          <p:cNvSpPr/>
          <p:nvPr/>
        </p:nvSpPr>
        <p:spPr>
          <a:xfrm>
            <a:off x="6848061" y="2953229"/>
            <a:ext cx="2014636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400" dirty="0"/>
              <a:t>Wsparcie uzyskać mogą wyłącznie projekty wpisane do Strategii ZIT dla Miejskich Obszarów Funkcjonalnych właściwej dla obszaru ich realizacji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2838B24-E387-4DD9-B9B7-0A457076B5F5}"/>
              </a:ext>
            </a:extLst>
          </p:cNvPr>
          <p:cNvSpPr/>
          <p:nvPr/>
        </p:nvSpPr>
        <p:spPr>
          <a:xfrm>
            <a:off x="6739084" y="1327580"/>
            <a:ext cx="1271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Obszar Strategii ZIT - stan na 02.2024 r.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D334A832-55FC-4FA9-8E4A-A992D27A50F1}"/>
              </a:ext>
            </a:extLst>
          </p:cNvPr>
          <p:cNvSpPr/>
          <p:nvPr/>
        </p:nvSpPr>
        <p:spPr>
          <a:xfrm>
            <a:off x="205782" y="5569921"/>
            <a:ext cx="8494949" cy="999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l-PL" sz="1300" dirty="0"/>
              <a:t>Ze wsparcia </a:t>
            </a:r>
            <a:r>
              <a:rPr lang="pl-PL" sz="1300" b="1" dirty="0">
                <a:solidFill>
                  <a:schemeClr val="tx2"/>
                </a:solidFill>
              </a:rPr>
              <a:t>wykluczone</a:t>
            </a:r>
            <a:r>
              <a:rPr lang="pl-PL" sz="1300" dirty="0"/>
              <a:t> będą projekty dla których Wnioskodawcą/Partnerem są jednostki samorządu terytorialnego, które mają status </a:t>
            </a:r>
            <a:r>
              <a:rPr lang="pl-PL" sz="1300" b="1" dirty="0">
                <a:solidFill>
                  <a:schemeClr val="tx2"/>
                </a:solidFill>
              </a:rPr>
              <a:t>Obserwatora w ZIT </a:t>
            </a:r>
            <a:r>
              <a:rPr lang="pl-PL" sz="1300" dirty="0"/>
              <a:t>lub jednostki organizacyjne i spółki od nich zależne, jeżeli podmioty te uczestniczyły w naborze konkurencyjnym w ramach </a:t>
            </a:r>
            <a:r>
              <a:rPr lang="pl-PL" sz="1300" b="1" dirty="0">
                <a:solidFill>
                  <a:schemeClr val="tx2"/>
                </a:solidFill>
              </a:rPr>
              <a:t>Działania 2.1. </a:t>
            </a:r>
            <a:r>
              <a:rPr lang="pl-PL" sz="1300" dirty="0"/>
              <a:t>lub zostały wskazane w „Porozumieniu w sprawie realizacji instrumentu Zintegrowane Inwestycje Terytorialne” jako uprawnione do wsparcia w </a:t>
            </a:r>
            <a:r>
              <a:rPr lang="pl-PL" sz="1300" b="1" dirty="0">
                <a:solidFill>
                  <a:schemeClr val="tx2"/>
                </a:solidFill>
              </a:rPr>
              <a:t>Działaniu 2.2.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89179050-2FF1-4EAF-A6B8-16A662954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02520"/>
              </p:ext>
            </p:extLst>
          </p:nvPr>
        </p:nvGraphicFramePr>
        <p:xfrm>
          <a:off x="489514" y="1305717"/>
          <a:ext cx="3005715" cy="4264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043">
                  <a:extLst>
                    <a:ext uri="{9D8B030D-6E8A-4147-A177-3AD203B41FA5}">
                      <a16:colId xmlns:a16="http://schemas.microsoft.com/office/drawing/2014/main" val="3187051407"/>
                    </a:ext>
                  </a:extLst>
                </a:gridCol>
                <a:gridCol w="1023458">
                  <a:extLst>
                    <a:ext uri="{9D8B030D-6E8A-4147-A177-3AD203B41FA5}">
                      <a16:colId xmlns:a16="http://schemas.microsoft.com/office/drawing/2014/main" val="98303812"/>
                    </a:ext>
                  </a:extLst>
                </a:gridCol>
                <a:gridCol w="1746214">
                  <a:extLst>
                    <a:ext uri="{9D8B030D-6E8A-4147-A177-3AD203B41FA5}">
                      <a16:colId xmlns:a16="http://schemas.microsoft.com/office/drawing/2014/main" val="4013680847"/>
                    </a:ext>
                  </a:extLst>
                </a:gridCol>
              </a:tblGrid>
              <a:tr h="250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Bytowa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Bytów (gmina miejsko-wiejska)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81148727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Borzytuchom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605945631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Studzienice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1115683736"/>
                  </a:ext>
                </a:extLst>
              </a:tr>
              <a:tr h="27638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Chojnice-Człuchów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Chojnice (gmina miejska)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1192559730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Człuchów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3927236824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Chojnice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81321300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Człuchów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1937902214"/>
                  </a:ext>
                </a:extLst>
              </a:tr>
              <a:tr h="2501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Kościerzyny 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Kościerzyna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622137489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Kościerzyna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3010632252"/>
                  </a:ext>
                </a:extLst>
              </a:tr>
              <a:tr h="25013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Kwidzyna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Kwidzyn (gmina miejska)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644854697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Kwidzyn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529314813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Sadlinki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3404205067"/>
                  </a:ext>
                </a:extLst>
              </a:tr>
              <a:tr h="2501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Gardeja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3907127029"/>
                  </a:ext>
                </a:extLst>
              </a:tr>
              <a:tr h="2501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5.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Lęborka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Lębork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1261909169"/>
                  </a:ext>
                </a:extLst>
              </a:tr>
              <a:tr h="31461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Nowa Wieś Lęborska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4177051564"/>
                  </a:ext>
                </a:extLst>
              </a:tr>
              <a:tr h="4214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Łęczyce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43" marR="6943" marT="6943" marB="0" anchor="ctr"/>
                </a:tc>
                <a:extLst>
                  <a:ext uri="{0D108BD9-81ED-4DB2-BD59-A6C34878D82A}">
                    <a16:rowId xmlns:a16="http://schemas.microsoft.com/office/drawing/2014/main" val="262424548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BD77C3F-4A78-4DDD-B2E3-3E0CD33C8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67989"/>
              </p:ext>
            </p:extLst>
          </p:nvPr>
        </p:nvGraphicFramePr>
        <p:xfrm>
          <a:off x="3573988" y="1305717"/>
          <a:ext cx="3005716" cy="4276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699">
                  <a:extLst>
                    <a:ext uri="{9D8B030D-6E8A-4147-A177-3AD203B41FA5}">
                      <a16:colId xmlns:a16="http://schemas.microsoft.com/office/drawing/2014/main" val="2259695904"/>
                    </a:ext>
                  </a:extLst>
                </a:gridCol>
                <a:gridCol w="1013791">
                  <a:extLst>
                    <a:ext uri="{9D8B030D-6E8A-4147-A177-3AD203B41FA5}">
                      <a16:colId xmlns:a16="http://schemas.microsoft.com/office/drawing/2014/main" val="1266475665"/>
                    </a:ext>
                  </a:extLst>
                </a:gridCol>
                <a:gridCol w="1759226">
                  <a:extLst>
                    <a:ext uri="{9D8B030D-6E8A-4147-A177-3AD203B41FA5}">
                      <a16:colId xmlns:a16="http://schemas.microsoft.com/office/drawing/2014/main" val="1655957283"/>
                    </a:ext>
                  </a:extLst>
                </a:gridCol>
              </a:tblGrid>
              <a:tr h="29603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Malbork-Sztum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Malbork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238063426"/>
                  </a:ext>
                </a:extLst>
              </a:tr>
              <a:tr h="2960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Nowy Staw (gmina miejsko-wiejska)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608791772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Sztum (gmina miejsko-wiejska)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3963836615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Malbork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30957584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Stare Pole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909031910"/>
                  </a:ext>
                </a:extLst>
              </a:tr>
              <a:tr h="26791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7.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Słupsk-Ustka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Słupsk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3733719364"/>
                  </a:ext>
                </a:extLst>
              </a:tr>
              <a:tr h="1480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Ustka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376927792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Redzikowo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438956471"/>
                  </a:ext>
                </a:extLst>
              </a:tr>
              <a:tr h="14801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Ustka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1112755300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Damnica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4183852208"/>
                  </a:ext>
                </a:extLst>
              </a:tr>
              <a:tr h="2960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Dębnica Kaszubska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227571201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Kobylnica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648753047"/>
                  </a:ext>
                </a:extLst>
              </a:tr>
              <a:tr h="29603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8.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000" b="1" u="none" strike="noStrike" dirty="0">
                          <a:effectLst/>
                        </a:rPr>
                        <a:t>Starogardu Gdańskiego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Starogard Gdański (gmina miejska)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3129383446"/>
                  </a:ext>
                </a:extLst>
              </a:tr>
              <a:tr h="29603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Starogard Gdański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4136069561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>
                          <a:effectLst/>
                        </a:rPr>
                        <a:t>Bobowo (gmina wiejska)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3386027700"/>
                  </a:ext>
                </a:extLst>
              </a:tr>
              <a:tr h="2679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u="none" strike="noStrike" dirty="0">
                          <a:effectLst/>
                        </a:rPr>
                        <a:t>Zblewo (gmina wiejska)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05" marR="7505" marT="7505" marB="0" anchor="ctr"/>
                </a:tc>
                <a:extLst>
                  <a:ext uri="{0D108BD9-81ED-4DB2-BD59-A6C34878D82A}">
                    <a16:rowId xmlns:a16="http://schemas.microsoft.com/office/drawing/2014/main" val="317766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24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54" y="1520687"/>
            <a:ext cx="8313797" cy="371387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None/>
            </a:pPr>
            <a:r>
              <a:rPr lang="pl-PL" sz="171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l-PL" sz="171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Kompleksowe przedsięwzięcia termomodernizacyjne </a:t>
            </a: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polegające m.in. na: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4244" lvl="1" indent="-293248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+mj-lt"/>
              <a:buAutoNum type="alphaLcPeriod"/>
            </a:pP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zmniejszeniu strat ciepła przez przenikanie w zewnętrznych przegrodach;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4244" lvl="1" indent="-293248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+mj-lt"/>
              <a:buAutoNum type="alphaLcPeriod"/>
            </a:pP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modernizacji źródła ciepła;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4244" lvl="1" indent="-293248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+mj-lt"/>
              <a:buAutoNum type="alphaLcPeriod"/>
            </a:pP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modernizacji systemów grzewczo–wentylacyjnych z zastosowaniem wysokosprawnej rekuperacji energii;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4244" lvl="1" indent="-293248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+mj-lt"/>
              <a:buAutoNum type="alphaLcPeriod"/>
            </a:pP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modernizacji instalacji wewnętrznej centralnego ogrzewania i ciepłej wody użytkowej;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4244" lvl="1" indent="-293248">
              <a:lnSpc>
                <a:spcPct val="115000"/>
              </a:lnSpc>
              <a:spcBef>
                <a:spcPts val="257"/>
              </a:spcBef>
              <a:spcAft>
                <a:spcPts val="257"/>
              </a:spcAft>
              <a:buFont typeface="+mj-lt"/>
              <a:buAutoNum type="alphaLcPeriod"/>
            </a:pPr>
            <a:r>
              <a:rPr lang="pl-PL" sz="17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wykorzystaniu OZE.</a:t>
            </a:r>
            <a:endParaRPr lang="pl-PL" sz="171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45594654-2F56-43DF-B4D0-A5A52BFC0EB7}"/>
              </a:ext>
            </a:extLst>
          </p:cNvPr>
          <p:cNvSpPr txBox="1">
            <a:spLocks/>
          </p:cNvSpPr>
          <p:nvPr/>
        </p:nvSpPr>
        <p:spPr>
          <a:xfrm>
            <a:off x="969603" y="454289"/>
            <a:ext cx="7389546" cy="9797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861993" rtl="0" eaLnBrk="1" latinLnBrk="0" hangingPunct="1">
              <a:lnSpc>
                <a:spcPts val="3079"/>
              </a:lnSpc>
              <a:spcBef>
                <a:spcPct val="0"/>
              </a:spcBef>
              <a:buNone/>
              <a:defRPr sz="239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/>
            <a:r>
              <a:rPr lang="pl-PL" sz="2000" dirty="0"/>
              <a:t>Typy projektów (1/2)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C9E3A3F-651E-40EC-804F-1EF49B7C6429}"/>
              </a:ext>
            </a:extLst>
          </p:cNvPr>
          <p:cNvSpPr/>
          <p:nvPr/>
        </p:nvSpPr>
        <p:spPr>
          <a:xfrm>
            <a:off x="527354" y="4935026"/>
            <a:ext cx="7723045" cy="1200329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Zakres rzeczowy musi wynikać z analizy możliwych rozwiązań w ramach </a:t>
            </a:r>
            <a:r>
              <a:rPr lang="pl-PL" b="1" dirty="0">
                <a:solidFill>
                  <a:schemeClr val="tx2"/>
                </a:solidFill>
                <a:latin typeface="Calibri" panose="020F0502020204030204" pitchFamily="34" charset="0"/>
              </a:rPr>
              <a:t>obowiązkowego audytu energetycznego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. Wybrany wariant musi uwzględniać kryterium kosztowe odnoszące się do uzyskanych efektów (np. redukcji zapotrzebowania na energię) w stosunku do nakładów finansowych. 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B6E0D7B-BFA8-40D1-BA63-389190A79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92046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5507</TotalTime>
  <Words>3372</Words>
  <Application>Microsoft Office PowerPoint</Application>
  <PresentationFormat>Pokaz na ekranie (4:3)</PresentationFormat>
  <Paragraphs>415</Paragraphs>
  <Slides>29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Open Sans</vt:lpstr>
      <vt:lpstr>Symbol</vt:lpstr>
      <vt:lpstr>Tahoma</vt:lpstr>
      <vt:lpstr>Times New Roman</vt:lpstr>
      <vt:lpstr>Wingdings</vt:lpstr>
      <vt:lpstr>1_Motyw pakietu Office</vt:lpstr>
      <vt:lpstr>Efektywność energetyczna Uwarunkowania wsparcia w Działaniu 2.1, 2.2 i 2.3 w zakresie poprawy efektywności energetycznej - Szczegółowy Opis Priorytetów  </vt:lpstr>
      <vt:lpstr>Prezentacja programu PowerPoint</vt:lpstr>
      <vt:lpstr>Prezentacja programu PowerPoint</vt:lpstr>
      <vt:lpstr>Prezentacja programu PowerPoint</vt:lpstr>
      <vt:lpstr>Nabór dla Działania 2.1 Efektywność energetyczna w zakresie projektów dotyczących poprawy efektywności energetycznej</vt:lpstr>
      <vt:lpstr>Działanie 2.1 - ukierunkowanie terytorialne</vt:lpstr>
      <vt:lpstr>Działanie 2.2 - ukierunkowanie terytorialne</vt:lpstr>
      <vt:lpstr>Działanie 2.3 - ukierunkowanie terytorialne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Preferencje</vt:lpstr>
      <vt:lpstr>Wnioskodawcy uprawnieni do złożenia wniosku</vt:lpstr>
      <vt:lpstr>Uwarunkowania wsparcia w Działaniu 2.1, 2.2, 2.3 w zakresie rozwoju systemów ciepłowniczych - Szczegółowy Opis Priorytetów  </vt:lpstr>
      <vt:lpstr>Nabór dla Działania 2.1 Efektywność energetyczna w zakresie rozwoju systemów ciepłowniczych</vt:lpstr>
      <vt:lpstr>Działanie 2.1 - ukierunkowanie terytorialne</vt:lpstr>
      <vt:lpstr>Działanie 2.2 i 2.3 - ukierunkowanie terytorialne</vt:lpstr>
      <vt:lpstr>Typy projektów</vt:lpstr>
      <vt:lpstr>Warunki realizacji  (1/2)</vt:lpstr>
      <vt:lpstr>Warunki realizacji  (2/2)</vt:lpstr>
      <vt:lpstr>Preferencje</vt:lpstr>
      <vt:lpstr>Wnioskodawcy uprawnieni do złożenia wniosku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DRRP</dc:creator>
  <cp:lastModifiedBy>Adamska Ewelina</cp:lastModifiedBy>
  <cp:revision>966</cp:revision>
  <cp:lastPrinted>2023-07-19T12:47:12Z</cp:lastPrinted>
  <dcterms:created xsi:type="dcterms:W3CDTF">2023-02-01T12:00:59Z</dcterms:created>
  <dcterms:modified xsi:type="dcterms:W3CDTF">2024-03-12T10:45:29Z</dcterms:modified>
</cp:coreProperties>
</file>