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3"/>
  </p:notesMasterIdLst>
  <p:sldIdLst>
    <p:sldId id="256" r:id="rId2"/>
    <p:sldId id="258" r:id="rId3"/>
    <p:sldId id="300" r:id="rId4"/>
    <p:sldId id="313" r:id="rId5"/>
    <p:sldId id="314" r:id="rId6"/>
    <p:sldId id="315" r:id="rId7"/>
    <p:sldId id="316" r:id="rId8"/>
    <p:sldId id="317" r:id="rId9"/>
    <p:sldId id="281" r:id="rId10"/>
    <p:sldId id="282" r:id="rId11"/>
    <p:sldId id="318" r:id="rId12"/>
    <p:sldId id="298" r:id="rId13"/>
    <p:sldId id="319" r:id="rId14"/>
    <p:sldId id="320" r:id="rId15"/>
    <p:sldId id="321" r:id="rId16"/>
    <p:sldId id="322" r:id="rId17"/>
    <p:sldId id="335" r:id="rId18"/>
    <p:sldId id="336" r:id="rId19"/>
    <p:sldId id="312" r:id="rId20"/>
    <p:sldId id="323" r:id="rId21"/>
    <p:sldId id="304" r:id="rId22"/>
    <p:sldId id="324" r:id="rId23"/>
    <p:sldId id="325" r:id="rId24"/>
    <p:sldId id="326" r:id="rId25"/>
    <p:sldId id="338" r:id="rId26"/>
    <p:sldId id="327" r:id="rId27"/>
    <p:sldId id="328" r:id="rId28"/>
    <p:sldId id="329" r:id="rId29"/>
    <p:sldId id="295" r:id="rId30"/>
    <p:sldId id="296" r:id="rId31"/>
    <p:sldId id="297" r:id="rId32"/>
    <p:sldId id="299" r:id="rId33"/>
    <p:sldId id="285" r:id="rId34"/>
    <p:sldId id="274" r:id="rId35"/>
    <p:sldId id="275" r:id="rId36"/>
    <p:sldId id="286" r:id="rId37"/>
    <p:sldId id="288" r:id="rId38"/>
    <p:sldId id="337" r:id="rId39"/>
    <p:sldId id="290" r:id="rId40"/>
    <p:sldId id="291" r:id="rId41"/>
    <p:sldId id="276" r:id="rId42"/>
    <p:sldId id="277" r:id="rId43"/>
    <p:sldId id="278" r:id="rId44"/>
    <p:sldId id="279" r:id="rId45"/>
    <p:sldId id="280" r:id="rId46"/>
    <p:sldId id="283" r:id="rId47"/>
    <p:sldId id="332" r:id="rId48"/>
    <p:sldId id="284" r:id="rId49"/>
    <p:sldId id="330" r:id="rId50"/>
    <p:sldId id="333" r:id="rId51"/>
    <p:sldId id="260" r:id="rId52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damska Ewelina" initials="AE" lastIdx="1" clrIdx="1">
    <p:extLst>
      <p:ext uri="{19B8F6BF-5375-455C-9EA6-DF929625EA0E}">
        <p15:presenceInfo xmlns:p15="http://schemas.microsoft.com/office/powerpoint/2012/main" userId="S-1-5-21-352459600-126056257-345019615-18114" providerId="AD"/>
      </p:ext>
    </p:extLst>
  </p:cmAuthor>
  <p:cmAuthor id="3" name="MR" initials="MR" lastIdx="1" clrIdx="2">
    <p:extLst>
      <p:ext uri="{19B8F6BF-5375-455C-9EA6-DF929625EA0E}">
        <p15:presenceInfo xmlns:p15="http://schemas.microsoft.com/office/powerpoint/2012/main" userId="MR" providerId="None"/>
      </p:ext>
    </p:extLst>
  </p:cmAuthor>
  <p:cmAuthor id="4" name="Łasowska Paulina" initials="ŁP" lastIdx="1" clrIdx="3">
    <p:extLst>
      <p:ext uri="{19B8F6BF-5375-455C-9EA6-DF929625EA0E}">
        <p15:presenceInfo xmlns:p15="http://schemas.microsoft.com/office/powerpoint/2012/main" userId="S-1-5-21-352459600-126056257-345019615-197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7A1"/>
    <a:srgbClr val="FF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6374" autoAdjust="0"/>
  </p:normalViewPr>
  <p:slideViewPr>
    <p:cSldViewPr showGuides="1">
      <p:cViewPr varScale="1">
        <p:scale>
          <a:sx n="79" d="100"/>
          <a:sy n="79" d="100"/>
        </p:scale>
        <p:origin x="1219" y="6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2024-03-12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92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37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782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28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2024-03-12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2024-03-12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2024-03-12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2024-03-12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30" y="1050409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85" y="755501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3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9.xml"/><Relationship Id="rId3" Type="http://schemas.openxmlformats.org/officeDocument/2006/relationships/slide" Target="slide14.xml"/><Relationship Id="rId7" Type="http://schemas.openxmlformats.org/officeDocument/2006/relationships/slide" Target="slide26.xml"/><Relationship Id="rId12" Type="http://schemas.openxmlformats.org/officeDocument/2006/relationships/slide" Target="slide1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9.xml"/><Relationship Id="rId3" Type="http://schemas.openxmlformats.org/officeDocument/2006/relationships/slide" Target="slide14.xml"/><Relationship Id="rId7" Type="http://schemas.openxmlformats.org/officeDocument/2006/relationships/slide" Target="slide26.xml"/><Relationship Id="rId12" Type="http://schemas.openxmlformats.org/officeDocument/2006/relationships/slide" Target="slide1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9.xml"/><Relationship Id="rId3" Type="http://schemas.openxmlformats.org/officeDocument/2006/relationships/slide" Target="slide14.xml"/><Relationship Id="rId7" Type="http://schemas.openxmlformats.org/officeDocument/2006/relationships/slide" Target="slide26.xml"/><Relationship Id="rId12" Type="http://schemas.openxmlformats.org/officeDocument/2006/relationships/slide" Target="slide1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d.cst2021.gov.pl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9.xml"/><Relationship Id="rId3" Type="http://schemas.openxmlformats.org/officeDocument/2006/relationships/slide" Target="slide14.xml"/><Relationship Id="rId7" Type="http://schemas.openxmlformats.org/officeDocument/2006/relationships/slide" Target="slide26.xml"/><Relationship Id="rId12" Type="http://schemas.openxmlformats.org/officeDocument/2006/relationships/slide" Target="slide1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9.xml"/><Relationship Id="rId3" Type="http://schemas.openxmlformats.org/officeDocument/2006/relationships/slide" Target="slide14.xml"/><Relationship Id="rId7" Type="http://schemas.openxmlformats.org/officeDocument/2006/relationships/slide" Target="slide26.xml"/><Relationship Id="rId12" Type="http://schemas.openxmlformats.org/officeDocument/2006/relationships/slide" Target="slide11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9.xml"/><Relationship Id="rId3" Type="http://schemas.openxmlformats.org/officeDocument/2006/relationships/slide" Target="slide14.xml"/><Relationship Id="rId7" Type="http://schemas.openxmlformats.org/officeDocument/2006/relationships/slide" Target="slide26.xml"/><Relationship Id="rId12" Type="http://schemas.openxmlformats.org/officeDocument/2006/relationships/slide" Target="slide1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2.xml"/><Relationship Id="rId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12.xml"/><Relationship Id="rId3" Type="http://schemas.openxmlformats.org/officeDocument/2006/relationships/slide" Target="slide16.xml"/><Relationship Id="rId7" Type="http://schemas.openxmlformats.org/officeDocument/2006/relationships/slide" Target="slide27.xml"/><Relationship Id="rId12" Type="http://schemas.openxmlformats.org/officeDocument/2006/relationships/slide" Target="slide10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6.xml"/><Relationship Id="rId11" Type="http://schemas.openxmlformats.org/officeDocument/2006/relationships/slide" Target="slide30.xml"/><Relationship Id="rId5" Type="http://schemas.openxmlformats.org/officeDocument/2006/relationships/slide" Target="slide14.xml"/><Relationship Id="rId15" Type="http://schemas.openxmlformats.org/officeDocument/2006/relationships/slide" Target="slide9.xml"/><Relationship Id="rId10" Type="http://schemas.openxmlformats.org/officeDocument/2006/relationships/slide" Target="slide29.xml"/><Relationship Id="rId4" Type="http://schemas.openxmlformats.org/officeDocument/2006/relationships/slide" Target="slide20.xml"/><Relationship Id="rId9" Type="http://schemas.openxmlformats.org/officeDocument/2006/relationships/slide" Target="slide21.xml"/><Relationship Id="rId14" Type="http://schemas.openxmlformats.org/officeDocument/2006/relationships/slide" Target="slide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1.xml"/><Relationship Id="rId3" Type="http://schemas.openxmlformats.org/officeDocument/2006/relationships/slide" Target="slide16.xml"/><Relationship Id="rId7" Type="http://schemas.openxmlformats.org/officeDocument/2006/relationships/slide" Target="slide28.xml"/><Relationship Id="rId12" Type="http://schemas.openxmlformats.org/officeDocument/2006/relationships/slide" Target="slide1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7.xml"/><Relationship Id="rId11" Type="http://schemas.openxmlformats.org/officeDocument/2006/relationships/slide" Target="slide10.xml"/><Relationship Id="rId5" Type="http://schemas.openxmlformats.org/officeDocument/2006/relationships/slide" Target="slide26.xml"/><Relationship Id="rId15" Type="http://schemas.openxmlformats.org/officeDocument/2006/relationships/slide" Target="slide9.xml"/><Relationship Id="rId10" Type="http://schemas.openxmlformats.org/officeDocument/2006/relationships/slide" Target="slide30.xml"/><Relationship Id="rId4" Type="http://schemas.openxmlformats.org/officeDocument/2006/relationships/slide" Target="slide14.xml"/><Relationship Id="rId9" Type="http://schemas.openxmlformats.org/officeDocument/2006/relationships/slide" Target="slide29.xml"/><Relationship Id="rId1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rukcje.cst2021.gov.pl/?mod=wnioskodawca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12.xml"/><Relationship Id="rId3" Type="http://schemas.openxmlformats.org/officeDocument/2006/relationships/slide" Target="slide16.xml"/><Relationship Id="rId7" Type="http://schemas.openxmlformats.org/officeDocument/2006/relationships/slide" Target="slide27.xml"/><Relationship Id="rId12" Type="http://schemas.openxmlformats.org/officeDocument/2006/relationships/slide" Target="slide10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6.xml"/><Relationship Id="rId11" Type="http://schemas.openxmlformats.org/officeDocument/2006/relationships/slide" Target="slide30.xml"/><Relationship Id="rId5" Type="http://schemas.openxmlformats.org/officeDocument/2006/relationships/slide" Target="slide14.xml"/><Relationship Id="rId15" Type="http://schemas.openxmlformats.org/officeDocument/2006/relationships/slide" Target="slide9.xml"/><Relationship Id="rId10" Type="http://schemas.openxmlformats.org/officeDocument/2006/relationships/slide" Target="slide29.xml"/><Relationship Id="rId4" Type="http://schemas.openxmlformats.org/officeDocument/2006/relationships/slide" Target="slide20.xml"/><Relationship Id="rId9" Type="http://schemas.openxmlformats.org/officeDocument/2006/relationships/slide" Target="slide21.xml"/><Relationship Id="rId14" Type="http://schemas.openxmlformats.org/officeDocument/2006/relationships/slide" Target="slide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2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430" y="2627709"/>
            <a:ext cx="8568952" cy="36724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200" dirty="0"/>
              <a:t>Wniosek o dofinansowanie wraz z wymaganymi załącznikami dla naboru wniosków o dofinansowanie projektów dla: </a:t>
            </a:r>
            <a:br>
              <a:rPr lang="pl-PL" sz="2200" dirty="0"/>
            </a:br>
            <a:br>
              <a:rPr lang="pl-PL" sz="2200" dirty="0"/>
            </a:br>
            <a:r>
              <a:rPr lang="pl-PL" sz="2200" dirty="0"/>
              <a:t>Działania 2.1 Efektywność energetyczna </a:t>
            </a:r>
            <a:br>
              <a:rPr lang="pl-PL" sz="2200" dirty="0"/>
            </a:br>
            <a:r>
              <a:rPr lang="pl-PL" sz="2200" dirty="0"/>
              <a:t>Działania 2.2 Efektywność energetyczna – ZIT na terenie obszaru metropolitalnego</a:t>
            </a:r>
            <a:br>
              <a:rPr lang="pl-PL" sz="2200" dirty="0"/>
            </a:br>
            <a:r>
              <a:rPr lang="pl-PL" sz="2200" dirty="0"/>
              <a:t>Działania 2.3 Efektywność energetyczna – ZIT poza terenem obszaru metropolitalnego </a:t>
            </a:r>
            <a:br>
              <a:rPr lang="pl-PL" sz="2200" dirty="0"/>
            </a:br>
            <a:br>
              <a:rPr lang="pl-PL" sz="2200" dirty="0"/>
            </a:br>
            <a:r>
              <a:rPr lang="pl-PL" sz="2200" dirty="0"/>
              <a:t>w ramach programu regionalnego Fundusze Europejskie dla Pomorza 2021-2027</a:t>
            </a:r>
            <a:br>
              <a:rPr lang="pl-PL" sz="2200" dirty="0"/>
            </a:b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86491D6-75E2-4CF9-97B7-58B2154B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CBF12949-AF53-4571-B342-8FAF752D24F6}"/>
              </a:ext>
            </a:extLst>
          </p:cNvPr>
          <p:cNvSpPr/>
          <p:nvPr/>
        </p:nvSpPr>
        <p:spPr>
          <a:xfrm>
            <a:off x="17314" y="399586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50F045D6-269A-4FE8-9CFB-2CC9258D1EBE}"/>
              </a:ext>
            </a:extLst>
          </p:cNvPr>
          <p:cNvSpPr/>
          <p:nvPr/>
        </p:nvSpPr>
        <p:spPr>
          <a:xfrm>
            <a:off x="17314" y="425557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5" action="ppaction://hlinksldjump"/>
            <a:extLst>
              <a:ext uri="{FF2B5EF4-FFF2-40B4-BE49-F238E27FC236}">
                <a16:creationId xmlns:a16="http://schemas.microsoft.com/office/drawing/2014/main" id="{935914B2-0730-4830-B5FA-59F65BB7B656}"/>
              </a:ext>
            </a:extLst>
          </p:cNvPr>
          <p:cNvSpPr/>
          <p:nvPr/>
        </p:nvSpPr>
        <p:spPr>
          <a:xfrm>
            <a:off x="12834" y="4531467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6" action="ppaction://hlinksldjump"/>
            <a:extLst>
              <a:ext uri="{FF2B5EF4-FFF2-40B4-BE49-F238E27FC236}">
                <a16:creationId xmlns:a16="http://schemas.microsoft.com/office/drawing/2014/main" id="{DB09E1DC-B68C-48C5-84DF-7165C747BC66}"/>
              </a:ext>
            </a:extLst>
          </p:cNvPr>
          <p:cNvSpPr/>
          <p:nvPr/>
        </p:nvSpPr>
        <p:spPr>
          <a:xfrm>
            <a:off x="12834" y="480735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12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3C01158-ED1D-4505-AD1E-5C149CE4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640AC746-F083-4548-839B-A3A629F423C1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F813FC46-7B58-4D98-99AA-F511E50079FC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5" action="ppaction://hlinksldjump"/>
            <a:extLst>
              <a:ext uri="{FF2B5EF4-FFF2-40B4-BE49-F238E27FC236}">
                <a16:creationId xmlns:a16="http://schemas.microsoft.com/office/drawing/2014/main" id="{2CF67C12-7568-48AC-BA2C-6DC3964C9972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6" action="ppaction://hlinksldjump"/>
            <a:extLst>
              <a:ext uri="{FF2B5EF4-FFF2-40B4-BE49-F238E27FC236}">
                <a16:creationId xmlns:a16="http://schemas.microsoft.com/office/drawing/2014/main" id="{B84DD9C8-DB97-4B82-A205-9AEAF0D1DD1F}"/>
              </a:ext>
            </a:extLst>
          </p:cNvPr>
          <p:cNvSpPr/>
          <p:nvPr/>
        </p:nvSpPr>
        <p:spPr>
          <a:xfrm>
            <a:off x="0" y="4828317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bjaśnienie: strzałka w górę 2">
            <a:extLst>
              <a:ext uri="{FF2B5EF4-FFF2-40B4-BE49-F238E27FC236}">
                <a16:creationId xmlns:a16="http://schemas.microsoft.com/office/drawing/2014/main" id="{9B7AB1A9-5A9F-4F07-A11C-9CC10F0139CF}"/>
              </a:ext>
            </a:extLst>
          </p:cNvPr>
          <p:cNvSpPr/>
          <p:nvPr/>
        </p:nvSpPr>
        <p:spPr>
          <a:xfrm>
            <a:off x="2201786" y="5940077"/>
            <a:ext cx="6288241" cy="1224136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9CF1D26-4A68-4EB7-9571-F54BE73F6B49}"/>
              </a:ext>
            </a:extLst>
          </p:cNvPr>
          <p:cNvSpPr txBox="1"/>
          <p:nvPr/>
        </p:nvSpPr>
        <p:spPr>
          <a:xfrm>
            <a:off x="2201786" y="6516141"/>
            <a:ext cx="628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Tworzymy profile dla użytkowników, których przewidujemy do współpracy przy wniosku o dofinansowanie</a:t>
            </a:r>
          </a:p>
        </p:txBody>
      </p:sp>
    </p:spTree>
    <p:extLst>
      <p:ext uri="{BB962C8B-B14F-4D97-AF65-F5344CB8AC3E}">
        <p14:creationId xmlns:p14="http://schemas.microsoft.com/office/powerpoint/2010/main" val="244818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2C5809E-BAA8-407D-AAE6-A5318A1E1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FC8AC8A6-975F-488D-BAFA-96BBD1DE705F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D17AF3E3-AE8C-4B88-A15D-A046E0D464AB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hlinkClick r:id="rId5" action="ppaction://hlinksldjump"/>
            <a:extLst>
              <a:ext uri="{FF2B5EF4-FFF2-40B4-BE49-F238E27FC236}">
                <a16:creationId xmlns:a16="http://schemas.microsoft.com/office/drawing/2014/main" id="{6F604F43-BF65-4322-9C53-2C2A5AC0DE75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6" action="ppaction://hlinksldjump"/>
            <a:extLst>
              <a:ext uri="{FF2B5EF4-FFF2-40B4-BE49-F238E27FC236}">
                <a16:creationId xmlns:a16="http://schemas.microsoft.com/office/drawing/2014/main" id="{8949C15A-9DA6-4D4C-A832-4939A1015ABE}"/>
              </a:ext>
            </a:extLst>
          </p:cNvPr>
          <p:cNvSpPr/>
          <p:nvPr/>
        </p:nvSpPr>
        <p:spPr>
          <a:xfrm>
            <a:off x="0" y="536724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trzałka: zakrzywiona w lewo 1">
            <a:hlinkClick r:id="rId7" action="ppaction://hlinksldjump"/>
            <a:extLst>
              <a:ext uri="{FF2B5EF4-FFF2-40B4-BE49-F238E27FC236}">
                <a16:creationId xmlns:a16="http://schemas.microsoft.com/office/drawing/2014/main" id="{4E60C8BF-A51A-4E82-8C4F-265281F78377}"/>
              </a:ext>
            </a:extLst>
          </p:cNvPr>
          <p:cNvSpPr/>
          <p:nvPr/>
        </p:nvSpPr>
        <p:spPr>
          <a:xfrm>
            <a:off x="97221" y="6851102"/>
            <a:ext cx="144016" cy="144016"/>
          </a:xfrm>
          <a:prstGeom prst="curved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9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8F55CDA-B9AC-43ED-91C6-B204E8C405C9}"/>
              </a:ext>
            </a:extLst>
          </p:cNvPr>
          <p:cNvSpPr/>
          <p:nvPr/>
        </p:nvSpPr>
        <p:spPr>
          <a:xfrm>
            <a:off x="377354" y="323453"/>
            <a:ext cx="4830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4. WYSZUKIWANIE NABORÓW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D25A1FE-AD35-4C11-A5C2-5EC5E0D6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32236"/>
            <a:ext cx="10691813" cy="549520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526B38D-35F6-494D-843B-120997804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89" y="1979637"/>
            <a:ext cx="8309156" cy="468052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395356A7-C090-4F1B-A131-A896D4C1F4BD}"/>
              </a:ext>
            </a:extLst>
          </p:cNvPr>
          <p:cNvSpPr/>
          <p:nvPr/>
        </p:nvSpPr>
        <p:spPr>
          <a:xfrm>
            <a:off x="2321570" y="2966844"/>
            <a:ext cx="1512168" cy="338554"/>
          </a:xfrm>
          <a:prstGeom prst="rect">
            <a:avLst/>
          </a:prstGeom>
          <a:solidFill>
            <a:schemeClr val="bg1"/>
          </a:solidFill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84E9D2B-0C4D-4082-A26D-D910DDDFCC0D}"/>
              </a:ext>
            </a:extLst>
          </p:cNvPr>
          <p:cNvSpPr txBox="1"/>
          <p:nvPr/>
        </p:nvSpPr>
        <p:spPr>
          <a:xfrm>
            <a:off x="2357574" y="296684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 Narrow" panose="020B0606020202030204" pitchFamily="34" charset="0"/>
              </a:rPr>
              <a:t>Szukaj po numerze naboru</a:t>
            </a:r>
          </a:p>
          <a:p>
            <a:r>
              <a:rPr lang="pl-PL" sz="800" b="1" dirty="0">
                <a:solidFill>
                  <a:srgbClr val="212529"/>
                </a:solidFill>
                <a:latin typeface="Ubuntu"/>
              </a:rPr>
              <a:t>FEPM.02.01-IZ.00-001/24</a:t>
            </a:r>
            <a:endParaRPr lang="pl-PL" sz="800" dirty="0"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D2B6935-E4DA-42BE-938E-9C68797F00E2}"/>
              </a:ext>
            </a:extLst>
          </p:cNvPr>
          <p:cNvSpPr txBox="1"/>
          <p:nvPr/>
        </p:nvSpPr>
        <p:spPr>
          <a:xfrm>
            <a:off x="2393578" y="4499917"/>
            <a:ext cx="2448272" cy="276999"/>
          </a:xfrm>
          <a:prstGeom prst="rect">
            <a:avLst/>
          </a:prstGeom>
          <a:solidFill>
            <a:srgbClr val="0D47A1"/>
          </a:solidFill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Arial Narrow" panose="020B0606020202030204" pitchFamily="34" charset="0"/>
              </a:rPr>
              <a:t>FEPM.02.01-IZ.00-001/24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E2E7337-392F-44FE-A4E4-D631AC78F44E}"/>
              </a:ext>
            </a:extLst>
          </p:cNvPr>
          <p:cNvSpPr txBox="1"/>
          <p:nvPr/>
        </p:nvSpPr>
        <p:spPr>
          <a:xfrm>
            <a:off x="6426026" y="5724053"/>
            <a:ext cx="388843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Arial Narrow" panose="020B0606020202030204" pitchFamily="34" charset="0"/>
              </a:rPr>
              <a:t>2.1. Efektywność energetyczna</a:t>
            </a:r>
          </a:p>
        </p:txBody>
      </p:sp>
    </p:spTree>
    <p:extLst>
      <p:ext uri="{BB962C8B-B14F-4D97-AF65-F5344CB8AC3E}">
        <p14:creationId xmlns:p14="http://schemas.microsoft.com/office/powerpoint/2010/main" val="124967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6625810-2980-40C9-91A9-12CBD7A6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2" name="Prostokąt 11">
            <a:hlinkClick r:id="rId3" action="ppaction://hlinksldjump"/>
            <a:extLst>
              <a:ext uri="{FF2B5EF4-FFF2-40B4-BE49-F238E27FC236}">
                <a16:creationId xmlns:a16="http://schemas.microsoft.com/office/drawing/2014/main" id="{0F323768-23D1-4A66-A4BF-ED41DE884AE5}"/>
              </a:ext>
            </a:extLst>
          </p:cNvPr>
          <p:cNvSpPr/>
          <p:nvPr/>
        </p:nvSpPr>
        <p:spPr>
          <a:xfrm>
            <a:off x="1999592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4" action="ppaction://hlinksldjump"/>
            <a:extLst>
              <a:ext uri="{FF2B5EF4-FFF2-40B4-BE49-F238E27FC236}">
                <a16:creationId xmlns:a16="http://schemas.microsoft.com/office/drawing/2014/main" id="{0EA4FA97-D2E1-4B38-A1F4-7D955EC02852}"/>
              </a:ext>
            </a:extLst>
          </p:cNvPr>
          <p:cNvSpPr/>
          <p:nvPr/>
        </p:nvSpPr>
        <p:spPr>
          <a:xfrm>
            <a:off x="3170099" y="2259629"/>
            <a:ext cx="144016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5" action="ppaction://hlinksldjump"/>
            <a:extLst>
              <a:ext uri="{FF2B5EF4-FFF2-40B4-BE49-F238E27FC236}">
                <a16:creationId xmlns:a16="http://schemas.microsoft.com/office/drawing/2014/main" id="{BDEEB04F-BD2E-4B9E-8365-07A5A2561066}"/>
              </a:ext>
            </a:extLst>
          </p:cNvPr>
          <p:cNvSpPr/>
          <p:nvPr/>
        </p:nvSpPr>
        <p:spPr>
          <a:xfrm>
            <a:off x="4651647" y="2265534"/>
            <a:ext cx="91028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6" action="ppaction://hlinksldjump"/>
            <a:extLst>
              <a:ext uri="{FF2B5EF4-FFF2-40B4-BE49-F238E27FC236}">
                <a16:creationId xmlns:a16="http://schemas.microsoft.com/office/drawing/2014/main" id="{E9527662-DC00-458F-BF26-87180EACF5A0}"/>
              </a:ext>
            </a:extLst>
          </p:cNvPr>
          <p:cNvSpPr/>
          <p:nvPr/>
        </p:nvSpPr>
        <p:spPr>
          <a:xfrm>
            <a:off x="5592299" y="2269473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3" action="ppaction://hlinksldjump"/>
            <a:extLst>
              <a:ext uri="{FF2B5EF4-FFF2-40B4-BE49-F238E27FC236}">
                <a16:creationId xmlns:a16="http://schemas.microsoft.com/office/drawing/2014/main" id="{1FC1FDF2-039E-4136-B791-E89517807FD3}"/>
              </a:ext>
            </a:extLst>
          </p:cNvPr>
          <p:cNvSpPr/>
          <p:nvPr/>
        </p:nvSpPr>
        <p:spPr>
          <a:xfrm>
            <a:off x="6100906" y="2259629"/>
            <a:ext cx="8247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7" action="ppaction://hlinksldjump"/>
            <a:extLst>
              <a:ext uri="{FF2B5EF4-FFF2-40B4-BE49-F238E27FC236}">
                <a16:creationId xmlns:a16="http://schemas.microsoft.com/office/drawing/2014/main" id="{57EFD220-4005-4F4F-BD0E-0503F185B6E2}"/>
              </a:ext>
            </a:extLst>
          </p:cNvPr>
          <p:cNvSpPr/>
          <p:nvPr/>
        </p:nvSpPr>
        <p:spPr>
          <a:xfrm>
            <a:off x="6968145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8" action="ppaction://hlinksldjump"/>
            <a:extLst>
              <a:ext uri="{FF2B5EF4-FFF2-40B4-BE49-F238E27FC236}">
                <a16:creationId xmlns:a16="http://schemas.microsoft.com/office/drawing/2014/main" id="{E94EC3BD-8EF6-480C-8109-03964D055CCD}"/>
              </a:ext>
            </a:extLst>
          </p:cNvPr>
          <p:cNvSpPr/>
          <p:nvPr/>
        </p:nvSpPr>
        <p:spPr>
          <a:xfrm>
            <a:off x="8154219" y="2259629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9" action="ppaction://hlinksldjump"/>
            <a:extLst>
              <a:ext uri="{FF2B5EF4-FFF2-40B4-BE49-F238E27FC236}">
                <a16:creationId xmlns:a16="http://schemas.microsoft.com/office/drawing/2014/main" id="{1B3AB547-0FB7-482D-9A82-81CFD14B62D7}"/>
              </a:ext>
            </a:extLst>
          </p:cNvPr>
          <p:cNvSpPr/>
          <p:nvPr/>
        </p:nvSpPr>
        <p:spPr>
          <a:xfrm>
            <a:off x="9196276" y="2251270"/>
            <a:ext cx="762582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0" action="ppaction://hlinksldjump"/>
            <a:extLst>
              <a:ext uri="{FF2B5EF4-FFF2-40B4-BE49-F238E27FC236}">
                <a16:creationId xmlns:a16="http://schemas.microsoft.com/office/drawing/2014/main" id="{2130C4BF-76B7-47EB-9746-D35149393DF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11" action="ppaction://hlinksldjump"/>
            <a:extLst>
              <a:ext uri="{FF2B5EF4-FFF2-40B4-BE49-F238E27FC236}">
                <a16:creationId xmlns:a16="http://schemas.microsoft.com/office/drawing/2014/main" id="{F9D489A0-A83F-4045-A15D-F65FD4B22A97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12" action="ppaction://hlinksldjump"/>
            <a:extLst>
              <a:ext uri="{FF2B5EF4-FFF2-40B4-BE49-F238E27FC236}">
                <a16:creationId xmlns:a16="http://schemas.microsoft.com/office/drawing/2014/main" id="{F70B3C47-323C-404D-B7FF-4CBEA5C7D055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9C17D7-E986-44F7-9FAD-6241F1B66AAB}"/>
              </a:ext>
            </a:extLst>
          </p:cNvPr>
          <p:cNvSpPr/>
          <p:nvPr/>
        </p:nvSpPr>
        <p:spPr>
          <a:xfrm>
            <a:off x="233338" y="323453"/>
            <a:ext cx="696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5. TWORZENIE WNIOSKU O DOFINANSOWANIE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8213E4B-F0AE-40EF-942D-0B755B533B44}"/>
              </a:ext>
            </a:extLst>
          </p:cNvPr>
          <p:cNvSpPr/>
          <p:nvPr/>
        </p:nvSpPr>
        <p:spPr>
          <a:xfrm>
            <a:off x="1745506" y="5724053"/>
            <a:ext cx="8784976" cy="792088"/>
          </a:xfrm>
          <a:prstGeom prst="rect">
            <a:avLst/>
          </a:prstGeom>
          <a:noFill/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hlinkClick r:id="rId13" action="ppaction://hlinksldjump"/>
            <a:extLst>
              <a:ext uri="{FF2B5EF4-FFF2-40B4-BE49-F238E27FC236}">
                <a16:creationId xmlns:a16="http://schemas.microsoft.com/office/drawing/2014/main" id="{3676F555-8B54-41B3-A235-1EAC80C19000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9C331ABF-F802-4860-B7CC-A3713CB2A732}"/>
              </a:ext>
            </a:extLst>
          </p:cNvPr>
          <p:cNvSpPr/>
          <p:nvPr/>
        </p:nvSpPr>
        <p:spPr>
          <a:xfrm>
            <a:off x="1241450" y="6774555"/>
            <a:ext cx="7522777" cy="569141"/>
          </a:xfrm>
          <a:prstGeom prst="roundRect">
            <a:avLst/>
          </a:prstGeom>
          <a:solidFill>
            <a:srgbClr val="0D47A1"/>
          </a:solidFill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rgbClr val="FFD000"/>
                </a:solidFill>
              </a:rPr>
              <a:t>Informacje o autorze wniosku potrzebne do </a:t>
            </a:r>
          </a:p>
          <a:p>
            <a:r>
              <a:rPr lang="pl-PL" sz="1600" b="1" dirty="0">
                <a:solidFill>
                  <a:srgbClr val="FFD000"/>
                </a:solidFill>
              </a:rPr>
              <a:t>Załącznika nr 7.1. </a:t>
            </a:r>
            <a:r>
              <a:rPr lang="pl-PL" sz="1600" dirty="0">
                <a:solidFill>
                  <a:srgbClr val="FFD000"/>
                </a:solidFill>
              </a:rPr>
              <a:t>Oświadczenie o złożeniu wniosku w aplikacji </a:t>
            </a:r>
            <a:r>
              <a:rPr lang="pl-PL" sz="1600" dirty="0" err="1">
                <a:solidFill>
                  <a:srgbClr val="FFD000"/>
                </a:solidFill>
              </a:rPr>
              <a:t>WOD2021</a:t>
            </a:r>
            <a:endParaRPr lang="pl-PL" sz="1600" dirty="0">
              <a:solidFill>
                <a:srgbClr val="FFD000"/>
              </a:solidFill>
            </a:endParaRP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C51729DC-9D13-4310-8119-87C2F1D7FB7E}"/>
              </a:ext>
            </a:extLst>
          </p:cNvPr>
          <p:cNvSpPr/>
          <p:nvPr/>
        </p:nvSpPr>
        <p:spPr>
          <a:xfrm>
            <a:off x="4610259" y="2822059"/>
            <a:ext cx="5087102" cy="883783"/>
          </a:xfrm>
          <a:prstGeom prst="roundRect">
            <a:avLst/>
          </a:prstGeom>
          <a:solidFill>
            <a:srgbClr val="0D47A1"/>
          </a:solidFill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rgbClr val="FFD000"/>
                </a:solidFill>
              </a:rPr>
              <a:t>W opisie projektu podajemy informacje zgodnie z rozdziałem 1.3 Studium wykonalności + wybrany typ/typy projektu 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9E6F8844-9781-46AA-95C2-713A47DA2FAF}"/>
              </a:ext>
            </a:extLst>
          </p:cNvPr>
          <p:cNvCxnSpPr/>
          <p:nvPr/>
        </p:nvCxnSpPr>
        <p:spPr>
          <a:xfrm flipH="1">
            <a:off x="2393578" y="3281712"/>
            <a:ext cx="2216681" cy="362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1EFCEE56-0564-467E-889B-D6BF38B0E752}"/>
              </a:ext>
            </a:extLst>
          </p:cNvPr>
          <p:cNvSpPr/>
          <p:nvPr/>
        </p:nvSpPr>
        <p:spPr>
          <a:xfrm rot="10800000">
            <a:off x="5273898" y="6421890"/>
            <a:ext cx="488489" cy="507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24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8DFA75-AED6-4B87-A000-F79A102C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1B4A4B01-843B-46C9-AAD0-A674DBB08FC1}"/>
              </a:ext>
            </a:extLst>
          </p:cNvPr>
          <p:cNvSpPr/>
          <p:nvPr/>
        </p:nvSpPr>
        <p:spPr>
          <a:xfrm>
            <a:off x="2033538" y="2328714"/>
            <a:ext cx="111074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BF0FBB04-6AA3-43F4-9AA7-9874550BA87D}"/>
              </a:ext>
            </a:extLst>
          </p:cNvPr>
          <p:cNvSpPr/>
          <p:nvPr/>
        </p:nvSpPr>
        <p:spPr>
          <a:xfrm>
            <a:off x="3185666" y="2336754"/>
            <a:ext cx="13648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7F2DA1D7-26D8-42CC-B6CA-28B14D948750}"/>
              </a:ext>
            </a:extLst>
          </p:cNvPr>
          <p:cNvSpPr/>
          <p:nvPr/>
        </p:nvSpPr>
        <p:spPr>
          <a:xfrm>
            <a:off x="4651647" y="2334619"/>
            <a:ext cx="91028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EA73FB6D-C5BE-41D7-AE7A-B980BF69F455}"/>
              </a:ext>
            </a:extLst>
          </p:cNvPr>
          <p:cNvSpPr/>
          <p:nvPr/>
        </p:nvSpPr>
        <p:spPr>
          <a:xfrm>
            <a:off x="5587751" y="2339677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5B52D7FC-E545-4C89-8F85-C9ACB60C39D4}"/>
              </a:ext>
            </a:extLst>
          </p:cNvPr>
          <p:cNvSpPr/>
          <p:nvPr/>
        </p:nvSpPr>
        <p:spPr>
          <a:xfrm>
            <a:off x="6101990" y="2334619"/>
            <a:ext cx="8247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957F5AE3-D2EC-435F-B787-C78E629086CB}"/>
              </a:ext>
            </a:extLst>
          </p:cNvPr>
          <p:cNvSpPr/>
          <p:nvPr/>
        </p:nvSpPr>
        <p:spPr>
          <a:xfrm>
            <a:off x="6968145" y="232871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01E960D5-7317-4BCA-B4FA-B0414ADD06A3}"/>
              </a:ext>
            </a:extLst>
          </p:cNvPr>
          <p:cNvSpPr/>
          <p:nvPr/>
        </p:nvSpPr>
        <p:spPr>
          <a:xfrm>
            <a:off x="8154219" y="2328714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229E327B-CD1E-45BD-9615-DCC760608825}"/>
              </a:ext>
            </a:extLst>
          </p:cNvPr>
          <p:cNvSpPr/>
          <p:nvPr/>
        </p:nvSpPr>
        <p:spPr>
          <a:xfrm>
            <a:off x="9191837" y="2328714"/>
            <a:ext cx="762582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D3EBA804-6450-4B8E-BFDE-E12F1D286A28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AD2F0F2C-CF59-4EA4-A1B8-9CC8E7FD37DF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E8CEA22F-31E6-476B-8939-FC73097BECA6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A938801F-8281-4FD6-AA50-C68DDB75AD64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D8CB1126-FF40-4276-B1BE-95C009CBBEBB}"/>
              </a:ext>
            </a:extLst>
          </p:cNvPr>
          <p:cNvSpPr/>
          <p:nvPr/>
        </p:nvSpPr>
        <p:spPr>
          <a:xfrm>
            <a:off x="6314866" y="4027930"/>
            <a:ext cx="1721092" cy="215444"/>
          </a:xfrm>
          <a:prstGeom prst="rect">
            <a:avLst/>
          </a:prstGeom>
          <a:solidFill>
            <a:schemeClr val="bg1"/>
          </a:solidFill>
          <a:ln w="44450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26F6B67-B445-414A-97CD-178D5A1128D4}"/>
              </a:ext>
            </a:extLst>
          </p:cNvPr>
          <p:cNvSpPr txBox="1"/>
          <p:nvPr/>
        </p:nvSpPr>
        <p:spPr>
          <a:xfrm>
            <a:off x="6282010" y="4015299"/>
            <a:ext cx="1656184" cy="18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 Narrow" panose="020B0606020202030204" pitchFamily="34" charset="0"/>
              </a:rPr>
              <a:t>NIE DOTYCZY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F90331A-AA6A-4AE8-B95E-3B967B8B058B}"/>
              </a:ext>
            </a:extLst>
          </p:cNvPr>
          <p:cNvSpPr/>
          <p:nvPr/>
        </p:nvSpPr>
        <p:spPr>
          <a:xfrm>
            <a:off x="1939552" y="4005396"/>
            <a:ext cx="1721092" cy="215444"/>
          </a:xfrm>
          <a:prstGeom prst="rect">
            <a:avLst/>
          </a:prstGeom>
          <a:solidFill>
            <a:schemeClr val="bg1"/>
          </a:solidFill>
          <a:ln w="44450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5AE85BFC-1DEF-4801-A9AC-A076A650A01A}"/>
              </a:ext>
            </a:extLst>
          </p:cNvPr>
          <p:cNvSpPr/>
          <p:nvPr/>
        </p:nvSpPr>
        <p:spPr>
          <a:xfrm>
            <a:off x="1931839" y="3994824"/>
            <a:ext cx="15970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latin typeface="Arial Narrow" panose="020B0606020202030204" pitchFamily="34" charset="0"/>
              </a:rPr>
              <a:t>wspólnoty samorządowe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E3D183F-1674-4BCE-8039-60024576820A}"/>
              </a:ext>
            </a:extLst>
          </p:cNvPr>
          <p:cNvSpPr/>
          <p:nvPr/>
        </p:nvSpPr>
        <p:spPr>
          <a:xfrm>
            <a:off x="2759597" y="3472059"/>
            <a:ext cx="2092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latin typeface="Arial Narrow" panose="020B0606020202030204" pitchFamily="34" charset="0"/>
              </a:rPr>
              <a:t>gdy Wnioskodawca to Gmina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51D14ADB-0846-4EDF-A0FD-FF629A336318}"/>
              </a:ext>
            </a:extLst>
          </p:cNvPr>
          <p:cNvSpPr/>
          <p:nvPr/>
        </p:nvSpPr>
        <p:spPr>
          <a:xfrm>
            <a:off x="6314866" y="4416823"/>
            <a:ext cx="1721092" cy="215444"/>
          </a:xfrm>
          <a:prstGeom prst="rect">
            <a:avLst/>
          </a:prstGeom>
          <a:solidFill>
            <a:schemeClr val="bg1"/>
          </a:solidFill>
          <a:ln w="44450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0A59006-FCAC-45C8-A993-6935BFF27CB2}"/>
              </a:ext>
            </a:extLst>
          </p:cNvPr>
          <p:cNvSpPr txBox="1"/>
          <p:nvPr/>
        </p:nvSpPr>
        <p:spPr>
          <a:xfrm>
            <a:off x="6282010" y="4407942"/>
            <a:ext cx="1656184" cy="18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 Narrow" panose="020B0606020202030204" pitchFamily="34" charset="0"/>
              </a:rPr>
              <a:t>NIE DOTYCZY</a:t>
            </a:r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3DA5FB75-8B11-4869-BC50-DD3A7F3A6B6D}"/>
              </a:ext>
            </a:extLst>
          </p:cNvPr>
          <p:cNvCxnSpPr>
            <a:cxnSpLocks/>
          </p:cNvCxnSpPr>
          <p:nvPr/>
        </p:nvCxnSpPr>
        <p:spPr>
          <a:xfrm>
            <a:off x="4841850" y="3665902"/>
            <a:ext cx="1473016" cy="48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D3EF9943-9A5B-4BB7-97A6-55B817868F03}"/>
              </a:ext>
            </a:extLst>
          </p:cNvPr>
          <p:cNvCxnSpPr>
            <a:cxnSpLocks/>
          </p:cNvCxnSpPr>
          <p:nvPr/>
        </p:nvCxnSpPr>
        <p:spPr>
          <a:xfrm>
            <a:off x="4841850" y="3660844"/>
            <a:ext cx="1473016" cy="874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878425FD-C675-40BB-94FF-EED41FF8190F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3660644" y="3665902"/>
            <a:ext cx="1181206" cy="447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>
            <a:extLst>
              <a:ext uri="{FF2B5EF4-FFF2-40B4-BE49-F238E27FC236}">
                <a16:creationId xmlns:a16="http://schemas.microsoft.com/office/drawing/2014/main" id="{C689667F-1D43-4405-9C77-2BDB9A25BCA5}"/>
              </a:ext>
            </a:extLst>
          </p:cNvPr>
          <p:cNvSpPr/>
          <p:nvPr/>
        </p:nvSpPr>
        <p:spPr>
          <a:xfrm>
            <a:off x="1945634" y="4404048"/>
            <a:ext cx="2536175" cy="215444"/>
          </a:xfrm>
          <a:prstGeom prst="rect">
            <a:avLst/>
          </a:prstGeom>
          <a:noFill/>
          <a:ln w="44450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3C1B4277-A2BE-4281-BB73-5FE0DA2AD6B4}"/>
              </a:ext>
            </a:extLst>
          </p:cNvPr>
          <p:cNvCxnSpPr>
            <a:cxnSpLocks/>
          </p:cNvCxnSpPr>
          <p:nvPr/>
        </p:nvCxnSpPr>
        <p:spPr>
          <a:xfrm flipH="1">
            <a:off x="4480511" y="3665902"/>
            <a:ext cx="361339" cy="85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0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ADC3A16-7542-431C-816A-0F101742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57644E1D-BE5C-4674-AA1A-25F28EAABCEC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1F8A8079-FB58-49B2-B5EF-73E01F69B56C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B31226EE-7F04-462C-9CB7-1CA8CE25B668}"/>
              </a:ext>
            </a:extLst>
          </p:cNvPr>
          <p:cNvSpPr/>
          <p:nvPr/>
        </p:nvSpPr>
        <p:spPr>
          <a:xfrm>
            <a:off x="4651646" y="2334619"/>
            <a:ext cx="105429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7D0C80B6-7754-40C1-A0A9-F9A021D221AC}"/>
              </a:ext>
            </a:extLst>
          </p:cNvPr>
          <p:cNvSpPr/>
          <p:nvPr/>
        </p:nvSpPr>
        <p:spPr>
          <a:xfrm>
            <a:off x="5777954" y="2339677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F06587E8-75F5-4053-99D0-9B99103A70A1}"/>
              </a:ext>
            </a:extLst>
          </p:cNvPr>
          <p:cNvSpPr/>
          <p:nvPr/>
        </p:nvSpPr>
        <p:spPr>
          <a:xfrm>
            <a:off x="6282010" y="2334619"/>
            <a:ext cx="83014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5EE1C08C-295F-4A5E-A62A-C26C26490E3F}"/>
              </a:ext>
            </a:extLst>
          </p:cNvPr>
          <p:cNvSpPr/>
          <p:nvPr/>
        </p:nvSpPr>
        <p:spPr>
          <a:xfrm>
            <a:off x="7146105" y="232871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F7575466-9451-4E62-B067-F30A6CE719C3}"/>
              </a:ext>
            </a:extLst>
          </p:cNvPr>
          <p:cNvSpPr/>
          <p:nvPr/>
        </p:nvSpPr>
        <p:spPr>
          <a:xfrm>
            <a:off x="8332180" y="2328714"/>
            <a:ext cx="97416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E8898879-0773-4E6E-B0EB-4867F6421F6D}"/>
              </a:ext>
            </a:extLst>
          </p:cNvPr>
          <p:cNvSpPr/>
          <p:nvPr/>
        </p:nvSpPr>
        <p:spPr>
          <a:xfrm>
            <a:off x="9378353" y="2328714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8F51D1F7-CFD0-4147-8124-06A8DFDC1681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D25B4E4A-5E50-413A-BE4A-D2664AD1503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A2971FE7-17EE-4DB3-B5DA-4FAEA4B2319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217A691A-7183-4F33-890C-C07AFEFA0455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chemat blokowy: proces alternatywny 14">
            <a:extLst>
              <a:ext uri="{FF2B5EF4-FFF2-40B4-BE49-F238E27FC236}">
                <a16:creationId xmlns:a16="http://schemas.microsoft.com/office/drawing/2014/main" id="{5E5387DC-5FD8-431D-B671-E429F27B27AF}"/>
              </a:ext>
            </a:extLst>
          </p:cNvPr>
          <p:cNvSpPr/>
          <p:nvPr/>
        </p:nvSpPr>
        <p:spPr>
          <a:xfrm>
            <a:off x="3897962" y="5724053"/>
            <a:ext cx="4968552" cy="1080120"/>
          </a:xfrm>
          <a:prstGeom prst="flowChartAlternateProcess">
            <a:avLst/>
          </a:prstGeom>
          <a:solidFill>
            <a:srgbClr val="0D47A1"/>
          </a:solidFill>
          <a:ln w="66675">
            <a:solidFill>
              <a:srgbClr val="FFD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FFD000"/>
                </a:solidFill>
              </a:rPr>
              <a:t>dla </a:t>
            </a:r>
            <a:r>
              <a:rPr lang="pl-PL" sz="1600" b="1" dirty="0">
                <a:solidFill>
                  <a:srgbClr val="FFD000"/>
                </a:solidFill>
              </a:rPr>
              <a:t>wskaźnika rezultatu </a:t>
            </a:r>
            <a:r>
              <a:rPr lang="pl-PL" sz="1600" dirty="0">
                <a:solidFill>
                  <a:srgbClr val="FFD000"/>
                </a:solidFill>
              </a:rPr>
              <a:t>pamiętajmy o podaniu </a:t>
            </a:r>
            <a:r>
              <a:rPr lang="pl-PL" sz="1600" b="1" dirty="0">
                <a:solidFill>
                  <a:srgbClr val="FFD000"/>
                </a:solidFill>
              </a:rPr>
              <a:t>wartości bazowej</a:t>
            </a:r>
            <a:r>
              <a:rPr lang="pl-PL" sz="1600" dirty="0">
                <a:solidFill>
                  <a:srgbClr val="FFD000"/>
                </a:solidFill>
              </a:rPr>
              <a:t>, tam gdzie to jest adekwatne !</a:t>
            </a:r>
          </a:p>
        </p:txBody>
      </p:sp>
    </p:spTree>
    <p:extLst>
      <p:ext uri="{BB962C8B-B14F-4D97-AF65-F5344CB8AC3E}">
        <p14:creationId xmlns:p14="http://schemas.microsoft.com/office/powerpoint/2010/main" val="26744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CEB879-A3AE-48D4-A3A4-5E5477AC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544729"/>
            <a:ext cx="8640381" cy="108000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Wskaźniki dla Działania 2.1 Efektywność energetyczna </a:t>
            </a:r>
            <a:br>
              <a:rPr lang="pl-PL" dirty="0"/>
            </a:br>
            <a:r>
              <a:rPr lang="pl-PL" dirty="0"/>
              <a:t>- w zakresie poprawy efektywności energetycznej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874582-FA3D-4AE0-A622-A239846751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8197E9C-B05E-43BE-BE4C-1987F98F9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812" b="2973"/>
          <a:stretch/>
        </p:blipFill>
        <p:spPr>
          <a:xfrm>
            <a:off x="305346" y="2555701"/>
            <a:ext cx="5040560" cy="419096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71DDC26-970B-466C-BA37-7C142594F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805"/>
          <a:stretch/>
        </p:blipFill>
        <p:spPr>
          <a:xfrm>
            <a:off x="5680775" y="2569501"/>
            <a:ext cx="5011038" cy="432048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A9DE8A4-AE05-4BAB-8888-D62925628E18}"/>
              </a:ext>
            </a:extLst>
          </p:cNvPr>
          <p:cNvSpPr txBox="1"/>
          <p:nvPr/>
        </p:nvSpPr>
        <p:spPr>
          <a:xfrm>
            <a:off x="1745506" y="213524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2">
                    <a:lumMod val="25000"/>
                  </a:schemeClr>
                </a:solidFill>
              </a:rPr>
              <a:t>Wskaźniki produktu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F57DD54-95E7-4446-B700-AF5D4DA52B3B}"/>
              </a:ext>
            </a:extLst>
          </p:cNvPr>
          <p:cNvSpPr txBox="1"/>
          <p:nvPr/>
        </p:nvSpPr>
        <p:spPr>
          <a:xfrm>
            <a:off x="7145040" y="213524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2">
                    <a:lumMod val="25000"/>
                  </a:schemeClr>
                </a:solidFill>
              </a:rPr>
              <a:t>Wskaźniki rezultatu</a:t>
            </a:r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667B7FA6-57BE-4ECE-9AEF-D559EFF14053}"/>
              </a:ext>
            </a:extLst>
          </p:cNvPr>
          <p:cNvSpPr/>
          <p:nvPr/>
        </p:nvSpPr>
        <p:spPr>
          <a:xfrm>
            <a:off x="2681610" y="1547589"/>
            <a:ext cx="288032" cy="536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A73A280-0151-44CA-94D0-B9D7C80A1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736" y="1602594"/>
            <a:ext cx="32311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61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CEB879-A3AE-48D4-A3A4-5E5477AC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544729"/>
            <a:ext cx="8640381" cy="108000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Wskaźniki dla Działania 2.1 Efektywność energetyczna </a:t>
            </a:r>
            <a:br>
              <a:rPr lang="pl-PL" dirty="0"/>
            </a:br>
            <a:r>
              <a:rPr lang="pl-PL" dirty="0"/>
              <a:t>- w zakresie rozwoju systemów ciepłowniczych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874582-FA3D-4AE0-A622-A239846751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A9DE8A4-AE05-4BAB-8888-D62925628E18}"/>
              </a:ext>
            </a:extLst>
          </p:cNvPr>
          <p:cNvSpPr txBox="1"/>
          <p:nvPr/>
        </p:nvSpPr>
        <p:spPr>
          <a:xfrm>
            <a:off x="1745506" y="213524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2">
                    <a:lumMod val="25000"/>
                  </a:schemeClr>
                </a:solidFill>
              </a:rPr>
              <a:t>Wskaźniki produktu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F57DD54-95E7-4446-B700-AF5D4DA52B3B}"/>
              </a:ext>
            </a:extLst>
          </p:cNvPr>
          <p:cNvSpPr txBox="1"/>
          <p:nvPr/>
        </p:nvSpPr>
        <p:spPr>
          <a:xfrm>
            <a:off x="7145040" y="213524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2">
                    <a:lumMod val="25000"/>
                  </a:schemeClr>
                </a:solidFill>
              </a:rPr>
              <a:t>Wskaźniki rezultatu</a:t>
            </a:r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667B7FA6-57BE-4ECE-9AEF-D559EFF14053}"/>
              </a:ext>
            </a:extLst>
          </p:cNvPr>
          <p:cNvSpPr/>
          <p:nvPr/>
        </p:nvSpPr>
        <p:spPr>
          <a:xfrm>
            <a:off x="2681610" y="1547589"/>
            <a:ext cx="288032" cy="5365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A73A280-0151-44CA-94D0-B9D7C80A1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36" y="1602594"/>
            <a:ext cx="323116" cy="55478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5CD98AD-9563-44CB-AA1A-02B8082019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00"/>
          <a:stretch/>
        </p:blipFill>
        <p:spPr>
          <a:xfrm>
            <a:off x="1007419" y="2682595"/>
            <a:ext cx="3636414" cy="263922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E5B5350-32B6-43BC-B4F2-797CF5593F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306"/>
          <a:stretch/>
        </p:blipFill>
        <p:spPr>
          <a:xfrm>
            <a:off x="6570004" y="2682595"/>
            <a:ext cx="3240360" cy="15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64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F0CA2A2-C02C-4A11-8836-9030E7AF3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98" t="15279" r="45286" b="11685"/>
          <a:stretch/>
        </p:blipFill>
        <p:spPr>
          <a:xfrm>
            <a:off x="2753618" y="194166"/>
            <a:ext cx="5040560" cy="70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4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 descr="Mężczyzna pracuje na komputerze">
            <a:extLst>
              <a:ext uri="{FF2B5EF4-FFF2-40B4-BE49-F238E27FC236}">
                <a16:creationId xmlns:a16="http://schemas.microsoft.com/office/drawing/2014/main" id="{E13C071F-1533-4D50-953E-8CC25EABE3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3819"/>
          <a:stretch>
            <a:fillRect/>
          </a:stretch>
        </p:blipFill>
        <p:spPr>
          <a:xfrm>
            <a:off x="665386" y="325857"/>
            <a:ext cx="6843998" cy="4516915"/>
          </a:xfr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2969" y="4859957"/>
            <a:ext cx="6629003" cy="1944216"/>
          </a:xfrm>
        </p:spPr>
        <p:txBody>
          <a:bodyPr>
            <a:normAutofit/>
          </a:bodyPr>
          <a:lstStyle/>
          <a:p>
            <a:r>
              <a:rPr lang="pl-PL" sz="2400" b="0" dirty="0">
                <a:solidFill>
                  <a:schemeClr val="tx1"/>
                </a:solidFill>
              </a:rPr>
              <a:t>Aplikacja WOD2021:</a:t>
            </a:r>
            <a:br>
              <a:rPr lang="pl-PL" sz="2400" u="sng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l-PL" sz="2400" u="sng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https://wod.cst2021.gov.pl/</a:t>
            </a:r>
            <a:br>
              <a:rPr lang="pl-PL" sz="2400" u="sng" dirty="0">
                <a:solidFill>
                  <a:srgbClr val="7030A0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Wersja szkoleniowa:</a:t>
            </a:r>
            <a:br>
              <a:rPr lang="pl-PL" sz="2400" u="sng" dirty="0">
                <a:solidFill>
                  <a:srgbClr val="7030A0"/>
                </a:solidFill>
              </a:rPr>
            </a:br>
            <a:r>
              <a:rPr lang="pl-PL" sz="2400" u="sng" dirty="0">
                <a:solidFill>
                  <a:srgbClr val="7030A0"/>
                </a:solidFill>
              </a:rPr>
              <a:t>https://wod-szkol.cst2021.gov.pl/</a:t>
            </a:r>
          </a:p>
        </p:txBody>
      </p:sp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BA07987-E93F-401B-8004-214C6DB1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55501"/>
            <a:ext cx="10691813" cy="5791399"/>
          </a:xfrm>
          <a:prstGeom prst="rect">
            <a:avLst/>
          </a:prstGeom>
        </p:spPr>
      </p:pic>
      <p:sp>
        <p:nvSpPr>
          <p:cNvPr id="11" name="Prostokąt 10">
            <a:hlinkClick r:id="rId3" action="ppaction://hlinksldjump"/>
            <a:extLst>
              <a:ext uri="{FF2B5EF4-FFF2-40B4-BE49-F238E27FC236}">
                <a16:creationId xmlns:a16="http://schemas.microsoft.com/office/drawing/2014/main" id="{3C6EB3F7-E5AB-4B17-9E09-9062CA137754}"/>
              </a:ext>
            </a:extLst>
          </p:cNvPr>
          <p:cNvSpPr/>
          <p:nvPr/>
        </p:nvSpPr>
        <p:spPr>
          <a:xfrm>
            <a:off x="1961530" y="220370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469D43F-1450-4DB5-9487-4B4E25A2274A}"/>
              </a:ext>
            </a:extLst>
          </p:cNvPr>
          <p:cNvSpPr/>
          <p:nvPr/>
        </p:nvSpPr>
        <p:spPr>
          <a:xfrm>
            <a:off x="3185666" y="2203701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D29F782D-5944-4AE9-8A47-1C6BC1CC7BA4}"/>
              </a:ext>
            </a:extLst>
          </p:cNvPr>
          <p:cNvSpPr/>
          <p:nvPr/>
        </p:nvSpPr>
        <p:spPr>
          <a:xfrm>
            <a:off x="4651647" y="2201566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497C92E8-3DBA-4151-B748-59EEFBFCB036}"/>
              </a:ext>
            </a:extLst>
          </p:cNvPr>
          <p:cNvSpPr/>
          <p:nvPr/>
        </p:nvSpPr>
        <p:spPr>
          <a:xfrm>
            <a:off x="5603319" y="2195661"/>
            <a:ext cx="644744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3" action="ppaction://hlinksldjump"/>
            <a:extLst>
              <a:ext uri="{FF2B5EF4-FFF2-40B4-BE49-F238E27FC236}">
                <a16:creationId xmlns:a16="http://schemas.microsoft.com/office/drawing/2014/main" id="{182E743E-9199-4899-8223-CDBBCAE37480}"/>
              </a:ext>
            </a:extLst>
          </p:cNvPr>
          <p:cNvSpPr/>
          <p:nvPr/>
        </p:nvSpPr>
        <p:spPr>
          <a:xfrm>
            <a:off x="6282010" y="2201566"/>
            <a:ext cx="83014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7" action="ppaction://hlinksldjump"/>
            <a:extLst>
              <a:ext uri="{FF2B5EF4-FFF2-40B4-BE49-F238E27FC236}">
                <a16:creationId xmlns:a16="http://schemas.microsoft.com/office/drawing/2014/main" id="{0600DF59-B91E-4C45-90E0-19BCACCE0680}"/>
              </a:ext>
            </a:extLst>
          </p:cNvPr>
          <p:cNvSpPr/>
          <p:nvPr/>
        </p:nvSpPr>
        <p:spPr>
          <a:xfrm>
            <a:off x="7146105" y="219566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8" action="ppaction://hlinksldjump"/>
            <a:extLst>
              <a:ext uri="{FF2B5EF4-FFF2-40B4-BE49-F238E27FC236}">
                <a16:creationId xmlns:a16="http://schemas.microsoft.com/office/drawing/2014/main" id="{D89F23D0-8C30-4AA7-B05F-7524CC18BB52}"/>
              </a:ext>
            </a:extLst>
          </p:cNvPr>
          <p:cNvSpPr/>
          <p:nvPr/>
        </p:nvSpPr>
        <p:spPr>
          <a:xfrm>
            <a:off x="8332180" y="2195661"/>
            <a:ext cx="97416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9" action="ppaction://hlinksldjump"/>
            <a:extLst>
              <a:ext uri="{FF2B5EF4-FFF2-40B4-BE49-F238E27FC236}">
                <a16:creationId xmlns:a16="http://schemas.microsoft.com/office/drawing/2014/main" id="{3FBA8FA7-1416-41C7-B57A-1A9C48706C16}"/>
              </a:ext>
            </a:extLst>
          </p:cNvPr>
          <p:cNvSpPr/>
          <p:nvPr/>
        </p:nvSpPr>
        <p:spPr>
          <a:xfrm>
            <a:off x="9378353" y="2195661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0" action="ppaction://hlinksldjump"/>
            <a:extLst>
              <a:ext uri="{FF2B5EF4-FFF2-40B4-BE49-F238E27FC236}">
                <a16:creationId xmlns:a16="http://schemas.microsoft.com/office/drawing/2014/main" id="{BEF12749-C485-4815-ACD8-8AE704FB451D}"/>
              </a:ext>
            </a:extLst>
          </p:cNvPr>
          <p:cNvSpPr/>
          <p:nvPr/>
        </p:nvSpPr>
        <p:spPr>
          <a:xfrm>
            <a:off x="17314" y="389230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1" action="ppaction://hlinksldjump"/>
            <a:extLst>
              <a:ext uri="{FF2B5EF4-FFF2-40B4-BE49-F238E27FC236}">
                <a16:creationId xmlns:a16="http://schemas.microsoft.com/office/drawing/2014/main" id="{F880A120-DE20-471D-B278-EAD88A76A9BC}"/>
              </a:ext>
            </a:extLst>
          </p:cNvPr>
          <p:cNvSpPr/>
          <p:nvPr/>
        </p:nvSpPr>
        <p:spPr>
          <a:xfrm>
            <a:off x="17314" y="415202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12" action="ppaction://hlinksldjump"/>
            <a:extLst>
              <a:ext uri="{FF2B5EF4-FFF2-40B4-BE49-F238E27FC236}">
                <a16:creationId xmlns:a16="http://schemas.microsoft.com/office/drawing/2014/main" id="{F3197AAA-43B6-41C0-902B-BB2BCD41196C}"/>
              </a:ext>
            </a:extLst>
          </p:cNvPr>
          <p:cNvSpPr/>
          <p:nvPr/>
        </p:nvSpPr>
        <p:spPr>
          <a:xfrm>
            <a:off x="12834" y="442790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895BB8F-8ADD-487F-ACE0-D4D583D2B296}"/>
              </a:ext>
            </a:extLst>
          </p:cNvPr>
          <p:cNvSpPr/>
          <p:nvPr/>
        </p:nvSpPr>
        <p:spPr>
          <a:xfrm>
            <a:off x="4697834" y="4312368"/>
            <a:ext cx="4248472" cy="432048"/>
          </a:xfrm>
          <a:prstGeom prst="rect">
            <a:avLst/>
          </a:prstGeom>
          <a:solidFill>
            <a:schemeClr val="accent2">
              <a:alpha val="21000"/>
            </a:schemeClr>
          </a:solidFill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D5CD3F14-A4D6-4121-B780-4D0D0BBA100D}"/>
              </a:ext>
            </a:extLst>
          </p:cNvPr>
          <p:cNvGrpSpPr/>
          <p:nvPr/>
        </p:nvGrpSpPr>
        <p:grpSpPr>
          <a:xfrm>
            <a:off x="4958519" y="4773577"/>
            <a:ext cx="3727102" cy="1224407"/>
            <a:chOff x="4958519" y="4744416"/>
            <a:chExt cx="3727102" cy="1224407"/>
          </a:xfrm>
        </p:grpSpPr>
        <p:sp>
          <p:nvSpPr>
            <p:cNvPr id="4" name="Objaśnienie: strzałka w górę 3">
              <a:extLst>
                <a:ext uri="{FF2B5EF4-FFF2-40B4-BE49-F238E27FC236}">
                  <a16:creationId xmlns:a16="http://schemas.microsoft.com/office/drawing/2014/main" id="{FE999F07-8C7E-4369-9C31-E2501E54563E}"/>
                </a:ext>
              </a:extLst>
            </p:cNvPr>
            <p:cNvSpPr/>
            <p:nvPr/>
          </p:nvSpPr>
          <p:spPr>
            <a:xfrm>
              <a:off x="4958519" y="4744416"/>
              <a:ext cx="3727102" cy="1224407"/>
            </a:xfrm>
            <a:prstGeom prst="upArrowCallout">
              <a:avLst/>
            </a:prstGeom>
            <a:solidFill>
              <a:srgbClr val="0D47A1"/>
            </a:solidFill>
            <a:ln w="66675">
              <a:solidFill>
                <a:srgbClr val="FFD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08EFD49E-9BCB-4974-8DBD-BC6596E46860}"/>
                </a:ext>
              </a:extLst>
            </p:cNvPr>
            <p:cNvSpPr txBox="1"/>
            <p:nvPr/>
          </p:nvSpPr>
          <p:spPr>
            <a:xfrm>
              <a:off x="4988681" y="5273785"/>
              <a:ext cx="3627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FFD000"/>
                  </a:solidFill>
                </a:rPr>
                <a:t>Wstawiamy te same daty co okres realizacji projektu</a:t>
              </a:r>
            </a:p>
          </p:txBody>
        </p:sp>
      </p:grpSp>
      <p:sp>
        <p:nvSpPr>
          <p:cNvPr id="19" name="Prostokąt 18">
            <a:hlinkClick r:id="rId13" action="ppaction://hlinksldjump"/>
            <a:extLst>
              <a:ext uri="{FF2B5EF4-FFF2-40B4-BE49-F238E27FC236}">
                <a16:creationId xmlns:a16="http://schemas.microsoft.com/office/drawing/2014/main" id="{534712B1-8540-46F2-8476-DD6CB6ACBF65}"/>
              </a:ext>
            </a:extLst>
          </p:cNvPr>
          <p:cNvSpPr/>
          <p:nvPr/>
        </p:nvSpPr>
        <p:spPr>
          <a:xfrm>
            <a:off x="12834" y="471594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91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1081A-64B0-47EB-A34D-3B245102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87155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latin typeface="+mn-lt"/>
              </a:rPr>
              <a:t>SEKCJA ZADANIA Projekt realizowany bez udziału partnerów </a:t>
            </a:r>
            <a:br>
              <a:rPr lang="pl-PL" sz="1400" b="0" dirty="0">
                <a:latin typeface="+mn-lt"/>
              </a:rPr>
            </a:br>
            <a:br>
              <a:rPr lang="pl-PL" sz="1400" b="0" dirty="0">
                <a:latin typeface="+mn-lt"/>
              </a:rPr>
            </a:br>
            <a:endParaRPr lang="pl-PL" sz="1400" dirty="0">
              <a:latin typeface="+mn-lt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6BA4BDD9-500C-4E76-BFF8-34A85F5A5FDB}"/>
              </a:ext>
            </a:extLst>
          </p:cNvPr>
          <p:cNvSpPr/>
          <p:nvPr/>
        </p:nvSpPr>
        <p:spPr>
          <a:xfrm>
            <a:off x="1817514" y="708902"/>
            <a:ext cx="6624736" cy="864095"/>
          </a:xfrm>
          <a:prstGeom prst="roundRect">
            <a:avLst/>
          </a:prstGeom>
          <a:solidFill>
            <a:srgbClr val="0D47A1"/>
          </a:solidFill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077EEF7-13A6-415F-9989-DCEB767171B5}"/>
              </a:ext>
            </a:extLst>
          </p:cNvPr>
          <p:cNvSpPr/>
          <p:nvPr/>
        </p:nvSpPr>
        <p:spPr>
          <a:xfrm>
            <a:off x="1960545" y="895990"/>
            <a:ext cx="612068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pl-PL" sz="1400" dirty="0">
                <a:solidFill>
                  <a:srgbClr val="FFD000"/>
                </a:solidFill>
              </a:rPr>
              <a:t>W </a:t>
            </a:r>
            <a:r>
              <a:rPr lang="pl-PL" sz="1400" b="1" dirty="0">
                <a:solidFill>
                  <a:srgbClr val="FFD000"/>
                </a:solidFill>
              </a:rPr>
              <a:t>Opisie i uzasadnieniu </a:t>
            </a:r>
            <a:r>
              <a:rPr lang="pl-PL" sz="1400" dirty="0">
                <a:solidFill>
                  <a:srgbClr val="FFD000"/>
                </a:solidFill>
              </a:rPr>
              <a:t>zadania prosimy o opisanie działań planowanych do realizacji w ramach NAZWY KOSZTU przyporządkowanego do tego zadania</a:t>
            </a:r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EAD2ED7C-0808-4F3B-AC1B-32F058C02260}"/>
              </a:ext>
            </a:extLst>
          </p:cNvPr>
          <p:cNvSpPr/>
          <p:nvPr/>
        </p:nvSpPr>
        <p:spPr>
          <a:xfrm>
            <a:off x="1796263" y="6512613"/>
            <a:ext cx="6624736" cy="864095"/>
          </a:xfrm>
          <a:prstGeom prst="roundRect">
            <a:avLst/>
          </a:prstGeom>
          <a:solidFill>
            <a:srgbClr val="0D47A1"/>
          </a:solidFill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FFD000"/>
                </a:solidFill>
              </a:rPr>
              <a:t>W Sekcji Zadania należy dodać wyłącznie jedno zadanie odpowiadające całemu zakresowi projektu</a:t>
            </a:r>
          </a:p>
        </p:txBody>
      </p: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C02776D5-8CB6-44C4-BD5E-AAB534B78D61}"/>
              </a:ext>
            </a:extLst>
          </p:cNvPr>
          <p:cNvCxnSpPr/>
          <p:nvPr/>
        </p:nvCxnSpPr>
        <p:spPr>
          <a:xfrm flipH="1">
            <a:off x="8586266" y="5841748"/>
            <a:ext cx="7272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8756E825-9042-401E-AD0A-8FBAAF312AB6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>
            <a:off x="1169443" y="5164785"/>
            <a:ext cx="626821" cy="177987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: łamany 18">
            <a:extLst>
              <a:ext uri="{FF2B5EF4-FFF2-40B4-BE49-F238E27FC236}">
                <a16:creationId xmlns:a16="http://schemas.microsoft.com/office/drawing/2014/main" id="{E35943B9-C97C-4807-BA8C-83B62F34427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8442250" y="1140950"/>
            <a:ext cx="871309" cy="470079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9E732504-650F-4CAD-B92C-0C53551CA770}"/>
              </a:ext>
            </a:extLst>
          </p:cNvPr>
          <p:cNvCxnSpPr>
            <a:cxnSpLocks/>
          </p:cNvCxnSpPr>
          <p:nvPr/>
        </p:nvCxnSpPr>
        <p:spPr>
          <a:xfrm>
            <a:off x="1169443" y="5164785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6A639216-B962-4C34-B17B-0746D237B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2" t="41619" r="33837" b="20068"/>
          <a:stretch/>
        </p:blipFill>
        <p:spPr>
          <a:xfrm>
            <a:off x="1745507" y="1785685"/>
            <a:ext cx="7361492" cy="453010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EE1C273-A06D-4451-8EAD-3BD2CA4AE7A2}"/>
              </a:ext>
            </a:extLst>
          </p:cNvPr>
          <p:cNvSpPr/>
          <p:nvPr/>
        </p:nvSpPr>
        <p:spPr>
          <a:xfrm>
            <a:off x="1960545" y="2674705"/>
            <a:ext cx="2017209" cy="86409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389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CFD97E-FFA4-4D1D-B412-7AFB2AF7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220061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300" dirty="0">
                <a:latin typeface="+mn-lt"/>
              </a:rPr>
              <a:t>Projekt realizowany z udziałem partnerów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W Sekcji Zadania w sytuacji realizacji projektu partnerskiego należy dla zakresu projektu realizowanego przez poszczególnych Partnerów dodać liczbę zadań tożsamą z liczbą Partnerów.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Data rozpoczęcia i zakończenia zadania dla każdego z Partnerów powinna odpowiadać okresowi realizacji całego projektu wskazanemu w Sekcji Informacje o projekcie.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W opisie i uzasadnieniu zadania należy zawrzeć główne informacje dotyczące zakresu rzeczowego realizowanego przez poszczególnych Partnerów, przygotowane w oparciu o rozdział 1.3 Studium wykonalności. </a:t>
            </a:r>
            <a:endParaRPr lang="pl-PL" sz="13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9E3B2B-D359-46A2-BCF8-A4519AAA6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42D5CD6-124D-466D-B2A1-CAD690B99F02}"/>
              </a:ext>
            </a:extLst>
          </p:cNvPr>
          <p:cNvSpPr/>
          <p:nvPr/>
        </p:nvSpPr>
        <p:spPr>
          <a:xfrm>
            <a:off x="7866186" y="5868069"/>
            <a:ext cx="22322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10F92921-F11C-485A-872D-196489677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609" y="5116504"/>
            <a:ext cx="2448273" cy="153434"/>
          </a:xfrm>
          <a:prstGeom prst="rect">
            <a:avLst/>
          </a:prstGeom>
        </p:spPr>
      </p:pic>
      <p:sp>
        <p:nvSpPr>
          <p:cNvPr id="19" name="Owal 18">
            <a:extLst>
              <a:ext uri="{FF2B5EF4-FFF2-40B4-BE49-F238E27FC236}">
                <a16:creationId xmlns:a16="http://schemas.microsoft.com/office/drawing/2014/main" id="{87F2F8D9-16A1-4106-BC5F-7AD7E2214417}"/>
              </a:ext>
            </a:extLst>
          </p:cNvPr>
          <p:cNvSpPr/>
          <p:nvPr/>
        </p:nvSpPr>
        <p:spPr>
          <a:xfrm>
            <a:off x="218925" y="5274550"/>
            <a:ext cx="138608" cy="94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C69613E1-BFBC-48C8-B18A-495747AEC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83" y="6012085"/>
            <a:ext cx="140220" cy="9754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EA069876-0F8B-4974-AE49-1A824DA2CF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16" t="28448" r="37204" b="36057"/>
          <a:stretch/>
        </p:blipFill>
        <p:spPr>
          <a:xfrm>
            <a:off x="32323" y="2349690"/>
            <a:ext cx="5474919" cy="3528392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266B4E22-2D69-416C-96D8-93FFB22D27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42" t="36830" r="37205" b="27775"/>
          <a:stretch/>
        </p:blipFill>
        <p:spPr>
          <a:xfrm>
            <a:off x="5295640" y="3282241"/>
            <a:ext cx="5370339" cy="33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47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83" y="394116"/>
            <a:ext cx="8640381" cy="10800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Sekcja V Budżet projektu</a:t>
            </a:r>
            <a:br>
              <a:rPr lang="pl-PL" sz="1600" b="0" dirty="0"/>
            </a:br>
            <a:r>
              <a:rPr lang="pl-PL" sz="1600" b="0" dirty="0"/>
              <a:t>Wydatki w ramach projektu dodajemy oddzielnie dla każdego z Zadań, klikając DODAJ POZYCJĘ. </a:t>
            </a:r>
            <a:br>
              <a:rPr lang="pl-PL" sz="1600" b="0" dirty="0"/>
            </a:br>
            <a:r>
              <a:rPr lang="pl-PL" sz="1600" b="0" dirty="0"/>
              <a:t>Nazwa kosztu i kategoria kosztu powinna zostać wypełnione korzystając z wskazanego katalogu. </a:t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3FED851-B123-4BE9-82D4-3324B8CBF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0" t="17672" r="43939" b="14081"/>
          <a:stretch/>
        </p:blipFill>
        <p:spPr>
          <a:xfrm>
            <a:off x="2321570" y="1389484"/>
            <a:ext cx="6048672" cy="61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5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83" y="394116"/>
            <a:ext cx="8640381" cy="1080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Sekcja V Budżet projektu</a:t>
            </a:r>
            <a:br>
              <a:rPr lang="pl-PL" sz="1600" b="0" dirty="0"/>
            </a:br>
            <a:endParaRPr lang="pl-PL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76C1C435-2D53-4763-88E5-3F1A8CF6B1F9}"/>
              </a:ext>
            </a:extLst>
          </p:cNvPr>
          <p:cNvSpPr/>
          <p:nvPr/>
        </p:nvSpPr>
        <p:spPr>
          <a:xfrm>
            <a:off x="8514258" y="3131765"/>
            <a:ext cx="1800200" cy="1584176"/>
          </a:xfrm>
          <a:prstGeom prst="roundRect">
            <a:avLst/>
          </a:prstGeom>
          <a:solidFill>
            <a:srgbClr val="0D47A1"/>
          </a:solidFill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rgbClr val="FFD000"/>
                </a:solidFill>
              </a:rPr>
              <a:t>Realizator</a:t>
            </a:r>
            <a:r>
              <a:rPr lang="pl-PL" sz="1400" dirty="0">
                <a:solidFill>
                  <a:srgbClr val="FFD000"/>
                </a:solidFill>
              </a:rPr>
              <a:t> ZAWSZE wiodący, chyba że projekt partnerski, wtedy zgodnie z umową partnerską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7ECD903-0AF2-4BD7-BA01-C0AA9A76A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90" t="20182" r="36530" b="20067"/>
          <a:stretch/>
        </p:blipFill>
        <p:spPr>
          <a:xfrm>
            <a:off x="980812" y="711780"/>
            <a:ext cx="6309309" cy="684480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03EED96-5030-42A4-BACE-8C0A9C2B770F}"/>
              </a:ext>
            </a:extLst>
          </p:cNvPr>
          <p:cNvSpPr/>
          <p:nvPr/>
        </p:nvSpPr>
        <p:spPr>
          <a:xfrm>
            <a:off x="3977754" y="3779837"/>
            <a:ext cx="2088232" cy="504056"/>
          </a:xfrm>
          <a:prstGeom prst="rect">
            <a:avLst/>
          </a:prstGeom>
          <a:noFill/>
          <a:ln w="4762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78794BB-A116-4973-9DD2-FB881349A2D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921970" y="3923853"/>
            <a:ext cx="2592288" cy="108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7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B7D4FD-9C9D-49D2-A69E-B5831AFBA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88A28B-D943-406F-B925-9B09B8BBB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7" t="23659" r="29123" b="24856"/>
          <a:stretch/>
        </p:blipFill>
        <p:spPr>
          <a:xfrm>
            <a:off x="953418" y="251445"/>
            <a:ext cx="8280920" cy="5160574"/>
          </a:xfrm>
          <a:prstGeom prst="rect">
            <a:avLst/>
          </a:prstGeom>
        </p:spPr>
      </p:pic>
      <p:sp>
        <p:nvSpPr>
          <p:cNvPr id="6" name="Dymek mowy: prostokąt 5">
            <a:extLst>
              <a:ext uri="{FF2B5EF4-FFF2-40B4-BE49-F238E27FC236}">
                <a16:creationId xmlns:a16="http://schemas.microsoft.com/office/drawing/2014/main" id="{26483065-8F41-4155-979C-EAE31D1A04DC}"/>
              </a:ext>
            </a:extLst>
          </p:cNvPr>
          <p:cNvSpPr/>
          <p:nvPr/>
        </p:nvSpPr>
        <p:spPr>
          <a:xfrm rot="10800000">
            <a:off x="1045964" y="5272679"/>
            <a:ext cx="4320480" cy="1748247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9366975-BB85-43B6-891D-3B0297DC2AF8}"/>
              </a:ext>
            </a:extLst>
          </p:cNvPr>
          <p:cNvSpPr/>
          <p:nvPr/>
        </p:nvSpPr>
        <p:spPr>
          <a:xfrm>
            <a:off x="1169442" y="5201787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400" dirty="0">
                <a:solidFill>
                  <a:srgbClr val="000000"/>
                </a:solidFill>
                <a:latin typeface="Calibri" panose="020F0502020204030204" pitchFamily="34" charset="0"/>
              </a:rPr>
              <a:t>Jeżeli w ramach Kosztu Prace wynikające z audytu energetycznego lub Działania uzupełniające występują wydatki na dostępność należy z listy Limity wybrać pozycję Wydatki na dostępność. W rozdziale 1.3 Studium wykonalności należy dookreślić jaki procent kosztu stanowią te wydatki.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21884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45E3D8E-3260-4460-828A-55E9330A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C69EA9FD-19FF-4398-9717-B1115E4D71A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4BC5FFEA-98E5-46A5-A518-29E93227BB47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DC23A623-B969-4ED1-87CD-6EF198BBB6C3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F7F1B261-25EC-4175-95A8-7D701726B36D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A4B88B85-6A6C-437D-90F5-DF76F4B025E8}"/>
              </a:ext>
            </a:extLst>
          </p:cNvPr>
          <p:cNvSpPr/>
          <p:nvPr/>
        </p:nvSpPr>
        <p:spPr>
          <a:xfrm>
            <a:off x="6099933" y="2334619"/>
            <a:ext cx="97416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CA89658E-5775-4B05-A46C-04EB11C8D272}"/>
              </a:ext>
            </a:extLst>
          </p:cNvPr>
          <p:cNvSpPr/>
          <p:nvPr/>
        </p:nvSpPr>
        <p:spPr>
          <a:xfrm>
            <a:off x="7108043" y="2267669"/>
            <a:ext cx="1190191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38397409-8F00-4F39-BD76-8CC195AC2F01}"/>
              </a:ext>
            </a:extLst>
          </p:cNvPr>
          <p:cNvSpPr/>
          <p:nvPr/>
        </p:nvSpPr>
        <p:spPr>
          <a:xfrm>
            <a:off x="8332180" y="2328714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59B61488-5BF6-42C9-BEC7-8A718B632625}"/>
              </a:ext>
            </a:extLst>
          </p:cNvPr>
          <p:cNvSpPr/>
          <p:nvPr/>
        </p:nvSpPr>
        <p:spPr>
          <a:xfrm>
            <a:off x="9378353" y="2328714"/>
            <a:ext cx="79208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C4EFC575-1C96-4F1F-9124-0425062D02D4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A87C596-2E5D-4C05-922D-6BE5B05B5C8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C93981B5-0B52-40F6-8CE6-4A9337DC11A6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24EB4897-C228-4B81-AF18-7C2ECA2FDAAC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42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0A00B5-4D36-44D5-90C0-8B7E4541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651BB0FE-140C-4DDC-806B-E272F27B37C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9C393165-6B51-42F6-B0E9-6E4942FF0E7F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09513D45-0143-4509-8A5E-4D7A7E0B8BED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79620F0D-0B97-407D-8CF4-BF17A950A27F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D0FB8880-A7BD-4905-AEFE-94BD1F3477EC}"/>
              </a:ext>
            </a:extLst>
          </p:cNvPr>
          <p:cNvSpPr/>
          <p:nvPr/>
        </p:nvSpPr>
        <p:spPr>
          <a:xfrm>
            <a:off x="6099933" y="2334619"/>
            <a:ext cx="101222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F6DE965A-5C9B-4834-8EA3-609591A59A65}"/>
              </a:ext>
            </a:extLst>
          </p:cNvPr>
          <p:cNvSpPr/>
          <p:nvPr/>
        </p:nvSpPr>
        <p:spPr>
          <a:xfrm>
            <a:off x="7146105" y="2328714"/>
            <a:ext cx="11140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F88C6F42-5B8F-4BAF-8AC4-24D173C5F3D5}"/>
              </a:ext>
            </a:extLst>
          </p:cNvPr>
          <p:cNvSpPr/>
          <p:nvPr/>
        </p:nvSpPr>
        <p:spPr>
          <a:xfrm>
            <a:off x="8294119" y="2267669"/>
            <a:ext cx="1084233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6F9D4704-EEF9-47BE-BD04-ABB2EA44D96B}"/>
              </a:ext>
            </a:extLst>
          </p:cNvPr>
          <p:cNvSpPr/>
          <p:nvPr/>
        </p:nvSpPr>
        <p:spPr>
          <a:xfrm>
            <a:off x="9412299" y="2328714"/>
            <a:ext cx="78571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9647988C-A6C5-4D49-ABDA-D2CADCBC026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17340DD-9575-4E13-8EF9-8490A559B41F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448D1EC3-733D-4215-BBA7-FB7FCEB967D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57DF961F-8450-4171-B436-6A043676F78D}"/>
              </a:ext>
            </a:extLst>
          </p:cNvPr>
          <p:cNvSpPr/>
          <p:nvPr/>
        </p:nvSpPr>
        <p:spPr>
          <a:xfrm>
            <a:off x="1283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762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8A61181-F366-42C3-B1C2-BC310EAC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" y="884137"/>
            <a:ext cx="10661664" cy="5791399"/>
          </a:xfrm>
          <a:prstGeom prst="rect">
            <a:avLst/>
          </a:prstGeom>
        </p:spPr>
      </p:pic>
      <p:sp>
        <p:nvSpPr>
          <p:cNvPr id="8" name="Prostokąt 7">
            <a:hlinkClick r:id="rId3" action="ppaction://hlinksldjump"/>
            <a:extLst>
              <a:ext uri="{FF2B5EF4-FFF2-40B4-BE49-F238E27FC236}">
                <a16:creationId xmlns:a16="http://schemas.microsoft.com/office/drawing/2014/main" id="{CD5E2640-F1AD-4A0B-81CE-83C1EA64C74A}"/>
              </a:ext>
            </a:extLst>
          </p:cNvPr>
          <p:cNvSpPr/>
          <p:nvPr/>
        </p:nvSpPr>
        <p:spPr>
          <a:xfrm>
            <a:off x="2059359" y="233461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4" action="ppaction://hlinksldjump"/>
            <a:extLst>
              <a:ext uri="{FF2B5EF4-FFF2-40B4-BE49-F238E27FC236}">
                <a16:creationId xmlns:a16="http://schemas.microsoft.com/office/drawing/2014/main" id="{0BD0942F-2E2B-400B-8DE7-1EEE103510C6}"/>
              </a:ext>
            </a:extLst>
          </p:cNvPr>
          <p:cNvSpPr/>
          <p:nvPr/>
        </p:nvSpPr>
        <p:spPr>
          <a:xfrm>
            <a:off x="3041650" y="2339677"/>
            <a:ext cx="4062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5" action="ppaction://hlinksldjump"/>
            <a:extLst>
              <a:ext uri="{FF2B5EF4-FFF2-40B4-BE49-F238E27FC236}">
                <a16:creationId xmlns:a16="http://schemas.microsoft.com/office/drawing/2014/main" id="{F79F227D-AED5-4127-97A5-5872D1639BF0}"/>
              </a:ext>
            </a:extLst>
          </p:cNvPr>
          <p:cNvSpPr/>
          <p:nvPr/>
        </p:nvSpPr>
        <p:spPr>
          <a:xfrm>
            <a:off x="3473698" y="233461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6" action="ppaction://hlinksldjump"/>
            <a:extLst>
              <a:ext uri="{FF2B5EF4-FFF2-40B4-BE49-F238E27FC236}">
                <a16:creationId xmlns:a16="http://schemas.microsoft.com/office/drawing/2014/main" id="{283EB73A-74CA-4BB9-A343-706DDBCCAED7}"/>
              </a:ext>
            </a:extLst>
          </p:cNvPr>
          <p:cNvSpPr/>
          <p:nvPr/>
        </p:nvSpPr>
        <p:spPr>
          <a:xfrm>
            <a:off x="4481810" y="2339677"/>
            <a:ext cx="1158976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7" action="ppaction://hlinksldjump"/>
            <a:extLst>
              <a:ext uri="{FF2B5EF4-FFF2-40B4-BE49-F238E27FC236}">
                <a16:creationId xmlns:a16="http://schemas.microsoft.com/office/drawing/2014/main" id="{6F4B3F4D-B15A-4C0D-B853-7CFD30640619}"/>
              </a:ext>
            </a:extLst>
          </p:cNvPr>
          <p:cNvSpPr/>
          <p:nvPr/>
        </p:nvSpPr>
        <p:spPr>
          <a:xfrm>
            <a:off x="5705947" y="2339677"/>
            <a:ext cx="100811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8" action="ppaction://hlinksldjump"/>
            <a:extLst>
              <a:ext uri="{FF2B5EF4-FFF2-40B4-BE49-F238E27FC236}">
                <a16:creationId xmlns:a16="http://schemas.microsoft.com/office/drawing/2014/main" id="{E0702B8C-A036-4072-A689-7483B49FA75C}"/>
              </a:ext>
            </a:extLst>
          </p:cNvPr>
          <p:cNvSpPr/>
          <p:nvPr/>
        </p:nvSpPr>
        <p:spPr>
          <a:xfrm>
            <a:off x="6760243" y="2267669"/>
            <a:ext cx="797551" cy="28803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9" action="ppaction://hlinksldjump"/>
            <a:extLst>
              <a:ext uri="{FF2B5EF4-FFF2-40B4-BE49-F238E27FC236}">
                <a16:creationId xmlns:a16="http://schemas.microsoft.com/office/drawing/2014/main" id="{E89EFDE8-4031-4A15-A9AC-D85B83E409D2}"/>
              </a:ext>
            </a:extLst>
          </p:cNvPr>
          <p:cNvSpPr/>
          <p:nvPr/>
        </p:nvSpPr>
        <p:spPr>
          <a:xfrm>
            <a:off x="7603977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10" action="ppaction://hlinksldjump"/>
            <a:extLst>
              <a:ext uri="{FF2B5EF4-FFF2-40B4-BE49-F238E27FC236}">
                <a16:creationId xmlns:a16="http://schemas.microsoft.com/office/drawing/2014/main" id="{A8D0A9F8-C8AC-4904-971E-938821BD1FA4}"/>
              </a:ext>
            </a:extLst>
          </p:cNvPr>
          <p:cNvSpPr/>
          <p:nvPr/>
        </p:nvSpPr>
        <p:spPr>
          <a:xfrm>
            <a:off x="8298234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11" action="ppaction://hlinksldjump"/>
            <a:extLst>
              <a:ext uri="{FF2B5EF4-FFF2-40B4-BE49-F238E27FC236}">
                <a16:creationId xmlns:a16="http://schemas.microsoft.com/office/drawing/2014/main" id="{22BE6B41-7103-409E-9AA2-F00C6AC016D1}"/>
              </a:ext>
            </a:extLst>
          </p:cNvPr>
          <p:cNvSpPr/>
          <p:nvPr/>
        </p:nvSpPr>
        <p:spPr>
          <a:xfrm>
            <a:off x="9018314" y="2333998"/>
            <a:ext cx="115212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2" action="ppaction://hlinksldjump"/>
            <a:extLst>
              <a:ext uri="{FF2B5EF4-FFF2-40B4-BE49-F238E27FC236}">
                <a16:creationId xmlns:a16="http://schemas.microsoft.com/office/drawing/2014/main" id="{CD8361D3-C7F7-4F21-951A-CA0423D15393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3" action="ppaction://hlinksldjump"/>
            <a:extLst>
              <a:ext uri="{FF2B5EF4-FFF2-40B4-BE49-F238E27FC236}">
                <a16:creationId xmlns:a16="http://schemas.microsoft.com/office/drawing/2014/main" id="{E11B1E94-9FF2-4EDC-9E6B-D36DEB85EE89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4" action="ppaction://hlinksldjump"/>
            <a:extLst>
              <a:ext uri="{FF2B5EF4-FFF2-40B4-BE49-F238E27FC236}">
                <a16:creationId xmlns:a16="http://schemas.microsoft.com/office/drawing/2014/main" id="{C9E1A98A-3D29-4974-BF6B-C490BCF9392F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15" action="ppaction://hlinksldjump"/>
            <a:extLst>
              <a:ext uri="{FF2B5EF4-FFF2-40B4-BE49-F238E27FC236}">
                <a16:creationId xmlns:a16="http://schemas.microsoft.com/office/drawing/2014/main" id="{11FB88A6-27E9-4DE7-92B3-85C48105E353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0CD7566-F947-43AC-B4C3-43813D33D5CE}"/>
              </a:ext>
            </a:extLst>
          </p:cNvPr>
          <p:cNvSpPr/>
          <p:nvPr/>
        </p:nvSpPr>
        <p:spPr>
          <a:xfrm>
            <a:off x="1817514" y="4828516"/>
            <a:ext cx="3823272" cy="967545"/>
          </a:xfrm>
          <a:prstGeom prst="rect">
            <a:avLst/>
          </a:prstGeom>
          <a:noFill/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0B3E1B2-207E-42C5-A955-B793E6FB7937}"/>
              </a:ext>
            </a:extLst>
          </p:cNvPr>
          <p:cNvSpPr txBox="1"/>
          <p:nvPr/>
        </p:nvSpPr>
        <p:spPr>
          <a:xfrm>
            <a:off x="1941108" y="5304201"/>
            <a:ext cx="33843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Należy przeprowadzić prostą analizę ryzyka</a:t>
            </a:r>
          </a:p>
        </p:txBody>
      </p:sp>
    </p:spTree>
    <p:extLst>
      <p:ext uri="{BB962C8B-B14F-4D97-AF65-F5344CB8AC3E}">
        <p14:creationId xmlns:p14="http://schemas.microsoft.com/office/powerpoint/2010/main" val="2813045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D00B0A1-2226-43FA-9E5D-64F144D8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3C993277-6332-4575-A27C-6CCB5FBADB71}"/>
              </a:ext>
            </a:extLst>
          </p:cNvPr>
          <p:cNvSpPr/>
          <p:nvPr/>
        </p:nvSpPr>
        <p:spPr>
          <a:xfrm>
            <a:off x="2177554" y="2334619"/>
            <a:ext cx="93610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D01FE4D-882E-4FDD-8A5B-A4BFC8668F19}"/>
              </a:ext>
            </a:extLst>
          </p:cNvPr>
          <p:cNvSpPr/>
          <p:nvPr/>
        </p:nvSpPr>
        <p:spPr>
          <a:xfrm>
            <a:off x="3600401" y="2334619"/>
            <a:ext cx="85558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F6521555-EF61-47F7-BA03-9A522FFD214D}"/>
              </a:ext>
            </a:extLst>
          </p:cNvPr>
          <p:cNvSpPr/>
          <p:nvPr/>
        </p:nvSpPr>
        <p:spPr>
          <a:xfrm>
            <a:off x="4527997" y="2339677"/>
            <a:ext cx="11521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118775F8-0D89-4A37-AB43-0C8CA5F403E7}"/>
              </a:ext>
            </a:extLst>
          </p:cNvPr>
          <p:cNvSpPr/>
          <p:nvPr/>
        </p:nvSpPr>
        <p:spPr>
          <a:xfrm>
            <a:off x="5717503" y="2339677"/>
            <a:ext cx="104274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7" action="ppaction://hlinksldjump"/>
            <a:extLst>
              <a:ext uri="{FF2B5EF4-FFF2-40B4-BE49-F238E27FC236}">
                <a16:creationId xmlns:a16="http://schemas.microsoft.com/office/drawing/2014/main" id="{1003AF5B-631B-49F7-8A3B-B19CD6BFB049}"/>
              </a:ext>
            </a:extLst>
          </p:cNvPr>
          <p:cNvSpPr/>
          <p:nvPr/>
        </p:nvSpPr>
        <p:spPr>
          <a:xfrm>
            <a:off x="6786066" y="2339677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8" action="ppaction://hlinksldjump"/>
            <a:extLst>
              <a:ext uri="{FF2B5EF4-FFF2-40B4-BE49-F238E27FC236}">
                <a16:creationId xmlns:a16="http://schemas.microsoft.com/office/drawing/2014/main" id="{E08979B9-65E8-41AC-BD30-F5B47209DC5F}"/>
              </a:ext>
            </a:extLst>
          </p:cNvPr>
          <p:cNvSpPr/>
          <p:nvPr/>
        </p:nvSpPr>
        <p:spPr>
          <a:xfrm>
            <a:off x="7578154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9" action="ppaction://hlinksldjump"/>
            <a:extLst>
              <a:ext uri="{FF2B5EF4-FFF2-40B4-BE49-F238E27FC236}">
                <a16:creationId xmlns:a16="http://schemas.microsoft.com/office/drawing/2014/main" id="{8AAD562B-30E0-48DB-9850-8B5F40E256BA}"/>
              </a:ext>
            </a:extLst>
          </p:cNvPr>
          <p:cNvSpPr/>
          <p:nvPr/>
        </p:nvSpPr>
        <p:spPr>
          <a:xfrm>
            <a:off x="8298233" y="2267669"/>
            <a:ext cx="720081" cy="28235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10" action="ppaction://hlinksldjump"/>
            <a:extLst>
              <a:ext uri="{FF2B5EF4-FFF2-40B4-BE49-F238E27FC236}">
                <a16:creationId xmlns:a16="http://schemas.microsoft.com/office/drawing/2014/main" id="{2AE42CEB-9F71-471C-8CC1-A10DD1CF0727}"/>
              </a:ext>
            </a:extLst>
          </p:cNvPr>
          <p:cNvSpPr/>
          <p:nvPr/>
        </p:nvSpPr>
        <p:spPr>
          <a:xfrm>
            <a:off x="9162329" y="2333998"/>
            <a:ext cx="115212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2E7A279-75E9-482C-8ECC-57464CAD281C}"/>
              </a:ext>
            </a:extLst>
          </p:cNvPr>
          <p:cNvGrpSpPr/>
          <p:nvPr/>
        </p:nvGrpSpPr>
        <p:grpSpPr>
          <a:xfrm>
            <a:off x="4841850" y="3275781"/>
            <a:ext cx="5184576" cy="3240436"/>
            <a:chOff x="4769842" y="3779761"/>
            <a:chExt cx="5184576" cy="3240436"/>
          </a:xfrm>
        </p:grpSpPr>
        <p:sp>
          <p:nvSpPr>
            <p:cNvPr id="4" name="Objaśnienie: strzałka w lewo 3">
              <a:extLst>
                <a:ext uri="{FF2B5EF4-FFF2-40B4-BE49-F238E27FC236}">
                  <a16:creationId xmlns:a16="http://schemas.microsoft.com/office/drawing/2014/main" id="{426B5938-5DED-47F7-8B98-1865E17FCF07}"/>
                </a:ext>
              </a:extLst>
            </p:cNvPr>
            <p:cNvSpPr/>
            <p:nvPr/>
          </p:nvSpPr>
          <p:spPr>
            <a:xfrm>
              <a:off x="4769842" y="3779761"/>
              <a:ext cx="5184576" cy="3240436"/>
            </a:xfrm>
            <a:prstGeom prst="leftArrowCallout">
              <a:avLst/>
            </a:prstGeom>
            <a:solidFill>
              <a:srgbClr val="0D47A1"/>
            </a:solidFill>
            <a:ln w="66675">
              <a:solidFill>
                <a:srgbClr val="FFD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9B651D5C-1FAC-4217-B04D-487215A2E0F0}"/>
                </a:ext>
              </a:extLst>
            </p:cNvPr>
            <p:cNvSpPr txBox="1"/>
            <p:nvPr/>
          </p:nvSpPr>
          <p:spPr>
            <a:xfrm>
              <a:off x="6642050" y="3968818"/>
              <a:ext cx="309634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FFD000"/>
                  </a:solidFill>
                </a:rPr>
                <a:t>Każdy załącznik do formularza wniosku </a:t>
              </a:r>
              <a:r>
                <a:rPr lang="pl-PL" b="1" dirty="0">
                  <a:solidFill>
                    <a:srgbClr val="FFD000"/>
                  </a:solidFill>
                </a:rPr>
                <a:t>musi</a:t>
              </a:r>
              <a:r>
                <a:rPr lang="pl-PL" dirty="0">
                  <a:solidFill>
                    <a:srgbClr val="FFD000"/>
                  </a:solidFill>
                </a:rPr>
                <a:t> </a:t>
              </a:r>
              <a:r>
                <a:rPr lang="pl-PL" b="1" dirty="0">
                  <a:solidFill>
                    <a:srgbClr val="FFD000"/>
                  </a:solidFill>
                </a:rPr>
                <a:t>stanowić jeden plik o rozmiarze nieprzekraczającym </a:t>
              </a:r>
              <a:r>
                <a:rPr lang="pl-PL" b="1" dirty="0" err="1">
                  <a:solidFill>
                    <a:srgbClr val="FFD000"/>
                  </a:solidFill>
                </a:rPr>
                <a:t>25MB</a:t>
              </a:r>
              <a:r>
                <a:rPr lang="pl-PL" dirty="0">
                  <a:solidFill>
                    <a:srgbClr val="FFD000"/>
                  </a:solidFill>
                </a:rPr>
                <a:t>, a w przypadku większej liczby dokumentów składających się na dany załącznik, wymagane będzie dostarczenie pliku w formacie ZIP, </a:t>
              </a:r>
              <a:r>
                <a:rPr lang="pl-PL" dirty="0" err="1">
                  <a:solidFill>
                    <a:srgbClr val="FFD000"/>
                  </a:solidFill>
                </a:rPr>
                <a:t>RAR</a:t>
              </a:r>
              <a:r>
                <a:rPr lang="pl-PL" dirty="0">
                  <a:solidFill>
                    <a:srgbClr val="FFD000"/>
                  </a:solidFill>
                </a:rPr>
                <a:t> lub równoważnym</a:t>
              </a:r>
              <a:endParaRPr lang="pl-PL" sz="1600" dirty="0">
                <a:solidFill>
                  <a:srgbClr val="FFD000"/>
                </a:solidFill>
              </a:endParaRPr>
            </a:p>
          </p:txBody>
        </p:sp>
      </p:grpSp>
      <p:sp>
        <p:nvSpPr>
          <p:cNvPr id="7" name="Prostokąt 6">
            <a:hlinkClick r:id="rId11" action="ppaction://hlinksldjump"/>
            <a:extLst>
              <a:ext uri="{FF2B5EF4-FFF2-40B4-BE49-F238E27FC236}">
                <a16:creationId xmlns:a16="http://schemas.microsoft.com/office/drawing/2014/main" id="{3A51926D-F807-41F0-9748-6B535AE930A1}"/>
              </a:ext>
            </a:extLst>
          </p:cNvPr>
          <p:cNvSpPr/>
          <p:nvPr/>
        </p:nvSpPr>
        <p:spPr>
          <a:xfrm>
            <a:off x="17314" y="461238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2" action="ppaction://hlinksldjump"/>
            <a:extLst>
              <a:ext uri="{FF2B5EF4-FFF2-40B4-BE49-F238E27FC236}">
                <a16:creationId xmlns:a16="http://schemas.microsoft.com/office/drawing/2014/main" id="{0AF20CF9-3379-47A3-B931-FF9DE969B0AB}"/>
              </a:ext>
            </a:extLst>
          </p:cNvPr>
          <p:cNvSpPr/>
          <p:nvPr/>
        </p:nvSpPr>
        <p:spPr>
          <a:xfrm>
            <a:off x="17314" y="487210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3" action="ppaction://hlinksldjump"/>
            <a:extLst>
              <a:ext uri="{FF2B5EF4-FFF2-40B4-BE49-F238E27FC236}">
                <a16:creationId xmlns:a16="http://schemas.microsoft.com/office/drawing/2014/main" id="{42583D28-5509-4FC6-98DA-567E45D9A32E}"/>
              </a:ext>
            </a:extLst>
          </p:cNvPr>
          <p:cNvSpPr/>
          <p:nvPr/>
        </p:nvSpPr>
        <p:spPr>
          <a:xfrm>
            <a:off x="12834" y="514798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14" action="ppaction://hlinksldjump"/>
            <a:extLst>
              <a:ext uri="{FF2B5EF4-FFF2-40B4-BE49-F238E27FC236}">
                <a16:creationId xmlns:a16="http://schemas.microsoft.com/office/drawing/2014/main" id="{AFE86D62-424E-429A-B402-F89D437A4E78}"/>
              </a:ext>
            </a:extLst>
          </p:cNvPr>
          <p:cNvSpPr/>
          <p:nvPr/>
        </p:nvSpPr>
        <p:spPr>
          <a:xfrm>
            <a:off x="3185667" y="2339677"/>
            <a:ext cx="36003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15" action="ppaction://hlinksldjump"/>
            <a:extLst>
              <a:ext uri="{FF2B5EF4-FFF2-40B4-BE49-F238E27FC236}">
                <a16:creationId xmlns:a16="http://schemas.microsoft.com/office/drawing/2014/main" id="{774AD50D-D527-4CA9-A608-3EC946963E90}"/>
              </a:ext>
            </a:extLst>
          </p:cNvPr>
          <p:cNvSpPr/>
          <p:nvPr/>
        </p:nvSpPr>
        <p:spPr>
          <a:xfrm>
            <a:off x="12834" y="5407706"/>
            <a:ext cx="1597010" cy="172331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89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Szczegółowa instrukcja dostępna na stronie: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77" y="4571925"/>
            <a:ext cx="7920037" cy="1080000"/>
          </a:xfrm>
        </p:spPr>
        <p:txBody>
          <a:bodyPr>
            <a:normAutofit/>
          </a:bodyPr>
          <a:lstStyle/>
          <a:p>
            <a:r>
              <a:rPr lang="pl-PL" sz="2400" dirty="0" err="1">
                <a:hlinkClick r:id="rId2"/>
              </a:rPr>
              <a:t>https</a:t>
            </a:r>
            <a:r>
              <a:rPr lang="pl-PL" sz="2400" dirty="0">
                <a:hlinkClick r:id="rId2"/>
              </a:rPr>
              <a:t>://</a:t>
            </a:r>
            <a:r>
              <a:rPr lang="pl-PL" sz="2400" dirty="0" err="1">
                <a:hlinkClick r:id="rId2"/>
              </a:rPr>
              <a:t>instrukcje.cst2021.gov.pl</a:t>
            </a:r>
            <a:r>
              <a:rPr lang="pl-PL" sz="2400" dirty="0">
                <a:hlinkClick r:id="rId2"/>
              </a:rPr>
              <a:t>/?</a:t>
            </a:r>
            <a:r>
              <a:rPr lang="pl-PL" sz="2400" dirty="0" err="1">
                <a:hlinkClick r:id="rId2"/>
              </a:rPr>
              <a:t>mod</a:t>
            </a:r>
            <a:r>
              <a:rPr lang="pl-PL" sz="2400" dirty="0">
                <a:hlinkClick r:id="rId2"/>
              </a:rPr>
              <a:t>=wnioskodawca</a:t>
            </a: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235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1F0B064-6E5F-41AB-9E66-B057502FA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41223D01-D718-411A-AD51-D20E7CD6D778}"/>
              </a:ext>
            </a:extLst>
          </p:cNvPr>
          <p:cNvSpPr/>
          <p:nvPr/>
        </p:nvSpPr>
        <p:spPr>
          <a:xfrm>
            <a:off x="1915343" y="2694659"/>
            <a:ext cx="105429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1BF9BAB9-C4F7-4EF3-8B0C-9815D41E818C}"/>
              </a:ext>
            </a:extLst>
          </p:cNvPr>
          <p:cNvSpPr/>
          <p:nvPr/>
        </p:nvSpPr>
        <p:spPr>
          <a:xfrm>
            <a:off x="3041649" y="2699717"/>
            <a:ext cx="36003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D7B85C87-71AC-489B-BA8F-B1439C581A04}"/>
              </a:ext>
            </a:extLst>
          </p:cNvPr>
          <p:cNvSpPr/>
          <p:nvPr/>
        </p:nvSpPr>
        <p:spPr>
          <a:xfrm>
            <a:off x="3473697" y="269465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59767951-7BA3-41D8-80A1-BB9DE30CDD11}"/>
              </a:ext>
            </a:extLst>
          </p:cNvPr>
          <p:cNvSpPr/>
          <p:nvPr/>
        </p:nvSpPr>
        <p:spPr>
          <a:xfrm>
            <a:off x="4481810" y="2699717"/>
            <a:ext cx="11521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7" action="ppaction://hlinksldjump"/>
            <a:extLst>
              <a:ext uri="{FF2B5EF4-FFF2-40B4-BE49-F238E27FC236}">
                <a16:creationId xmlns:a16="http://schemas.microsoft.com/office/drawing/2014/main" id="{E1117769-FBCA-441C-BB1E-392407B0DFA2}"/>
              </a:ext>
            </a:extLst>
          </p:cNvPr>
          <p:cNvSpPr/>
          <p:nvPr/>
        </p:nvSpPr>
        <p:spPr>
          <a:xfrm>
            <a:off x="5671316" y="2699717"/>
            <a:ext cx="104274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8" action="ppaction://hlinksldjump"/>
            <a:extLst>
              <a:ext uri="{FF2B5EF4-FFF2-40B4-BE49-F238E27FC236}">
                <a16:creationId xmlns:a16="http://schemas.microsoft.com/office/drawing/2014/main" id="{7993FC5E-2EF4-4E21-B87E-455807966BE1}"/>
              </a:ext>
            </a:extLst>
          </p:cNvPr>
          <p:cNvSpPr/>
          <p:nvPr/>
        </p:nvSpPr>
        <p:spPr>
          <a:xfrm>
            <a:off x="6786065" y="2699717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9" action="ppaction://hlinksldjump"/>
            <a:extLst>
              <a:ext uri="{FF2B5EF4-FFF2-40B4-BE49-F238E27FC236}">
                <a16:creationId xmlns:a16="http://schemas.microsoft.com/office/drawing/2014/main" id="{DF2FFFC6-42D8-4465-91DD-3908FE1DE80F}"/>
              </a:ext>
            </a:extLst>
          </p:cNvPr>
          <p:cNvSpPr/>
          <p:nvPr/>
        </p:nvSpPr>
        <p:spPr>
          <a:xfrm>
            <a:off x="7578153" y="269403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10" action="ppaction://hlinksldjump"/>
            <a:extLst>
              <a:ext uri="{FF2B5EF4-FFF2-40B4-BE49-F238E27FC236}">
                <a16:creationId xmlns:a16="http://schemas.microsoft.com/office/drawing/2014/main" id="{AC24F36A-5F7C-4993-A050-8B3EE303BBE0}"/>
              </a:ext>
            </a:extLst>
          </p:cNvPr>
          <p:cNvSpPr/>
          <p:nvPr/>
        </p:nvSpPr>
        <p:spPr>
          <a:xfrm>
            <a:off x="8267701" y="2694038"/>
            <a:ext cx="53458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1" action="ppaction://hlinksldjump"/>
            <a:extLst>
              <a:ext uri="{FF2B5EF4-FFF2-40B4-BE49-F238E27FC236}">
                <a16:creationId xmlns:a16="http://schemas.microsoft.com/office/drawing/2014/main" id="{74C04ECE-D98A-42DC-83E0-5456AAA437F8}"/>
              </a:ext>
            </a:extLst>
          </p:cNvPr>
          <p:cNvSpPr/>
          <p:nvPr/>
        </p:nvSpPr>
        <p:spPr>
          <a:xfrm>
            <a:off x="8843762" y="2699717"/>
            <a:ext cx="147069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2" action="ppaction://hlinksldjump"/>
            <a:extLst>
              <a:ext uri="{FF2B5EF4-FFF2-40B4-BE49-F238E27FC236}">
                <a16:creationId xmlns:a16="http://schemas.microsoft.com/office/drawing/2014/main" id="{B6D8EEE2-CB1B-49D4-96ED-9A0C96FE93F9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3" action="ppaction://hlinksldjump"/>
            <a:extLst>
              <a:ext uri="{FF2B5EF4-FFF2-40B4-BE49-F238E27FC236}">
                <a16:creationId xmlns:a16="http://schemas.microsoft.com/office/drawing/2014/main" id="{B79204B8-F161-4C2C-9F6E-15D8CCB9EA0D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4" action="ppaction://hlinksldjump"/>
            <a:extLst>
              <a:ext uri="{FF2B5EF4-FFF2-40B4-BE49-F238E27FC236}">
                <a16:creationId xmlns:a16="http://schemas.microsoft.com/office/drawing/2014/main" id="{42476332-0FE1-4912-B472-ABC06A369D63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15" action="ppaction://hlinksldjump"/>
            <a:extLst>
              <a:ext uri="{FF2B5EF4-FFF2-40B4-BE49-F238E27FC236}">
                <a16:creationId xmlns:a16="http://schemas.microsoft.com/office/drawing/2014/main" id="{42AFAB4B-8026-4AC5-8200-72058CDD0C8B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607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9FCC0FD-3504-4CE9-BC45-DD128608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2BE47333-A9D3-49C4-A7A1-19448EF52A04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E3D2FC3B-E3EA-4EAE-92A6-6C692B0380AB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C84A4E8B-0912-42C9-9553-DF53E2C1AE66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B56C31-56E6-4838-A37D-B9BA096CE859}"/>
              </a:ext>
            </a:extLst>
          </p:cNvPr>
          <p:cNvSpPr/>
          <p:nvPr/>
        </p:nvSpPr>
        <p:spPr>
          <a:xfrm>
            <a:off x="233338" y="323453"/>
            <a:ext cx="710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6. PRZESYŁANIE WNIOSKU O DOFINANSOWANIE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F5D188C-8091-4EA1-89E2-06EB444515C0}"/>
              </a:ext>
            </a:extLst>
          </p:cNvPr>
          <p:cNvSpPr/>
          <p:nvPr/>
        </p:nvSpPr>
        <p:spPr>
          <a:xfrm>
            <a:off x="8586266" y="442790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6" action="ppaction://hlinksldjump"/>
            <a:extLst>
              <a:ext uri="{FF2B5EF4-FFF2-40B4-BE49-F238E27FC236}">
                <a16:creationId xmlns:a16="http://schemas.microsoft.com/office/drawing/2014/main" id="{D89937DE-E3D3-4EB5-8DF8-710D792C4BF3}"/>
              </a:ext>
            </a:extLst>
          </p:cNvPr>
          <p:cNvSpPr/>
          <p:nvPr/>
        </p:nvSpPr>
        <p:spPr>
          <a:xfrm>
            <a:off x="8586266" y="550802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7" action="ppaction://hlinksldjump"/>
            <a:extLst>
              <a:ext uri="{FF2B5EF4-FFF2-40B4-BE49-F238E27FC236}">
                <a16:creationId xmlns:a16="http://schemas.microsoft.com/office/drawing/2014/main" id="{3A7BAE51-D7F2-4DFE-A68E-9DCCC2C1F95A}"/>
              </a:ext>
            </a:extLst>
          </p:cNvPr>
          <p:cNvSpPr/>
          <p:nvPr/>
        </p:nvSpPr>
        <p:spPr>
          <a:xfrm>
            <a:off x="12834" y="536401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42917A0-4996-4306-90E2-EFBEA374BB19}"/>
              </a:ext>
            </a:extLst>
          </p:cNvPr>
          <p:cNvSpPr/>
          <p:nvPr/>
        </p:nvSpPr>
        <p:spPr>
          <a:xfrm>
            <a:off x="2033538" y="3635821"/>
            <a:ext cx="144016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473C49E-337B-43D3-A0F9-62C6C32C7B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538" y="3635821"/>
            <a:ext cx="2448272" cy="23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24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1A57099-AE3E-4E11-8789-4BDA6F592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8" name="Prostokąt 7">
            <a:hlinkClick r:id="rId3" action="ppaction://hlinksldjump"/>
            <a:extLst>
              <a:ext uri="{FF2B5EF4-FFF2-40B4-BE49-F238E27FC236}">
                <a16:creationId xmlns:a16="http://schemas.microsoft.com/office/drawing/2014/main" id="{00CD5F02-16C1-43ED-842B-735D2B5CC372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4" action="ppaction://hlinksldjump"/>
            <a:extLst>
              <a:ext uri="{FF2B5EF4-FFF2-40B4-BE49-F238E27FC236}">
                <a16:creationId xmlns:a16="http://schemas.microsoft.com/office/drawing/2014/main" id="{A4096BD6-F206-47DF-A07E-1B7772393708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5" action="ppaction://hlinksldjump"/>
            <a:extLst>
              <a:ext uri="{FF2B5EF4-FFF2-40B4-BE49-F238E27FC236}">
                <a16:creationId xmlns:a16="http://schemas.microsoft.com/office/drawing/2014/main" id="{0466877D-0958-4BD2-9EF8-A83046CE3A11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B56C31-56E6-4838-A37D-B9BA096CE859}"/>
              </a:ext>
            </a:extLst>
          </p:cNvPr>
          <p:cNvSpPr/>
          <p:nvPr/>
        </p:nvSpPr>
        <p:spPr>
          <a:xfrm>
            <a:off x="233338" y="323453"/>
            <a:ext cx="710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6. PRZESYŁANIE WNIOSKU O DOFINANSOWANIE</a:t>
            </a:r>
          </a:p>
        </p:txBody>
      </p:sp>
      <p:sp>
        <p:nvSpPr>
          <p:cNvPr id="11" name="Prostokąt 10">
            <a:hlinkClick r:id="rId6" action="ppaction://hlinksldjump"/>
            <a:extLst>
              <a:ext uri="{FF2B5EF4-FFF2-40B4-BE49-F238E27FC236}">
                <a16:creationId xmlns:a16="http://schemas.microsoft.com/office/drawing/2014/main" id="{0EB64DC6-AE7E-4F7A-B8BF-32FEFDFA26E4}"/>
              </a:ext>
            </a:extLst>
          </p:cNvPr>
          <p:cNvSpPr/>
          <p:nvPr/>
        </p:nvSpPr>
        <p:spPr>
          <a:xfrm>
            <a:off x="12834" y="536401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515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395461"/>
            <a:ext cx="8640381" cy="647753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+mn-lt"/>
              </a:rPr>
              <a:t>Załączniki do formularza wniosku o dofinansowanie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175274"/>
            <a:ext cx="10153128" cy="5966267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1. Studium Wykonalności + analiza finansowa *.</a:t>
            </a:r>
            <a:r>
              <a:rPr lang="pl-PL" sz="4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xlsx</a:t>
            </a: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nr 2. Dokumenty dotyczące oddziaływania projektu na środowisko, w tym: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2.1 Informacja o wpływie projektu na środowisko,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2.2 Dokumenty z procedury oceny oddziaływania na środowisko (jeśli dotyczy),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2.3 Zaświadczenie organu odpowiedzialnego za monitorowanie obszarów Natura 2000;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3. Dokumenty dotyczące zakresu rzeczowego inwestycji;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4. Dokumenty poświadczające zaangażowanie Partnerów w realizację projektu (jeśli dotyczy);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5. Dokumenty określające status prawny Wnioskodawcy i Partnerów projektu (jeśli dotyczy);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6. Informacje niezbędne do ubiegania się o pomoc de </a:t>
            </a:r>
            <a:r>
              <a:rPr lang="pl-PL" sz="4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lub pomoc inną niż pomoc de </a:t>
            </a:r>
            <a:r>
              <a:rPr lang="pl-PL" sz="4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minimis</a:t>
            </a:r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(jeśli dotyczy);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nr 7. Oświadczenia Wnioskodawcy;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nr 8. Dokumenty specyficzne dla Działania 2.1. Efektywność energetyczna;</a:t>
            </a:r>
          </a:p>
          <a:p>
            <a:pPr lvl="0"/>
            <a:r>
              <a:rPr lang="pl-PL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 nr 9. Załączniki dodatkowe (jeśli dotyczy).</a:t>
            </a:r>
          </a:p>
          <a:p>
            <a:pPr marL="0" lv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15052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3" y="539477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Sposób składania załączników do wniosku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389" y="1475581"/>
            <a:ext cx="8424647" cy="53283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Załączniki tylko w formie elektronicznej;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Wszystkie załączniki wytworzone przez Beneficjenta muszą być podpisane elektronicznie;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Dany załącznik do wniosku co do zasady musi stanowić jeden plik o rozmiarze nieprzekraczającym 25MB – w przypadku większej liczby dokumentów składających się na dany załącznik wymagane będzie dostarczenie pliku w formacie ZIP, RAR lub równoważnym, w którym zostaną one spakowane.</a:t>
            </a:r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51445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Studium Wykonalności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0FC44D3-4A89-45D6-9297-22E248146BBC}"/>
              </a:ext>
            </a:extLst>
          </p:cNvPr>
          <p:cNvSpPr/>
          <p:nvPr/>
        </p:nvSpPr>
        <p:spPr>
          <a:xfrm>
            <a:off x="593378" y="2195661"/>
            <a:ext cx="9721080" cy="504056"/>
          </a:xfrm>
          <a:prstGeom prst="rect">
            <a:avLst/>
          </a:prstGeom>
          <a:solidFill>
            <a:srgbClr val="0D4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899197"/>
            <a:ext cx="9721080" cy="6337023"/>
          </a:xfrm>
          <a:solidFill>
            <a:schemeClr val="accent2">
              <a:alpha val="18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b="1" dirty="0">
                <a:latin typeface="+mn-lt"/>
              </a:rPr>
              <a:t>1.	Uzasadnienie i opis zakresu rzeczowego projektu</a:t>
            </a: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1.1.	Opis potrzeby realizacji projektu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1.2.	Analiza różnych wariantów realizacji projektu i jego identyfikacja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solidFill>
                  <a:srgbClr val="FFD000"/>
                </a:solidFill>
                <a:latin typeface="+mn-lt"/>
              </a:rPr>
              <a:t>1.3.</a:t>
            </a:r>
            <a:r>
              <a:rPr lang="pl-PL" sz="2200" dirty="0">
                <a:latin typeface="+mn-lt"/>
              </a:rPr>
              <a:t>	</a:t>
            </a:r>
            <a:r>
              <a:rPr lang="pl-PL" sz="2200" dirty="0">
                <a:solidFill>
                  <a:srgbClr val="FFD000"/>
                </a:solidFill>
                <a:latin typeface="+mn-lt"/>
              </a:rPr>
              <a:t>Szczegółowy opis przedmiotu projektu</a:t>
            </a: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1.4.	Zgodność projektu z logiką interwencji Programu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b="1" dirty="0">
                <a:latin typeface="+mn-lt"/>
              </a:rPr>
              <a:t>2.	Uwarunkowania realizacji projektu</a:t>
            </a: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2.1.	Opis wnioskodawcy i realizatorów projektu	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2.2.	Opis sposobu realizacji i zarządzania projektem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2.3.	</a:t>
            </a:r>
            <a:r>
              <a:rPr lang="pl-PL" sz="2200" dirty="0">
                <a:solidFill>
                  <a:srgbClr val="0D47A1"/>
                </a:solidFill>
                <a:latin typeface="+mn-lt"/>
              </a:rPr>
              <a:t>Zgodność projektu z zasadami horyzontalnymi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b="1" dirty="0">
                <a:latin typeface="+mn-lt"/>
              </a:rPr>
              <a:t>3.	Analiza finansowa projektu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3.1.	Określenie założeń do analizy finansowej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dirty="0">
                <a:latin typeface="+mn-lt"/>
              </a:rPr>
              <a:t>3.2. 	Analiza finansowa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b="1" dirty="0">
                <a:latin typeface="+mn-lt"/>
              </a:rPr>
              <a:t>4.	Analiza kosztów i korzyści	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pl-PL" sz="2200" b="1" dirty="0">
                <a:latin typeface="+mn-lt"/>
              </a:rPr>
              <a:t>5.   	Analiza ryzyka i wrażliwości (dla projektów o wartości powyżej 50 mln zł)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E2329A0-C594-4CDC-A41C-5BD9D84682B4}"/>
              </a:ext>
            </a:extLst>
          </p:cNvPr>
          <p:cNvSpPr/>
          <p:nvPr/>
        </p:nvSpPr>
        <p:spPr>
          <a:xfrm>
            <a:off x="1529482" y="1403573"/>
            <a:ext cx="4176464" cy="360040"/>
          </a:xfrm>
          <a:prstGeom prst="rect">
            <a:avLst/>
          </a:prstGeom>
          <a:noFill/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E28BF72-338B-4A86-91E2-7181889D542A}"/>
              </a:ext>
            </a:extLst>
          </p:cNvPr>
          <p:cNvSpPr/>
          <p:nvPr/>
        </p:nvSpPr>
        <p:spPr>
          <a:xfrm>
            <a:off x="1529482" y="2771725"/>
            <a:ext cx="5760640" cy="360040"/>
          </a:xfrm>
          <a:prstGeom prst="rect">
            <a:avLst/>
          </a:prstGeom>
          <a:noFill/>
          <a:ln w="66675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989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51445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1. 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683493"/>
            <a:ext cx="9721080" cy="6120680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pl-PL" sz="2200" b="1" dirty="0">
                <a:latin typeface="+mn-lt"/>
              </a:rPr>
              <a:t>1.1.	Opis potrzeby realizacji projektu</a:t>
            </a:r>
          </a:p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pl-PL" sz="2400" b="1" dirty="0">
                <a:latin typeface="+mn-lt"/>
              </a:rPr>
              <a:t> </a:t>
            </a:r>
            <a:br>
              <a:rPr lang="pl-PL" sz="2400" b="1" dirty="0">
                <a:latin typeface="+mn-lt"/>
              </a:rPr>
            </a:br>
            <a:endParaRPr lang="pl-PL" sz="2400" b="1" dirty="0">
              <a:latin typeface="+mn-lt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przedstawić problemy interesariuszy projektu, które dany projekt ma rozwiązać,</a:t>
            </a:r>
            <a:b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opisać w jakim stopniu projekt jest odpowiedzią na istotną, zdiagnozowaną przez wnioskodawcę potrzebę w kontekście całej gminy,</a:t>
            </a:r>
            <a:b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opisać pilność proponowanych działań na tle konsekwencji ich zaniechania w związku z wymaganiami w zakresie wymiany źródeł ciepła zasilanych węglem dla poszczególnych gmin, które są określone w aktualnie obowiązujących programach ochrony powietrza dla stref województwa pomorskiego, w których został przekroczony poziom dopuszczalny pyłu zawieszonego PM10 oraz poziom docelowy </a:t>
            </a:r>
            <a:r>
              <a:rPr lang="pl-PL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benzo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(a)</a:t>
            </a:r>
            <a:r>
              <a:rPr lang="pl-PL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pirenu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pl-P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8240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79437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1. 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0" y="520083"/>
            <a:ext cx="10369152" cy="7039592"/>
          </a:xfrm>
          <a:ln>
            <a:noFill/>
          </a:ln>
          <a:effectLst>
            <a:softEdge rad="0"/>
          </a:effectLst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	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l-PL" sz="2400" b="1" dirty="0">
                <a:latin typeface="+mn-lt"/>
              </a:rPr>
              <a:t>1.3.</a:t>
            </a:r>
            <a:r>
              <a:rPr lang="pl-PL" sz="2400" dirty="0">
                <a:latin typeface="+mn-lt"/>
              </a:rPr>
              <a:t>	</a:t>
            </a:r>
            <a:r>
              <a:rPr lang="pl-PL" sz="2400" b="1" dirty="0">
                <a:latin typeface="+mn-lt"/>
              </a:rPr>
              <a:t>Szczegółowy opis przedmiotu projektu</a:t>
            </a:r>
            <a:endParaRPr lang="pl-PL" sz="2400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endParaRPr lang="pl-PL" sz="1600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endParaRPr lang="pl-PL" sz="1600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endParaRPr lang="pl-PL" sz="1600" dirty="0">
              <a:latin typeface="+mn-lt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Należy szczegółowo opisać  wybrany wariant realizacyjny: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latin typeface="+mn-lt"/>
              </a:rPr>
              <a:t>Zadania planowane w ramach projektu </a:t>
            </a:r>
            <a:r>
              <a:rPr lang="pl-PL" sz="1400" b="1" dirty="0">
                <a:latin typeface="+mn-lt"/>
              </a:rPr>
              <a:t>(w tym wynikające z ustaleń audytu energetycznego, </a:t>
            </a:r>
            <a:r>
              <a:rPr lang="pl-PL" sz="1400" dirty="0">
                <a:latin typeface="+mn-lt"/>
              </a:rPr>
              <a:t>jak również działania uzupełniające funkcjonalnie powiązane z </a:t>
            </a:r>
            <a:r>
              <a:rPr lang="pl-PL" sz="1400" dirty="0" err="1">
                <a:latin typeface="+mn-lt"/>
              </a:rPr>
              <a:t>termomodernizowanym</a:t>
            </a:r>
            <a:r>
              <a:rPr lang="pl-PL" sz="1400" dirty="0">
                <a:latin typeface="+mn-lt"/>
              </a:rPr>
              <a:t> budynkiem – nieprzekraczające 15% kosztów kwalifikowalnych projektu)</a:t>
            </a:r>
          </a:p>
          <a:p>
            <a:pPr lvl="2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pl-PL" sz="1600" dirty="0">
                <a:latin typeface="+mn-lt"/>
              </a:rPr>
              <a:t>podział na wydatki kwalifikowalne i niekwalifikowalne do dofinansowania, </a:t>
            </a:r>
          </a:p>
          <a:p>
            <a:pPr lvl="2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pl-PL" sz="1600" dirty="0">
                <a:latin typeface="+mn-lt"/>
              </a:rPr>
              <a:t>przyporządkowanie im rodzaju zezwolenia realizacyjnego </a:t>
            </a:r>
            <a:r>
              <a:rPr lang="pl-PL" sz="1400" dirty="0">
                <a:latin typeface="+mn-lt"/>
              </a:rPr>
              <a:t>(np. pozwolenie na budowę, zgłoszenie budowy, brak wymogu uzyskania zezwolenia) wraz z określeniem czy zostało już ono uzyskane, czy też zostanie wydane w terminie późniejszym (wskazać termin),</a:t>
            </a:r>
          </a:p>
          <a:p>
            <a:pPr lvl="2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pl-PL" sz="1600" dirty="0">
                <a:latin typeface="+mn-lt"/>
              </a:rPr>
              <a:t>Podział na wydatki objęte i nie objęte zasadami pomocy publicznej lub pomocy de </a:t>
            </a:r>
            <a:r>
              <a:rPr lang="pl-PL" sz="1600" dirty="0" err="1">
                <a:latin typeface="+mn-lt"/>
              </a:rPr>
              <a:t>minimis</a:t>
            </a:r>
            <a:r>
              <a:rPr lang="pl-PL" sz="1600" dirty="0">
                <a:latin typeface="+mn-lt"/>
              </a:rPr>
              <a:t> (jeśli dotyczy),</a:t>
            </a:r>
          </a:p>
          <a:p>
            <a:pPr lvl="2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pl-PL" sz="1600" dirty="0">
                <a:latin typeface="+mn-lt"/>
              </a:rPr>
              <a:t>Zakres wydatków kwalifikowalnych na które udzielana jest dotacja warunkowa </a:t>
            </a:r>
            <a:r>
              <a:rPr lang="pl-PL" sz="1200" dirty="0">
                <a:latin typeface="+mn-lt"/>
              </a:rPr>
              <a:t>(jeśli w projekcie występują budynki użyteczności publicznej zlokalizowane w gminach ze wskaźnikiem dochodów podatkowych wyższym od średniej wartości dla województwa),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Lokalizację projektu (mapki, szkice, numery działek),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W odniesieniu do każdego budynku objętego projektem należy opisać jego funkcję, wskazać właściciela oraz poziomy oszczędności energii pierwotnej,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+mn-lt"/>
              </a:rPr>
              <a:t>Szczegółowe uwarunkowania określone dla Działania 2.1</a:t>
            </a:r>
          </a:p>
          <a:p>
            <a:pPr marL="0" indent="0">
              <a:spcBef>
                <a:spcPts val="400"/>
              </a:spcBef>
              <a:buNone/>
            </a:pPr>
            <a:endParaRPr lang="pl-PL" dirty="0">
              <a:latin typeface="+mn-lt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AEF9CA0-77D4-44E0-A146-7AB35DC08D3A}"/>
              </a:ext>
            </a:extLst>
          </p:cNvPr>
          <p:cNvSpPr/>
          <p:nvPr/>
        </p:nvSpPr>
        <p:spPr>
          <a:xfrm>
            <a:off x="665387" y="1367569"/>
            <a:ext cx="9433047" cy="792088"/>
          </a:xfrm>
          <a:prstGeom prst="rect">
            <a:avLst/>
          </a:prstGeom>
          <a:solidFill>
            <a:srgbClr val="0D47A1"/>
          </a:solidFill>
          <a:ln w="38100" cmpd="dbl"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ln w="0"/>
              <a:solidFill>
                <a:srgbClr val="FFD000"/>
              </a:solidFill>
            </a:endParaRPr>
          </a:p>
          <a:p>
            <a:pPr algn="ctr"/>
            <a:r>
              <a:rPr lang="pl-PL" b="1" dirty="0">
                <a:ln w="0"/>
                <a:solidFill>
                  <a:srgbClr val="FFD000"/>
                </a:solidFill>
              </a:rPr>
              <a:t>Treść rozdziału 1.3. Szczegółowy opis przedmiotu projektu będzie stanowić załącznik do umowy o dofinansowanie.</a:t>
            </a:r>
            <a:endParaRPr lang="pl-PL" b="1" dirty="0">
              <a:solidFill>
                <a:srgbClr val="FFD000"/>
              </a:solidFill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652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E5F28F3-6679-49FB-80A3-82943980D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FF761FC-D043-47EA-9C33-DA8F6E42C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00969"/>
              </p:ext>
            </p:extLst>
          </p:nvPr>
        </p:nvGraphicFramePr>
        <p:xfrm>
          <a:off x="593378" y="149766"/>
          <a:ext cx="6840757" cy="7260141"/>
        </p:xfrm>
        <a:graphic>
          <a:graphicData uri="http://schemas.openxmlformats.org/drawingml/2006/table">
            <a:tbl>
              <a:tblPr firstRow="1" firstCol="1" bandRow="1"/>
              <a:tblGrid>
                <a:gridCol w="1250942">
                  <a:extLst>
                    <a:ext uri="{9D8B030D-6E8A-4147-A177-3AD203B41FA5}">
                      <a16:colId xmlns:a16="http://schemas.microsoft.com/office/drawing/2014/main" val="3891473615"/>
                    </a:ext>
                  </a:extLst>
                </a:gridCol>
                <a:gridCol w="1250942">
                  <a:extLst>
                    <a:ext uri="{9D8B030D-6E8A-4147-A177-3AD203B41FA5}">
                      <a16:colId xmlns:a16="http://schemas.microsoft.com/office/drawing/2014/main" val="1117695152"/>
                    </a:ext>
                  </a:extLst>
                </a:gridCol>
                <a:gridCol w="1250942">
                  <a:extLst>
                    <a:ext uri="{9D8B030D-6E8A-4147-A177-3AD203B41FA5}">
                      <a16:colId xmlns:a16="http://schemas.microsoft.com/office/drawing/2014/main" val="2109761949"/>
                    </a:ext>
                  </a:extLst>
                </a:gridCol>
                <a:gridCol w="1050297">
                  <a:extLst>
                    <a:ext uri="{9D8B030D-6E8A-4147-A177-3AD203B41FA5}">
                      <a16:colId xmlns:a16="http://schemas.microsoft.com/office/drawing/2014/main" val="2224329523"/>
                    </a:ext>
                  </a:extLst>
                </a:gridCol>
                <a:gridCol w="1050297">
                  <a:extLst>
                    <a:ext uri="{9D8B030D-6E8A-4147-A177-3AD203B41FA5}">
                      <a16:colId xmlns:a16="http://schemas.microsoft.com/office/drawing/2014/main" val="1443042875"/>
                    </a:ext>
                  </a:extLst>
                </a:gridCol>
                <a:gridCol w="987337">
                  <a:extLst>
                    <a:ext uri="{9D8B030D-6E8A-4147-A177-3AD203B41FA5}">
                      <a16:colId xmlns:a16="http://schemas.microsoft.com/office/drawing/2014/main" val="1111775693"/>
                    </a:ext>
                  </a:extLst>
                </a:gridCol>
              </a:tblGrid>
              <a:tr h="42722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Nazwa kosztu</a:t>
                      </a:r>
                      <a:endParaRPr lang="pl-PL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Wydatki ogółem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Wydatki kwalifikowalne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Dofinansowanie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27401"/>
                  </a:ext>
                </a:extLst>
              </a:tr>
              <a:tr h="37018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Prace przygotowawcze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564514"/>
                  </a:ext>
                </a:extLst>
              </a:tr>
              <a:tr h="385316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Prace wynikające z audytu energetycznego - bez dotacji warunkowej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Dla budynku A </a:t>
                      </a:r>
                      <a:b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(należy podać dane budynku)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Przewidywana data realizacji wskazanego budynku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120359"/>
                  </a:ext>
                </a:extLst>
              </a:tr>
              <a:tr h="2398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025184"/>
                  </a:ext>
                </a:extLst>
              </a:tr>
              <a:tr h="40102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Dla budynku B </a:t>
                      </a:r>
                      <a:b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(należy podać dane budynku)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Przewidywana data realizacji wskazanego budynku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022928"/>
                  </a:ext>
                </a:extLst>
              </a:tr>
              <a:tr h="2328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70663"/>
                  </a:ext>
                </a:extLst>
              </a:tr>
              <a:tr h="37716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Dla budynku …</a:t>
                      </a:r>
                      <a:b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(należy podać dane budynku)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Przewidywana data realizacji wskazanego budynku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875941"/>
                  </a:ext>
                </a:extLst>
              </a:tr>
              <a:tr h="2409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849177"/>
                  </a:ext>
                </a:extLst>
              </a:tr>
              <a:tr h="25377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Suma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501416"/>
                  </a:ext>
                </a:extLst>
              </a:tr>
              <a:tr h="391717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Prace wynikające z audytu energetycznego – dotacja warunkowa 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Dla budynku C</a:t>
                      </a:r>
                      <a:b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(należy podać dane budynku)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Przewidywana data realizacji wskazanego budynku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20664"/>
                  </a:ext>
                </a:extLst>
              </a:tr>
              <a:tr h="23631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5876"/>
                  </a:ext>
                </a:extLst>
              </a:tr>
              <a:tr h="39986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Dla budynku D</a:t>
                      </a:r>
                      <a:b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(należy podać dane budynku)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Przewidywana data realizacji wskazanego budynku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30867"/>
                  </a:ext>
                </a:extLst>
              </a:tr>
              <a:tr h="23689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91195"/>
                  </a:ext>
                </a:extLst>
              </a:tr>
              <a:tr h="37716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Dla budynku …</a:t>
                      </a:r>
                      <a:b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(należy podać dane budynku)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Przewidywana data realizacji wskazanego budynku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364248"/>
                  </a:ext>
                </a:extLst>
              </a:tr>
              <a:tr h="2293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446"/>
                  </a:ext>
                </a:extLst>
              </a:tr>
              <a:tr h="2601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5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Suma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270101"/>
                  </a:ext>
                </a:extLst>
              </a:tr>
              <a:tr h="41287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Działania uzupełniające </a:t>
                      </a:r>
                      <a:br>
                        <a:rPr lang="pl-PL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(niewynikające z audytu energetycznego - do 15 % kosztów kwalifikowalnych projektu)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429867"/>
                  </a:ext>
                </a:extLst>
              </a:tr>
              <a:tr h="37076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Nadzór autorski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244851"/>
                  </a:ext>
                </a:extLst>
              </a:tr>
              <a:tr h="42554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Nadzór inwestorski </a:t>
                      </a:r>
                      <a:br>
                        <a:rPr lang="pl-PL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(należy wskazać czy z kontrolą rozliczenia budowy czy bez kontroli rozliczenia budowy)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228610"/>
                  </a:ext>
                </a:extLst>
              </a:tr>
              <a:tr h="36610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Inżynier kontraktu 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3150"/>
                  </a:ext>
                </a:extLst>
              </a:tr>
              <a:tr h="31372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Promocja projektu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338779"/>
                  </a:ext>
                </a:extLst>
              </a:tr>
              <a:tr h="31139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SUMA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264" marR="262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268551"/>
                  </a:ext>
                </a:extLst>
              </a:tr>
            </a:tbl>
          </a:graphicData>
        </a:graphic>
      </p:graphicFrame>
      <p:sp>
        <p:nvSpPr>
          <p:cNvPr id="6" name="Dymek mowy: prostokąt 5">
            <a:extLst>
              <a:ext uri="{FF2B5EF4-FFF2-40B4-BE49-F238E27FC236}">
                <a16:creationId xmlns:a16="http://schemas.microsoft.com/office/drawing/2014/main" id="{973287C4-DDE1-4BE3-954A-5283BCB16644}"/>
              </a:ext>
            </a:extLst>
          </p:cNvPr>
          <p:cNvSpPr/>
          <p:nvPr/>
        </p:nvSpPr>
        <p:spPr>
          <a:xfrm rot="5400000">
            <a:off x="8550262" y="863513"/>
            <a:ext cx="1224136" cy="2160240"/>
          </a:xfrm>
          <a:prstGeom prst="wedge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F79E5CA-FE7E-416A-AC76-E3EA8300E3C9}"/>
              </a:ext>
            </a:extLst>
          </p:cNvPr>
          <p:cNvSpPr txBox="1"/>
          <p:nvPr/>
        </p:nvSpPr>
        <p:spPr>
          <a:xfrm>
            <a:off x="8226226" y="1475581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podrozdziale 1.3 należy wypełnić tabelę</a:t>
            </a:r>
          </a:p>
        </p:txBody>
      </p:sp>
    </p:spTree>
    <p:extLst>
      <p:ext uri="{BB962C8B-B14F-4D97-AF65-F5344CB8AC3E}">
        <p14:creationId xmlns:p14="http://schemas.microsoft.com/office/powerpoint/2010/main" val="1581305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79437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1. 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827190"/>
            <a:ext cx="9721080" cy="5400174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pl-PL" sz="2200" dirty="0">
                <a:latin typeface="+mn-lt"/>
              </a:rPr>
              <a:t>	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pl-PL" sz="2400" b="1" dirty="0"/>
              <a:t>Analiza wystąpienia/nie wystąpienia pomocy publicznej</a:t>
            </a:r>
          </a:p>
          <a:p>
            <a:pPr marL="0" indent="0" algn="ctr">
              <a:spcBef>
                <a:spcPts val="400"/>
              </a:spcBef>
              <a:buNone/>
            </a:pPr>
            <a:endParaRPr lang="pl-PL" sz="2200" dirty="0">
              <a:latin typeface="+mn-lt"/>
            </a:endParaRPr>
          </a:p>
          <a:p>
            <a:pPr marL="0" indent="0">
              <a:buNone/>
            </a:pPr>
            <a:r>
              <a:rPr lang="pl-PL" dirty="0">
                <a:latin typeface="+mn-lt"/>
              </a:rPr>
              <a:t>Analiza powinna zostać dokonana w oparciu o następujące przesłanki (</a:t>
            </a:r>
            <a:r>
              <a:rPr lang="pl-PL" b="1" dirty="0">
                <a:latin typeface="+mn-lt"/>
              </a:rPr>
              <a:t>pkt 5.5. regulaminu wyboru projektów</a:t>
            </a:r>
            <a:r>
              <a:rPr lang="pl-PL" dirty="0">
                <a:latin typeface="+mn-lt"/>
              </a:rPr>
              <a:t>):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wsparcie udzielane jest przedsiębiorstwu przez państwo lub ze źródeł państwowych,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wsparcie powoduje uzyskanie przez przedsiębiorstwo przysporzenia na warunkach korzystniejszych od rynkowych,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wsparcie ma charakter selektywny (uprzywilejowuje określone przedsiębiorstwa albo produkcję określonych towarów),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wsparcie grozi zakłóceniem lub zakłóca konkurencję oraz wpływa na wymianę handlową między państwami członkowskimi Unii Europejskiej.</a:t>
            </a:r>
          </a:p>
          <a:p>
            <a:pPr marL="0" indent="0">
              <a:buNone/>
            </a:pPr>
            <a:r>
              <a:rPr lang="pl-PL" dirty="0">
                <a:latin typeface="+mn-lt"/>
              </a:rPr>
              <a:t>W przypadku, gdy </a:t>
            </a:r>
            <a:r>
              <a:rPr lang="pl-PL" b="1" dirty="0">
                <a:latin typeface="+mn-lt"/>
              </a:rPr>
              <a:t>wszystkie powyższe przesłanki są spełnione łącznie</a:t>
            </a:r>
            <a:r>
              <a:rPr lang="pl-PL" dirty="0">
                <a:latin typeface="+mn-lt"/>
              </a:rPr>
              <a:t> </a:t>
            </a:r>
            <a:r>
              <a:rPr lang="pl-PL" b="1" dirty="0">
                <a:latin typeface="+mn-lt"/>
              </a:rPr>
              <a:t>wsparcie stanowi pomoc publiczną.</a:t>
            </a:r>
            <a:r>
              <a:rPr lang="pl-PL" dirty="0">
                <a:latin typeface="+mn-lt"/>
              </a:rPr>
              <a:t> Powyższe oznacza, że niewystępowanie przynajmniej jednej z przesłanek sprawia, że wsparcie nie jest pomocą publiczną.</a:t>
            </a:r>
          </a:p>
          <a:p>
            <a:pPr marL="0" indent="0">
              <a:spcBef>
                <a:spcPts val="400"/>
              </a:spcBef>
              <a:buNone/>
            </a:pP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69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C6906F1-4040-499B-B0E1-5F82A9ADD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A1D03979-1CB7-4191-8390-D483C7BA3221}"/>
              </a:ext>
            </a:extLst>
          </p:cNvPr>
          <p:cNvSpPr/>
          <p:nvPr/>
        </p:nvSpPr>
        <p:spPr>
          <a:xfrm>
            <a:off x="1889522" y="3779836"/>
            <a:ext cx="2664296" cy="144017"/>
          </a:xfrm>
          <a:prstGeom prst="rect">
            <a:avLst/>
          </a:prstGeom>
          <a:solidFill>
            <a:schemeClr val="accent2">
              <a:alpha val="17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840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9750"/>
            <a:ext cx="8640381" cy="64775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+mn-lt"/>
              </a:rPr>
              <a:t>1. Studium Wykonalności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403573"/>
            <a:ext cx="9721080" cy="5400174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 lang="pl-PL" sz="2200" dirty="0">
              <a:latin typeface="+mn-lt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pl-PL" sz="2200" b="1" dirty="0">
                <a:latin typeface="+mn-lt"/>
              </a:rPr>
              <a:t>1.4.	Zgodność projektu z logiką interwencji Programu</a:t>
            </a:r>
          </a:p>
          <a:p>
            <a:pPr marL="0" indent="0">
              <a:spcBef>
                <a:spcPts val="400"/>
              </a:spcBef>
              <a:buNone/>
            </a:pPr>
            <a:endParaRPr lang="pl-PL" dirty="0">
              <a:latin typeface="+mn-lt"/>
            </a:endParaRPr>
          </a:p>
          <a:p>
            <a:pPr marL="0" indent="0">
              <a:buNone/>
            </a:pPr>
            <a:r>
              <a:rPr lang="pl-PL" dirty="0">
                <a:latin typeface="+mn-lt"/>
              </a:rPr>
              <a:t>W ramach niniejszego podrozdziału należy odnieść się do następujących kryteriów strategicznych dla Działania 2.1. Efektywność energetyczna w zakresie projektów dotyczących poprawy efektywności energetycznej: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1.4.1. Profil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1.4.2. Wkład w zakładane efekty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1.4.3. Kompleksowość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1.4.4. Komplementarność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1.4.5. Wartość dodana projektu</a:t>
            </a:r>
          </a:p>
        </p:txBody>
      </p:sp>
    </p:spTree>
    <p:extLst>
      <p:ext uri="{BB962C8B-B14F-4D97-AF65-F5344CB8AC3E}">
        <p14:creationId xmlns:p14="http://schemas.microsoft.com/office/powerpoint/2010/main" val="1249569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2. Dokumenty dotyczące oddziaływania projektu na środowisko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207" y="2555701"/>
            <a:ext cx="9145015" cy="5053846"/>
          </a:xfrm>
        </p:spPr>
        <p:txBody>
          <a:bodyPr>
            <a:noAutofit/>
          </a:bodyPr>
          <a:lstStyle/>
          <a:p>
            <a:pPr lvl="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2.1  Informacja o wpływie projektu na środowisko </a:t>
            </a:r>
            <a:r>
              <a:rPr lang="pl-PL" b="1" dirty="0">
                <a:latin typeface="+mn-lt"/>
              </a:rPr>
              <a:t>- obowiązkowy dla całego zakresu</a:t>
            </a:r>
            <a:r>
              <a:rPr lang="pl-PL" dirty="0">
                <a:latin typeface="+mn-lt"/>
              </a:rPr>
              <a:t>;</a:t>
            </a:r>
          </a:p>
          <a:p>
            <a:pPr lvl="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2.2. Dokumenty z procedury oceny oddziaływania na środowisko (jeśli obowiązek wynika z przepisów prawa);</a:t>
            </a:r>
          </a:p>
          <a:p>
            <a:pPr marL="503971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latin typeface="+mn-lt"/>
              </a:rPr>
              <a:t>Na etapie składania wniosku o dofinansowanie, obowiązkowo do wniosku o dofinansowanie należy dołączyć kompletne dokumenty dotyczące oddziaływania projektu na środowisko, o których mowa w niniejszym rozdziale, dla co najmniej jednego kwalifikowalnego budynku.</a:t>
            </a:r>
          </a:p>
          <a:p>
            <a:pPr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2.3. Zaświadczenie organu odpowiedzialnego za monitorowanie obszarów Natura 2000 wraz z mapą wskazującą lokalizację (zadania) projektu i najbliższe obszary sieci Natura 2000 plus kompletny wniosek (formularz i informację o przedsięwzięciu), na podstawie którego uzyskano zaświadczenie Natura 2000</a:t>
            </a:r>
            <a:r>
              <a:rPr lang="pl-PL" b="1" dirty="0">
                <a:latin typeface="+mn-lt"/>
              </a:rPr>
              <a:t> - obowiązkowy dla całego zakresu </a:t>
            </a:r>
            <a:r>
              <a:rPr lang="pl-PL" dirty="0">
                <a:latin typeface="+mn-lt"/>
              </a:rPr>
              <a:t>(jeśli jest wymagany).</a:t>
            </a:r>
          </a:p>
          <a:p>
            <a:pPr marL="0" indent="0">
              <a:lnSpc>
                <a:spcPct val="160000"/>
              </a:lnSpc>
              <a:spcAft>
                <a:spcPts val="1200"/>
              </a:spcAft>
              <a:buNone/>
            </a:pPr>
            <a:endParaRPr lang="pl-P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685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251445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3. Dokumenty dotyczące zakresu rzeczowego realizacji inwestycji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38A71D1-AFB9-4E2E-B465-53C8A0924CD1}"/>
              </a:ext>
            </a:extLst>
          </p:cNvPr>
          <p:cNvSpPr/>
          <p:nvPr/>
        </p:nvSpPr>
        <p:spPr>
          <a:xfrm>
            <a:off x="596365" y="4139877"/>
            <a:ext cx="9649072" cy="216024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4BB91E0-9214-4848-AFED-61ED456530F8}"/>
              </a:ext>
            </a:extLst>
          </p:cNvPr>
          <p:cNvSpPr/>
          <p:nvPr/>
        </p:nvSpPr>
        <p:spPr>
          <a:xfrm>
            <a:off x="596365" y="1691605"/>
            <a:ext cx="96490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Pozwolenie na budowę</a:t>
            </a:r>
            <a:r>
              <a:rPr lang="pl-PL" dirty="0"/>
              <a:t> należy dostarczyć w przypadku, gdy zamierzenie inwestycyjne wymaga uzyskania takiego pozwolenia zgodnie z ustawą z dnia 7 lipca 1994 r. Prawo budowlane.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Zgłoszenie zamiaru wykonywania robót budowlanych niewymagających pozwolenia na budowę</a:t>
            </a:r>
            <a:r>
              <a:rPr lang="pl-PL" dirty="0"/>
              <a:t> należy dostarczyć w przypadku, gdy zamierzenie inwestycyjne nie wymaga uzyskania pozwolenia na budowę zgodnie z ustawą z dnia 7 lipca 1994 r. Prawo budowlane oraz przeprowadzenia zgodnie z art. 59 ustawy </a:t>
            </a:r>
            <a:r>
              <a:rPr lang="pl-PL" dirty="0" err="1"/>
              <a:t>OOŚ</a:t>
            </a:r>
            <a:r>
              <a:rPr lang="pl-PL" dirty="0"/>
              <a:t> oceny oddziaływania na środowisko i/lub oceny oddziaływania na obszar Natura 2000.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ea typeface="Times New Roman" panose="02020603050405020304" pitchFamily="18" charset="0"/>
              </a:rPr>
              <a:t>Ponadto w ramach naboru dla Działania 2.1 Efektywność  energetyczna </a:t>
            </a:r>
            <a:r>
              <a:rPr lang="pl-PL" b="1" dirty="0">
                <a:ea typeface="Times New Roman" panose="02020603050405020304" pitchFamily="18" charset="0"/>
              </a:rPr>
              <a:t>nie dopuszcza się</a:t>
            </a:r>
            <a:r>
              <a:rPr lang="pl-PL" dirty="0">
                <a:ea typeface="Times New Roman" panose="02020603050405020304" pitchFamily="18" charset="0"/>
              </a:rPr>
              <a:t> </a:t>
            </a:r>
            <a:r>
              <a:rPr lang="pl-PL" b="1" dirty="0">
                <a:ea typeface="Times New Roman" panose="02020603050405020304" pitchFamily="18" charset="0"/>
              </a:rPr>
              <a:t>składania</a:t>
            </a:r>
            <a:r>
              <a:rPr lang="pl-PL" dirty="0">
                <a:ea typeface="Times New Roman" panose="02020603050405020304" pitchFamily="18" charset="0"/>
              </a:rPr>
              <a:t> </a:t>
            </a:r>
            <a:r>
              <a:rPr lang="pl-PL" b="1" dirty="0">
                <a:ea typeface="Times New Roman" panose="02020603050405020304" pitchFamily="18" charset="0"/>
              </a:rPr>
              <a:t>projektów realizowanych w trybie</a:t>
            </a:r>
            <a:r>
              <a:rPr lang="pl-PL" dirty="0">
                <a:ea typeface="Times New Roman" panose="02020603050405020304" pitchFamily="18" charset="0"/>
              </a:rPr>
              <a:t> </a:t>
            </a:r>
            <a:r>
              <a:rPr lang="pl-PL" b="1" dirty="0">
                <a:ea typeface="Times New Roman" panose="02020603050405020304" pitchFamily="18" charset="0"/>
              </a:rPr>
              <a:t>„zaprojektuj i wybuduj”</a:t>
            </a:r>
            <a:r>
              <a:rPr lang="pl-PL" dirty="0">
                <a:ea typeface="Times New Roman" panose="02020603050405020304" pitchFamily="18" charset="0"/>
              </a:rPr>
              <a:t>, </a:t>
            </a:r>
            <a:r>
              <a:rPr lang="pl-PL" dirty="0" err="1">
                <a:ea typeface="Times New Roman" panose="02020603050405020304" pitchFamily="18" charset="0"/>
              </a:rPr>
              <a:t>tj</a:t>
            </a:r>
            <a:r>
              <a:rPr lang="pl-PL" dirty="0">
                <a:ea typeface="Times New Roman" panose="02020603050405020304" pitchFamily="18" charset="0"/>
              </a:rPr>
              <a:t>, w oparciu o program funkcjonalno-użytkowy sporządzony zgodnie z Rozporządzeniem Ministra Rozwoju Technologii z dnia 20 grudnia 2021 r. w sprawie szczegółowego zakresu i formy dokumentacji projektowej, specyfikacji technicznych wykonania i odbioru robót budowlanych oraz programu funkcjonalno-użytkowego.</a:t>
            </a:r>
            <a:r>
              <a:rPr lang="pl-PL" dirty="0"/>
              <a:t> </a:t>
            </a:r>
            <a:r>
              <a:rPr lang="pl-PL" dirty="0">
                <a:ea typeface="Times New Roman" panose="02020603050405020304" pitchFamily="18" charset="0"/>
              </a:rPr>
              <a:t>w przypadku konieczności uzyskania ZRID wystarczy dołączyć wniosek o jego wydanie.</a:t>
            </a:r>
            <a:endParaRPr lang="pl-PL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5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3" y="395461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4. Dokumenty poświadczające zaangażowanie partnerów w realizację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793088" cy="5477017"/>
          </a:xfrm>
        </p:spPr>
        <p:txBody>
          <a:bodyPr>
            <a:noAutofit/>
          </a:bodyPr>
          <a:lstStyle/>
          <a:p>
            <a:pPr marL="5400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Partnerem w projekcie może być wyłącznie podmiot wymieniony w Działaniu SZOP;</a:t>
            </a:r>
          </a:p>
          <a:p>
            <a:pPr marL="5400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Zdefiniowana minimalna zawartość umowy partnerskiej, w szczególności: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przedmiot porozumienia albo umowy;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prawa i obowiązki stron;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zakres i formę udziału poszczególnych Partnerów w projekcie, w tym zakres realizowanych przez nich zadań;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Partner wiodący uprawniony do reprezentowania pozostałych Partnerów projektu;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sposób przekazywania dofinansowania na pokrycie kosztów ponoszonych przez poszczególnych Partnerów projektu, umożliwiający określenie kwoty dofinansowania udzielonego każdemu z Partnerów;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sposób postępowania w przypadku naruszenia lub niewywiązania się stron z porozumienia lub umowy.</a:t>
            </a:r>
          </a:p>
        </p:txBody>
      </p:sp>
    </p:spTree>
    <p:extLst>
      <p:ext uri="{BB962C8B-B14F-4D97-AF65-F5344CB8AC3E}">
        <p14:creationId xmlns:p14="http://schemas.microsoft.com/office/powerpoint/2010/main" val="3370833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+mn-lt"/>
              </a:rPr>
              <a:t>5. Dokumenty określające status prawny wnioskodawcy i partnerów projektu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2411685"/>
            <a:ext cx="9721080" cy="475252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Załącznik wymagany jest w celu potwierdzenia statusu prawnego Wnioskodawcy i Partnerów projektu;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Dokument nie jest wymagany, gdy można go uzyskać z ogólnodostępnego rejestru;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Załącznik nie jest wymagany np. dla jednostek samorządu terytorialnego.</a:t>
            </a:r>
          </a:p>
        </p:txBody>
      </p:sp>
    </p:spTree>
    <p:extLst>
      <p:ext uri="{BB962C8B-B14F-4D97-AF65-F5344CB8AC3E}">
        <p14:creationId xmlns:p14="http://schemas.microsoft.com/office/powerpoint/2010/main" val="1848570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6" y="403728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6. Informacje niezbędne do ubiegania się o pomoc </a:t>
            </a:r>
            <a:r>
              <a:rPr lang="pl-PL" i="1" dirty="0">
                <a:latin typeface="+mn-lt"/>
              </a:rPr>
              <a:t>de minimis</a:t>
            </a:r>
            <a:r>
              <a:rPr lang="pl-PL" dirty="0">
                <a:latin typeface="+mn-lt"/>
              </a:rPr>
              <a:t> lub pomoc inną niż pomoc </a:t>
            </a:r>
            <a:r>
              <a:rPr lang="pl-PL" i="1" dirty="0">
                <a:latin typeface="+mn-lt"/>
              </a:rPr>
              <a:t>de minimis</a:t>
            </a:r>
            <a:endParaRPr lang="pl-PL" dirty="0">
              <a:latin typeface="+mn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907629"/>
            <a:ext cx="9577064" cy="5040560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6.1a Oświadczenie o uzyskanej pomocy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;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6.1b Formularz informacji przedstawianych przy ubieganiu się o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;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6.1.c Formularz informacji niezbędnych do udzielenia pomocy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dla przedsiębiorców świadczących usługi w ogólnym interesie gospodarczym; 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6.2 Formularz informacji przedstawianych przy ubieganiu się o pomoc inną niż pomoc w rolnictwie lub rybołówstwie,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lub pomoc de </a:t>
            </a:r>
            <a:r>
              <a:rPr lang="pl-PL" dirty="0" err="1">
                <a:latin typeface="+mn-lt"/>
              </a:rPr>
              <a:t>minimis</a:t>
            </a:r>
            <a:r>
              <a:rPr lang="pl-PL" dirty="0">
                <a:latin typeface="+mn-lt"/>
              </a:rPr>
              <a:t> w rolnictwie lub rybołówstwie;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6.3 Oświadczenie wnioskodawcy o statusie MŚP (wraz z trzema załącznikami);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6.4 Oświadczenie Wnioskodawcy o niedokonaniu przeniesienia zakładu oraz zobowiązanie do niedokonywania przeniesienia zakładu</a:t>
            </a:r>
          </a:p>
          <a:p>
            <a:pPr lvl="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077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751"/>
            <a:ext cx="8640381" cy="1080001"/>
          </a:xfrm>
        </p:spPr>
        <p:txBody>
          <a:bodyPr/>
          <a:lstStyle/>
          <a:p>
            <a:pPr algn="ctr"/>
            <a:r>
              <a:rPr lang="pl-PL">
                <a:latin typeface="+mn-lt"/>
              </a:rPr>
              <a:t>7. Oświadczenia </a:t>
            </a:r>
            <a:r>
              <a:rPr lang="pl-PL" dirty="0">
                <a:latin typeface="+mn-lt"/>
              </a:rPr>
              <a:t>wnioskodawcy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619752"/>
            <a:ext cx="9721080" cy="5006989"/>
          </a:xfrm>
        </p:spPr>
        <p:txBody>
          <a:bodyPr>
            <a:noAutofit/>
          </a:bodyPr>
          <a:lstStyle/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7.1 „Oświadczenie o złożeniu wniosku w aplikacji WOD2021”;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7.2 „Oświadczenie, iż projekt nie został zakończony w rozumieniu art. 63 ust. 6 rozporządzenia ogólnego”;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7.3 „Oświadczenie o realizacji projektu zgodnie z prawem” (dokument wymagany od Wnioskodawcy i ewentualnych Partnerów);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7.4 „Oświadczenie o udzielaniu informacji na potrzeby ewaluacji”;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7.5 „Oświadczenie o zgodzie na korespondencję elektroniczną”;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7.6 „Oświadczenie o zapoznaniu się z regulaminem wyboru projektów”;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Załącznik nr 7.7 „Oświadczenie dotyczące przetwarzania danych osobowych (RODO)”.</a:t>
            </a:r>
          </a:p>
          <a:p>
            <a:pPr marL="108014" indent="0">
              <a:lnSpc>
                <a:spcPct val="200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6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2" y="539477"/>
            <a:ext cx="9433048" cy="65044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+mn-lt"/>
              </a:rPr>
              <a:t>8. Dokumenty specyficzne dla Działania 2.1 Efektywność energetyczna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077A09B-91B7-4C56-AC61-7C4ED4DCB98E}"/>
              </a:ext>
            </a:extLst>
          </p:cNvPr>
          <p:cNvSpPr/>
          <p:nvPr/>
        </p:nvSpPr>
        <p:spPr>
          <a:xfrm>
            <a:off x="359352" y="1835621"/>
            <a:ext cx="997310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związku z faktem, że zakres rzeczowy projektu musi wynikać z przeprowadzonej analizy możliwych rozwiązań w ramach sporządzanego obowiązkowo audytu energetycznego, </a:t>
            </a:r>
          </a:p>
          <a:p>
            <a:pPr algn="ctr">
              <a:spcAft>
                <a:spcPts val="0"/>
              </a:spcAft>
            </a:pPr>
            <a:endParaRPr lang="pl-PL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wniosku należy dołączyć audyt energetyczny dla każdego kwalifikowalnego budynku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Aft>
                <a:spcPts val="0"/>
              </a:spcAft>
            </a:pP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wykonany zgodnie z ustawą z dnia 21 listopada 2008 r. o wspieraniu termomodernizacji i remontów</a:t>
            </a:r>
            <a:r>
              <a:rPr lang="pl-P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oraz o centralnej ewidencji emisyjności budynków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oraz rozporządzeniem Ministra Infrastruktury z dnia 17 marca 2009 r. w sprawie szczegółowego zakresu i form audytu energetycznego oraz części audytu remontowego, wzorów kart audytów, a także algorytmu oceny opłacalności przedsięwzięcia termomodernizacyjnego.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86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87312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n-lt"/>
              </a:rPr>
              <a:t>Załączniki dodatkowe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621" y="1672546"/>
            <a:ext cx="8640382" cy="53998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cs typeface="Calibri" panose="020F0502020204030204" pitchFamily="34" charset="0"/>
              </a:rPr>
              <a:t>Załączniki przedstawiające dodatkowe informacje o projekcie; 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Jeśli załączniki do formularza wniosku o dofinansowanie wymienione wcześniej, mimo spakowania, nie mogą zostać dołączone jako jeden plik w odpowiednim punkcie ze względu na jego rozmiar, należy je dołączyć jako załączniki dodatkowe;</a:t>
            </a:r>
          </a:p>
          <a:p>
            <a:pPr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Jeżeli z przedłożonych dokumentów nie wynika, że osoba lub osoby, które złożyły podpis na Oświadczeniu o złożeniu wniosku w aplikacji WOD są osobami uprawnionymi do reprezentowania Wnioskodawcy, należy załączyć dodatkowy dokument potwierdzający posiadanie przez te osoby takiego prawa.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914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652164-93B4-4963-B4B8-19E1A14E0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84B2F9B-E198-4182-9790-F1B1180605F7}"/>
              </a:ext>
            </a:extLst>
          </p:cNvPr>
          <p:cNvSpPr txBox="1">
            <a:spLocks/>
          </p:cNvSpPr>
          <p:nvPr/>
        </p:nvSpPr>
        <p:spPr>
          <a:xfrm>
            <a:off x="1029634" y="494631"/>
            <a:ext cx="8852776" cy="6929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Podsumowanie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479695A-7F8A-4BE3-BAF1-90022FD425E1}"/>
              </a:ext>
            </a:extLst>
          </p:cNvPr>
          <p:cNvSpPr txBox="1"/>
          <p:nvPr/>
        </p:nvSpPr>
        <p:spPr>
          <a:xfrm>
            <a:off x="681586" y="1165134"/>
            <a:ext cx="8999814" cy="582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l-PL" sz="2200" b="1" dirty="0"/>
              <a:t>WNIOSEK – aplikacja </a:t>
            </a:r>
            <a:r>
              <a:rPr lang="pl-PL" sz="2200" b="1" dirty="0" err="1"/>
              <a:t>WOD2021</a:t>
            </a:r>
            <a:r>
              <a:rPr lang="pl-PL" sz="2200" b="1" dirty="0"/>
              <a:t>:</a:t>
            </a:r>
          </a:p>
          <a:p>
            <a:pPr>
              <a:lnSpc>
                <a:spcPct val="114000"/>
              </a:lnSpc>
            </a:pPr>
            <a:endParaRPr lang="pl-PL" dirty="0"/>
          </a:p>
          <a:p>
            <a:pPr lvl="1">
              <a:lnSpc>
                <a:spcPct val="114000"/>
              </a:lnSpc>
            </a:pPr>
            <a:r>
              <a:rPr lang="pl-PL" dirty="0"/>
              <a:t>SEKCJA Informacja o projekcie: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Data rozpoczęcia i zakończenia </a:t>
            </a:r>
            <a:r>
              <a:rPr lang="pl-PL" dirty="0"/>
              <a:t>projektu wszędzie ta sama, nawet dla zadania/zadań;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Opis projektu</a:t>
            </a:r>
            <a:r>
              <a:rPr lang="pl-PL" dirty="0"/>
              <a:t> w Sekcji Informacja o projekcie =&gt; podajemy Typ/Typy projektu  </a:t>
            </a:r>
          </a:p>
          <a:p>
            <a:pPr lvl="1">
              <a:lnSpc>
                <a:spcPct val="114000"/>
              </a:lnSpc>
            </a:pPr>
            <a:r>
              <a:rPr lang="pl-PL" dirty="0"/>
              <a:t>SEKCJA Wnioskodawca i Realizatorzy: 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Możliwość odzyskania VAT </a:t>
            </a:r>
            <a:r>
              <a:rPr lang="pl-PL" dirty="0"/>
              <a:t>= NIE DOTYCZY;</a:t>
            </a:r>
          </a:p>
          <a:p>
            <a:pPr lvl="1">
              <a:lnSpc>
                <a:spcPct val="114000"/>
              </a:lnSpc>
            </a:pPr>
            <a:r>
              <a:rPr lang="pl-PL" dirty="0"/>
              <a:t>SEKCJA Wskaźniki projektu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Dla wskaźnika rezultatu </a:t>
            </a:r>
            <a:r>
              <a:rPr lang="pl-PL" dirty="0"/>
              <a:t>podajemy wartość bazową (jeśli dotyczy);</a:t>
            </a:r>
          </a:p>
          <a:p>
            <a:pPr lvl="1">
              <a:lnSpc>
                <a:spcPct val="114000"/>
              </a:lnSpc>
            </a:pPr>
            <a:r>
              <a:rPr lang="pl-PL" dirty="0"/>
              <a:t>SEKCJA Zadania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Nazwa zadania </a:t>
            </a:r>
            <a:r>
              <a:rPr lang="pl-PL" dirty="0"/>
              <a:t>= Tytuł projektu, dla projektów bez partnera;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Opis i uzasadnienie zadania </a:t>
            </a:r>
            <a:r>
              <a:rPr lang="pl-PL" dirty="0"/>
              <a:t>=&gt; opis działań planowanych do realizacji w ramach NAZWY KOSZTU; </a:t>
            </a:r>
          </a:p>
          <a:p>
            <a:pPr lvl="1">
              <a:lnSpc>
                <a:spcPct val="114000"/>
              </a:lnSpc>
            </a:pPr>
            <a:r>
              <a:rPr lang="pl-PL" dirty="0"/>
              <a:t>SEKCJA Budżet projektu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Nazwa kosztu </a:t>
            </a:r>
            <a:r>
              <a:rPr lang="pl-PL" dirty="0"/>
              <a:t>= Nazwa kosztu zgodna z załącznikiem </a:t>
            </a:r>
            <a:r>
              <a:rPr lang="pl-PL" b="1" dirty="0"/>
              <a:t>Zasady przygotowania sekcji  </a:t>
            </a:r>
          </a:p>
          <a:p>
            <a:pPr lvl="2">
              <a:lnSpc>
                <a:spcPct val="114000"/>
              </a:lnSpc>
            </a:pPr>
            <a:r>
              <a:rPr lang="pl-PL" b="1"/>
              <a:t>                                                                     IV </a:t>
            </a:r>
            <a:r>
              <a:rPr lang="pl-PL" b="1" dirty="0"/>
              <a:t>Zadania i V Budżet projektu w </a:t>
            </a:r>
            <a:r>
              <a:rPr lang="pl-PL" b="1" dirty="0" err="1"/>
              <a:t>WOD2021</a:t>
            </a:r>
            <a:r>
              <a:rPr lang="pl-PL" b="1" dirty="0"/>
              <a:t>... </a:t>
            </a:r>
          </a:p>
          <a:p>
            <a:pPr marL="1200150" lvl="2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Realizator = </a:t>
            </a:r>
            <a:r>
              <a:rPr lang="pl-PL" dirty="0"/>
              <a:t>Wnioskodawca,</a:t>
            </a:r>
            <a:r>
              <a:rPr lang="pl-PL" b="1" dirty="0"/>
              <a:t> </a:t>
            </a:r>
            <a:r>
              <a:rPr lang="pl-PL" dirty="0"/>
              <a:t>dla projektów bez partnera</a:t>
            </a:r>
            <a:r>
              <a:rPr lang="pl-PL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71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C63901-B63C-4AA0-B994-7C822B57F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Objaśnienie: strzałka w górę 3">
            <a:extLst>
              <a:ext uri="{FF2B5EF4-FFF2-40B4-BE49-F238E27FC236}">
                <a16:creationId xmlns:a16="http://schemas.microsoft.com/office/drawing/2014/main" id="{E61254A9-0488-437D-83E6-1DA34C4D3689}"/>
              </a:ext>
            </a:extLst>
          </p:cNvPr>
          <p:cNvSpPr/>
          <p:nvPr/>
        </p:nvSpPr>
        <p:spPr>
          <a:xfrm>
            <a:off x="6858074" y="4548405"/>
            <a:ext cx="2376264" cy="1656184"/>
          </a:xfrm>
          <a:prstGeom prst="upArrowCallou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8528B36-4A97-4EC8-81BF-36C309E07F5A}"/>
              </a:ext>
            </a:extLst>
          </p:cNvPr>
          <p:cNvSpPr txBox="1"/>
          <p:nvPr/>
        </p:nvSpPr>
        <p:spPr>
          <a:xfrm>
            <a:off x="6966086" y="5147989"/>
            <a:ext cx="2160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 kliknięciu zapisz na wskazanego maila otrzymujemy m.in. </a:t>
            </a:r>
            <a:r>
              <a:rPr lang="pl-PL" sz="1600" b="1" dirty="0"/>
              <a:t>prośbę o nadanie hasła</a:t>
            </a:r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09543D8-6E80-416E-9D53-CDC1EAA3A010}"/>
              </a:ext>
            </a:extLst>
          </p:cNvPr>
          <p:cNvSpPr txBox="1"/>
          <p:nvPr/>
        </p:nvSpPr>
        <p:spPr>
          <a:xfrm>
            <a:off x="305346" y="323453"/>
            <a:ext cx="2892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1. LOGOWANIE</a:t>
            </a:r>
          </a:p>
        </p:txBody>
      </p:sp>
    </p:spTree>
    <p:extLst>
      <p:ext uri="{BB962C8B-B14F-4D97-AF65-F5344CB8AC3E}">
        <p14:creationId xmlns:p14="http://schemas.microsoft.com/office/powerpoint/2010/main" val="21682630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652164-93B4-4963-B4B8-19E1A14E0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B84B2F9B-E198-4182-9790-F1B1180605F7}"/>
              </a:ext>
            </a:extLst>
          </p:cNvPr>
          <p:cNvSpPr txBox="1">
            <a:spLocks/>
          </p:cNvSpPr>
          <p:nvPr/>
        </p:nvSpPr>
        <p:spPr>
          <a:xfrm>
            <a:off x="1029634" y="494631"/>
            <a:ext cx="8852776" cy="6929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dirty="0"/>
              <a:t>Podsumowanie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479695A-7F8A-4BE3-BAF1-90022FD425E1}"/>
              </a:ext>
            </a:extLst>
          </p:cNvPr>
          <p:cNvSpPr txBox="1"/>
          <p:nvPr/>
        </p:nvSpPr>
        <p:spPr>
          <a:xfrm>
            <a:off x="845999" y="1715699"/>
            <a:ext cx="8999814" cy="477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pl-PL" sz="2200" b="1" dirty="0"/>
              <a:t>1. STUDIUM WYKONALNOŚCI: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ln w="0"/>
              </a:rPr>
              <a:t>Rozdział 1.3. Szczegółowy opis przedmiotu projektu =&gt; będzie stanowić załącznik do umowy o dofinansowanie;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ln w="0"/>
              </a:rPr>
              <a:t>Pamiętajmy o szczegółowej analizie pomocy publicznej i odniesieniu się do posiadanych/wymaganych zezwoleń realizacyjnych</a:t>
            </a:r>
          </a:p>
          <a:p>
            <a:pPr lvl="1">
              <a:lnSpc>
                <a:spcPct val="114000"/>
              </a:lnSpc>
            </a:pPr>
            <a:endParaRPr lang="pl-PL" dirty="0"/>
          </a:p>
          <a:p>
            <a:pPr>
              <a:lnSpc>
                <a:spcPct val="114000"/>
              </a:lnSpc>
            </a:pPr>
            <a:r>
              <a:rPr lang="pl-PL" sz="2200" b="1" dirty="0"/>
              <a:t>2.1 INFORMACJA O WPŁYWIE PROJEKTU NA ŚRODOWISKO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ln w="0"/>
              </a:rPr>
              <a:t>W punkcie </a:t>
            </a:r>
            <a:r>
              <a:rPr lang="pl-PL" dirty="0" err="1">
                <a:ln w="0"/>
              </a:rPr>
              <a:t>A1</a:t>
            </a:r>
            <a:r>
              <a:rPr lang="pl-PL" dirty="0">
                <a:ln w="0"/>
              </a:rPr>
              <a:t> piszemy o wszystkich dokumentach środowiskowych, zarówno tych dotyczących decyzji środowiskowej jak i Natura 2000 (jeśli dotyczy);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l-PL" dirty="0">
                <a:ln w="0"/>
              </a:rPr>
              <a:t>Odnosimy się do wszystkich punktów/pytań w załączniku</a:t>
            </a:r>
          </a:p>
          <a:p>
            <a:pPr>
              <a:lnSpc>
                <a:spcPct val="114000"/>
              </a:lnSpc>
            </a:pPr>
            <a:endParaRPr lang="pl-PL" dirty="0"/>
          </a:p>
          <a:p>
            <a:pPr>
              <a:lnSpc>
                <a:spcPct val="114000"/>
              </a:lnSpc>
            </a:pPr>
            <a:endParaRPr lang="pl-PL" sz="2200" b="1" dirty="0"/>
          </a:p>
          <a:p>
            <a:pPr>
              <a:lnSpc>
                <a:spcPct val="114000"/>
              </a:lnSpc>
            </a:pPr>
            <a:endParaRPr lang="pl-PL" sz="2200" b="1" dirty="0"/>
          </a:p>
          <a:p>
            <a:pPr>
              <a:lnSpc>
                <a:spcPct val="114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9546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5">
            <a:extLst>
              <a:ext uri="{FF2B5EF4-FFF2-40B4-BE49-F238E27FC236}">
                <a16:creationId xmlns:a16="http://schemas.microsoft.com/office/drawing/2014/main" id="{E34D2DB4-FDBD-4735-985E-8E125D4440D9}"/>
              </a:ext>
            </a:extLst>
          </p:cNvPr>
          <p:cNvSpPr txBox="1">
            <a:spLocks/>
          </p:cNvSpPr>
          <p:nvPr/>
        </p:nvSpPr>
        <p:spPr>
          <a:xfrm>
            <a:off x="1889522" y="5136325"/>
            <a:ext cx="6912768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pl-PL" sz="1400" dirty="0"/>
              <a:t>Paulina Łasowska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pl-PL" sz="1400" dirty="0"/>
              <a:t>Departament Programów Regionalnych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400" dirty="0"/>
              <a:t>Urząd Marszałkowski Województwa Pomorskiego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endParaRPr lang="pl-PL" sz="8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23B637C-2565-4BB6-86A0-3FC412BB8B70}"/>
              </a:ext>
            </a:extLst>
          </p:cNvPr>
          <p:cNvSpPr txBox="1"/>
          <p:nvPr/>
        </p:nvSpPr>
        <p:spPr>
          <a:xfrm>
            <a:off x="3352924" y="3635821"/>
            <a:ext cx="3985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3A5E89-AB6E-41D9-97B7-D3BE1F7A8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9FA9A387-5452-4069-BBF7-1DE524451AF7}"/>
              </a:ext>
            </a:extLst>
          </p:cNvPr>
          <p:cNvGrpSpPr/>
          <p:nvPr/>
        </p:nvGrpSpPr>
        <p:grpSpPr>
          <a:xfrm>
            <a:off x="7506146" y="3707829"/>
            <a:ext cx="2304256" cy="1323439"/>
            <a:chOff x="7546681" y="3514161"/>
            <a:chExt cx="2304256" cy="1323439"/>
          </a:xfrm>
        </p:grpSpPr>
        <p:sp>
          <p:nvSpPr>
            <p:cNvPr id="4" name="Objaśnienie: strzałka w lewo 3">
              <a:extLst>
                <a:ext uri="{FF2B5EF4-FFF2-40B4-BE49-F238E27FC236}">
                  <a16:creationId xmlns:a16="http://schemas.microsoft.com/office/drawing/2014/main" id="{9BE10881-E951-4B26-B502-871612B33796}"/>
                </a:ext>
              </a:extLst>
            </p:cNvPr>
            <p:cNvSpPr/>
            <p:nvPr/>
          </p:nvSpPr>
          <p:spPr>
            <a:xfrm>
              <a:off x="7546681" y="3563813"/>
              <a:ext cx="2304256" cy="1224136"/>
            </a:xfrm>
            <a:prstGeom prst="leftArrowCallou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C9EE6C81-0377-4117-8300-92726D182F3D}"/>
                </a:ext>
              </a:extLst>
            </p:cNvPr>
            <p:cNvSpPr txBox="1"/>
            <p:nvPr/>
          </p:nvSpPr>
          <p:spPr>
            <a:xfrm>
              <a:off x="8442250" y="3514161"/>
              <a:ext cx="12961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/>
                <a:t>Po zalogowaniu otrzymujemy </a:t>
              </a:r>
              <a:r>
                <a:rPr lang="pl-PL" sz="1600" b="1" dirty="0"/>
                <a:t>Regulamin do akceptacji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24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C7E3D21-4A2E-4B6C-AF63-E3C182E5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181A95A-6833-4C22-B707-B876B4E89383}"/>
              </a:ext>
            </a:extLst>
          </p:cNvPr>
          <p:cNvSpPr txBox="1"/>
          <p:nvPr/>
        </p:nvSpPr>
        <p:spPr>
          <a:xfrm>
            <a:off x="305346" y="323453"/>
            <a:ext cx="405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2. WYBÓR ORGANIZACJI</a:t>
            </a:r>
          </a:p>
        </p:txBody>
      </p:sp>
      <p:sp>
        <p:nvSpPr>
          <p:cNvPr id="3" name="Objaśnienie: strzałka w górę 2">
            <a:extLst>
              <a:ext uri="{FF2B5EF4-FFF2-40B4-BE49-F238E27FC236}">
                <a16:creationId xmlns:a16="http://schemas.microsoft.com/office/drawing/2014/main" id="{5F1DA69F-436D-4723-96A1-A6EF64099AA9}"/>
              </a:ext>
            </a:extLst>
          </p:cNvPr>
          <p:cNvSpPr/>
          <p:nvPr/>
        </p:nvSpPr>
        <p:spPr>
          <a:xfrm>
            <a:off x="1889522" y="3203773"/>
            <a:ext cx="8496944" cy="2736304"/>
          </a:xfrm>
          <a:prstGeom prst="upArrow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FFB441-1C71-4066-A338-7F0C68687945}"/>
              </a:ext>
            </a:extLst>
          </p:cNvPr>
          <p:cNvSpPr txBox="1"/>
          <p:nvPr/>
        </p:nvSpPr>
        <p:spPr>
          <a:xfrm>
            <a:off x="1889522" y="4248759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stworzeniu hasła, pierwszym zalogowaniu tworzymy organizację do której przynależymy, podajemy NIP organizacji: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organizacja już istnieje, będziemy </a:t>
            </a:r>
            <a:r>
              <a:rPr lang="pl-PL" b="1" dirty="0"/>
              <a:t>musieli być zaakceptowani </a:t>
            </a:r>
            <a:r>
              <a:rPr lang="pl-PL" dirty="0"/>
              <a:t>przez Administratora;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nie istnieje to tworzymy nową i </a:t>
            </a:r>
            <a:r>
              <a:rPr lang="pl-PL" b="1" dirty="0"/>
              <a:t>musimy wykonać pracę Administratora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349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37EDDD6-6A30-4E79-B65C-17843B8E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0685FD6-F933-4B1A-8859-D9AB3CA26673}"/>
              </a:ext>
            </a:extLst>
          </p:cNvPr>
          <p:cNvSpPr/>
          <p:nvPr/>
        </p:nvSpPr>
        <p:spPr>
          <a:xfrm>
            <a:off x="2033538" y="3995861"/>
            <a:ext cx="158417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9362783-C3B2-466F-915F-84DF39EBDD84}"/>
              </a:ext>
            </a:extLst>
          </p:cNvPr>
          <p:cNvSpPr txBox="1"/>
          <p:nvPr/>
        </p:nvSpPr>
        <p:spPr>
          <a:xfrm>
            <a:off x="1889522" y="3939822"/>
            <a:ext cx="18722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>
                <a:latin typeface="DejaVuSans"/>
              </a:rPr>
              <a:t>wspólnoty samorządowe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159654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DD30746-0FDE-4F09-9B34-45C81FD1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84094D7-AF0A-4E98-9393-A076DF91999B}"/>
              </a:ext>
            </a:extLst>
          </p:cNvPr>
          <p:cNvSpPr/>
          <p:nvPr/>
        </p:nvSpPr>
        <p:spPr>
          <a:xfrm>
            <a:off x="12834" y="3851845"/>
            <a:ext cx="1601490" cy="2088232"/>
          </a:xfrm>
          <a:prstGeom prst="rect">
            <a:avLst/>
          </a:prstGeom>
          <a:solidFill>
            <a:schemeClr val="accent2">
              <a:alpha val="26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3" action="ppaction://hlinksldjump"/>
            <a:extLst>
              <a:ext uri="{FF2B5EF4-FFF2-40B4-BE49-F238E27FC236}">
                <a16:creationId xmlns:a16="http://schemas.microsoft.com/office/drawing/2014/main" id="{19DD05BA-F351-4367-A782-E398934C965E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4" action="ppaction://hlinksldjump"/>
            <a:extLst>
              <a:ext uri="{FF2B5EF4-FFF2-40B4-BE49-F238E27FC236}">
                <a16:creationId xmlns:a16="http://schemas.microsoft.com/office/drawing/2014/main" id="{E3FBA69B-FB0F-4F3B-A756-16C845A75F5D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5" action="ppaction://hlinksldjump"/>
            <a:extLst>
              <a:ext uri="{FF2B5EF4-FFF2-40B4-BE49-F238E27FC236}">
                <a16:creationId xmlns:a16="http://schemas.microsoft.com/office/drawing/2014/main" id="{57C290B3-FFAD-4FE0-AAAE-74BB5BB75255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Free super admin icon Icon and super admin icon Icon Pack | FreeImages">
            <a:extLst>
              <a:ext uri="{FF2B5EF4-FFF2-40B4-BE49-F238E27FC236}">
                <a16:creationId xmlns:a16="http://schemas.microsoft.com/office/drawing/2014/main" id="{7BFBFB68-1D1D-4EC3-9B5B-68662130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94" y="1979637"/>
            <a:ext cx="4041995" cy="28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DA0713E-DAA0-46D0-8568-F5D858C6779A}"/>
              </a:ext>
            </a:extLst>
          </p:cNvPr>
          <p:cNvSpPr txBox="1"/>
          <p:nvPr/>
        </p:nvSpPr>
        <p:spPr>
          <a:xfrm>
            <a:off x="305346" y="323453"/>
            <a:ext cx="400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3. ORGANIZACJA PRACY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9762A49-7CC6-435F-9402-DC08B802FC80}"/>
              </a:ext>
            </a:extLst>
          </p:cNvPr>
          <p:cNvSpPr txBox="1"/>
          <p:nvPr/>
        </p:nvSpPr>
        <p:spPr>
          <a:xfrm>
            <a:off x="2177554" y="5730435"/>
            <a:ext cx="770485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PIERWSZE LOGOWANIE + REJESTRACJA ORGANIZACJI </a:t>
            </a:r>
            <a:r>
              <a:rPr lang="pl-PL" dirty="0">
                <a:sym typeface="Wingdings" panose="05000000000000000000" pitchFamily="2" charset="2"/>
              </a:rPr>
              <a:t> z automatu uprawnienia       </a:t>
            </a:r>
          </a:p>
          <a:p>
            <a:r>
              <a:rPr lang="pl-PL" dirty="0">
                <a:sym typeface="Wingdings" panose="05000000000000000000" pitchFamily="2" charset="2"/>
              </a:rPr>
              <a:t>                                                                                                    </a:t>
            </a:r>
            <a:r>
              <a:rPr lang="pl-PL" b="1" dirty="0">
                <a:solidFill>
                  <a:srgbClr val="C00000"/>
                </a:solidFill>
                <a:sym typeface="Wingdings" panose="05000000000000000000" pitchFamily="2" charset="2"/>
              </a:rPr>
              <a:t>SUPER ADMINA !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4" name="Prostokąt 13">
            <a:hlinkClick r:id="rId7" action="ppaction://hlinksldjump"/>
            <a:extLst>
              <a:ext uri="{FF2B5EF4-FFF2-40B4-BE49-F238E27FC236}">
                <a16:creationId xmlns:a16="http://schemas.microsoft.com/office/drawing/2014/main" id="{67A69D03-652B-46CC-A53B-BB9A99EA7D56}"/>
              </a:ext>
            </a:extLst>
          </p:cNvPr>
          <p:cNvSpPr/>
          <p:nvPr/>
        </p:nvSpPr>
        <p:spPr>
          <a:xfrm>
            <a:off x="0" y="536724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3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2845</TotalTime>
  <Words>2757</Words>
  <Application>Microsoft Office PowerPoint</Application>
  <PresentationFormat>Niestandardowy</PresentationFormat>
  <Paragraphs>303</Paragraphs>
  <Slides>51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62" baseType="lpstr">
      <vt:lpstr>Arial</vt:lpstr>
      <vt:lpstr>Arial Narrow</vt:lpstr>
      <vt:lpstr>Calibri</vt:lpstr>
      <vt:lpstr>Courier New</vt:lpstr>
      <vt:lpstr>DejaVuSans</vt:lpstr>
      <vt:lpstr>Open Sans</vt:lpstr>
      <vt:lpstr>Symbol</vt:lpstr>
      <vt:lpstr>Times New Roman</vt:lpstr>
      <vt:lpstr>Ubuntu</vt:lpstr>
      <vt:lpstr>Wingdings</vt:lpstr>
      <vt:lpstr>Motyw pakietu Office</vt:lpstr>
      <vt:lpstr>Wniosek o dofinansowanie wraz z wymaganymi załącznikami dla naboru wniosków o dofinansowanie projektów dla:   Działania 2.1 Efektywność energetyczna  Działania 2.2 Efektywność energetyczna – ZIT na terenie obszaru metropolitalnego Działania 2.3 Efektywność energetyczna – ZIT poza terenem obszaru metropolitalnego   w ramach programu regionalnego Fundusze Europejskie dla Pomorza 2021-2027 </vt:lpstr>
      <vt:lpstr>Aplikacja WOD2021: https://wod.cst2021.gov.pl/ Wersja szkoleniowa: https://wod-szkol.cst2021.gov.pl/</vt:lpstr>
      <vt:lpstr>Szczegółowa instrukcja dostępna na stronie: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Wskaźniki dla Działania 2.1 Efektywność energetyczna  - w zakresie poprawy efektywności energetycznej</vt:lpstr>
      <vt:lpstr>Wskaźniki dla Działania 2.1 Efektywność energetyczna  - w zakresie rozwoju systemów ciepłowniczych</vt:lpstr>
      <vt:lpstr>Prezentacja programu PowerPoint</vt:lpstr>
      <vt:lpstr>Prezentacja programu PowerPoint</vt:lpstr>
      <vt:lpstr>SEKCJA ZADANIA Projekt realizowany bez udziału partnerów   </vt:lpstr>
      <vt:lpstr>Projekt realizowany z udziałem partnerów  W Sekcji Zadania w sytuacji realizacji projektu partnerskiego należy dla zakresu projektu realizowanego przez poszczególnych Partnerów dodać liczbę zadań tożsamą z liczbą Partnerów.  Data rozpoczęcia i zakończenia zadania dla każdego z Partnerów powinna odpowiadać okresowi realizacji całego projektu wskazanemu w Sekcji Informacje o projekcie.  W opisie i uzasadnieniu zadania należy zawrzeć główne informacje dotyczące zakresu rzeczowego realizowanego przez poszczególnych Partnerów, przygotowane w oparciu o rozdział 1.3 Studium wykonalności. </vt:lpstr>
      <vt:lpstr>Sekcja V Budżet projektu Wydatki w ramach projektu dodajemy oddzielnie dla każdego z Zadań, klikając DODAJ POZYCJĘ.  Nazwa kosztu i kategoria kosztu powinna zostać wypełnione korzystając z wskazanego katalogu.  </vt:lpstr>
      <vt:lpstr>Sekcja V Budżet projektu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Załączniki do formularza wniosku o dofinansowanie</vt:lpstr>
      <vt:lpstr>Sposób składania załączników do wniosku</vt:lpstr>
      <vt:lpstr>Studium Wykonalności</vt:lpstr>
      <vt:lpstr>1. Studium Wykonalności</vt:lpstr>
      <vt:lpstr>1. Studium Wykonalności</vt:lpstr>
      <vt:lpstr>Prezentacja programu PowerPoint</vt:lpstr>
      <vt:lpstr>1. Studium Wykonalności</vt:lpstr>
      <vt:lpstr>1. Studium Wykonalności</vt:lpstr>
      <vt:lpstr>2. Dokumenty dotyczące oddziaływania projektu na środowisko</vt:lpstr>
      <vt:lpstr>3. Dokumenty dotyczące zakresu rzeczowego realizacji inwestycji</vt:lpstr>
      <vt:lpstr>4. Dokumenty poświadczające zaangażowanie partnerów w realizację projektu</vt:lpstr>
      <vt:lpstr>5. Dokumenty określające status prawny wnioskodawcy i partnerów projektu</vt:lpstr>
      <vt:lpstr>6. Informacje niezbędne do ubiegania się o pomoc de minimis lub pomoc inną niż pomoc de minimis</vt:lpstr>
      <vt:lpstr>7. Oświadczenia wnioskodawcy</vt:lpstr>
      <vt:lpstr>8. Dokumenty specyficzne dla Działania 2.1 Efektywność energetyczna</vt:lpstr>
      <vt:lpstr>Załączniki dodatkowe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Łasowska Paulina</cp:lastModifiedBy>
  <cp:revision>365</cp:revision>
  <cp:lastPrinted>2023-05-17T08:13:55Z</cp:lastPrinted>
  <dcterms:created xsi:type="dcterms:W3CDTF">2022-06-22T09:40:44Z</dcterms:created>
  <dcterms:modified xsi:type="dcterms:W3CDTF">2024-03-12T09:47:54Z</dcterms:modified>
</cp:coreProperties>
</file>