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9" r:id="rId3"/>
    <p:sldId id="392" r:id="rId4"/>
    <p:sldId id="283" r:id="rId5"/>
    <p:sldId id="385" r:id="rId6"/>
    <p:sldId id="388" r:id="rId7"/>
    <p:sldId id="389" r:id="rId8"/>
    <p:sldId id="374" r:id="rId9"/>
    <p:sldId id="288" r:id="rId10"/>
    <p:sldId id="289" r:id="rId11"/>
    <p:sldId id="290" r:id="rId12"/>
    <p:sldId id="391" r:id="rId13"/>
    <p:sldId id="291" r:id="rId14"/>
    <p:sldId id="292" r:id="rId15"/>
    <p:sldId id="293" r:id="rId16"/>
    <p:sldId id="390" r:id="rId17"/>
    <p:sldId id="340" r:id="rId18"/>
    <p:sldId id="387" r:id="rId19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  <p:cmAuthor id="2" name="Spanily Marta" initials="SM" lastIdx="1" clrIdx="1">
    <p:extLst>
      <p:ext uri="{19B8F6BF-5375-455C-9EA6-DF929625EA0E}">
        <p15:presenceInfo xmlns:p15="http://schemas.microsoft.com/office/powerpoint/2012/main" userId="S-1-5-21-352459600-126056257-345019615-6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810" autoAdjust="0"/>
    <p:restoredTop sz="94620" autoAdjust="0"/>
  </p:normalViewPr>
  <p:slideViewPr>
    <p:cSldViewPr showGuides="1">
      <p:cViewPr varScale="1">
        <p:scale>
          <a:sx n="98" d="100"/>
          <a:sy n="98" d="100"/>
        </p:scale>
        <p:origin x="912" y="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D4F4439-89C3-4BA7-BDBA-3EFD8DD65D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CD81CC63-1EFD-4F23-8F6F-0FF6BC370E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E38C1-F368-4B8E-B47C-7FA529B1D06A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B611D3D0-4CE3-4E63-ACDB-A3AD3289E7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6797660-37EF-43E9-B911-F5D902A4C00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CE18-5706-4F65-A887-91DBE246C6F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0670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05.06.2024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3617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8325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5584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570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1731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4067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9250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9194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1330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180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47992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9088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42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43844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909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8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22160DB5-1EAD-4FBD-8F38-C81A13BC86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>
            <a:extLst>
              <a:ext uri="{FF2B5EF4-FFF2-40B4-BE49-F238E27FC236}">
                <a16:creationId xmlns:a16="http://schemas.microsoft.com/office/drawing/2014/main" id="{66614A53-20B3-4B39-A3EF-0C99DA93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843" y="893817"/>
            <a:ext cx="8640381" cy="1080001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Fundusze Europejsk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pic>
        <p:nvPicPr>
          <p:cNvPr id="13" name="Obraz 12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6FCFA159-EADF-49BB-9E3A-21FD151919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Fundusze Europejsk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17763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pic>
        <p:nvPicPr>
          <p:cNvPr id="13" name="Obraz 12" descr="Fundusze Europejskie&#10;&#10;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 dirty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689" y="1282667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607082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C8C3AC-0971-4F08-8A44-AAB883D783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Fundusze Europejskie &#10;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 descr="Ciąg czterech logotypów w kolejności od lewej: 1. Fundusze Europejskie dla Pomorza, 2. Rzeczpospolita Polska, 3. Dofinansowane przez Unię Europejską, 4. Urząd Marszałkowski Województwa Pomorskiego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585200" y="7019837"/>
            <a:ext cx="1080000" cy="180000"/>
          </a:xfrm>
        </p:spPr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  <p:sldLayoutId id="2147483741" r:id="rId11"/>
  </p:sldLayoutIdLst>
  <p:hf sldNum="0"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168-521-aktywnosc-obywatelska-fepm0521-iz00-00124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funduszeuepomorskie.pl/nabory/5169-521-aktywnosc-obywatelska-fepm0521-iz00-0022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169-521-aktywnosc-obywatelska-fepm0521-iz00-0022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5" Type="http://schemas.openxmlformats.org/officeDocument/2006/relationships/hyperlink" Target="mailto:zatrudnienie.efs@pomorskie.eu" TargetMode="External"/><Relationship Id="rId4" Type="http://schemas.openxmlformats.org/officeDocument/2006/relationships/hyperlink" Target="https://funduszeuepomorskie.pl/nabory/5168-521-aktywnosc-obywatelska-fepm0521-iz00-00124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owa2021.efs.gov.p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funduszeuepomorskie.pl/nabory/5168-521-aktywnosc-obywatelska-fepm0521-iz00-00124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zatrudnienie.efs@pomorskie.e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edukacja.efs@pomorskie.eu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5811" y="3070227"/>
            <a:ext cx="7920182" cy="70961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System wyboru projektów</a:t>
            </a:r>
            <a:endParaRPr lang="pl-PL" sz="2800" dirty="0"/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5810" y="3779837"/>
            <a:ext cx="7920115" cy="21619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Seminarium informacyjne dla wnioskodawców aplikujących w ramach 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Działania 5.21. Aktywność obywatelska</a:t>
            </a:r>
          </a:p>
          <a:p>
            <a:pPr>
              <a:spcBef>
                <a:spcPts val="2400"/>
              </a:spcBef>
            </a:pPr>
            <a:r>
              <a:rPr lang="pl-PL" sz="2400" b="0" dirty="0">
                <a:latin typeface="Arial" panose="020B0604020202020204" pitchFamily="34" charset="0"/>
                <a:cs typeface="Arial" panose="020B0604020202020204" pitchFamily="34" charset="0"/>
              </a:rPr>
              <a:t>Gdańsk, 7 czerwca 2024 roku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7CE438-EB6B-4DD8-8A30-850E7B27B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6" y="251446"/>
            <a:ext cx="8628960" cy="1728392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oceny formalnej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E0F8C5-78EC-461F-AAED-F839E35E5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043533"/>
            <a:ext cx="9804127" cy="5976304"/>
          </a:xfrm>
        </p:spPr>
        <p:txBody>
          <a:bodyPr>
            <a:normAutofit fontScale="40000" lnSpcReduction="20000"/>
          </a:bodyPr>
          <a:lstStyle/>
          <a:p>
            <a:pPr marL="268288" indent="-182563">
              <a:lnSpc>
                <a:spcPct val="130000"/>
              </a:lnSpc>
              <a:spcAft>
                <a:spcPts val="18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Ocena formalna:</a:t>
            </a:r>
          </a:p>
          <a:p>
            <a:pPr>
              <a:lnSpc>
                <a:spcPct val="133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zerojedynkowe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obligatoryjne,</a:t>
            </a:r>
          </a:p>
          <a:p>
            <a:pPr>
              <a:lnSpc>
                <a:spcPct val="133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kryteria specyficzne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– podlegają uzupełnieniu/poprawie.</a:t>
            </a:r>
          </a:p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 w zakresie kryteriów specyficznych: </a:t>
            </a:r>
          </a:p>
          <a:p>
            <a:pPr marL="0" indent="0">
              <a:lnSpc>
                <a:spcPct val="120000"/>
              </a:lnSpc>
              <a:spcAft>
                <a:spcPts val="36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SOWA EFS.</a:t>
            </a:r>
            <a:endParaRPr lang="pl-PL" sz="5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kryteriów.</a:t>
            </a:r>
          </a:p>
          <a:p>
            <a:pPr>
              <a:lnSpc>
                <a:spcPct val="120000"/>
              </a:lnSpc>
              <a:spcAft>
                <a:spcPts val="3600"/>
              </a:spcAft>
              <a:buFont typeface="Wingdings" panose="05000000000000000000" pitchFamily="2" charset="2"/>
              <a:buChar char="§"/>
            </a:pP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formalna: 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kryterium.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5000" b="1" dirty="0">
                <a:latin typeface="Arial" panose="020B0604020202020204" pitchFamily="34" charset="0"/>
                <a:cs typeface="Arial" panose="020B0604020202020204" pitchFamily="34" charset="0"/>
              </a:rPr>
              <a:t>pkt. 5.2 Regulaminu wyboru projektów</a:t>
            </a:r>
            <a:r>
              <a:rPr lang="pl-PL" sz="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3B9846-E240-47BD-843A-BEC453A4B4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071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34413B-AAE3-4311-84BF-EF88B269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433" y="320928"/>
            <a:ext cx="8568473" cy="1154653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oceny merytorycznej (1 z 3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CC763C-D97E-45A2-AC91-4E5046233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899517"/>
            <a:ext cx="8641145" cy="612032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Ocena merytoryczna w ramach naboru nr FEPM.05.21-IZ.00-001/24 (organizacje społeczeństwa obywatelskiego)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C i D - nie podlegają uzupełnieniu/poprawie.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A i B -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Obszaru C i D.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C9C7D7-B570-4F13-97B8-A370B948BC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828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046F54-6DBE-4724-9777-43853AC99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036" y="395462"/>
            <a:ext cx="8712871" cy="936103"/>
          </a:xfrm>
        </p:spPr>
        <p:txBody>
          <a:bodyPr/>
          <a:lstStyle/>
          <a:p>
            <a:r>
              <a:rPr lang="pl-PL" dirty="0"/>
              <a:t>Etap oceny merytorycznej (2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A8001E-577C-4DB6-8493-9DD099B3E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1410" y="1043533"/>
            <a:ext cx="8784879" cy="633670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Ocena merytoryczna w ramach naboru nr FEPM.05.21-IZ.00-002/24 (partnerzy społeczni)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wykonalności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zgodności z zasadami horyzontalnymi: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weryfikacja w systemie zerojedynkowym - podlegają uzupełnieniu/poprawie na etapie negocjacji,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kryteria strategiczne: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punktowy system oceny w ramach czterech obszarów A, B, D - nie podlegają uzupełnieniu/poprawie.</a:t>
            </a:r>
          </a:p>
          <a:p>
            <a:pPr marL="0" lv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Maksymalna możliwa do uzyskania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liczba punktów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ramach kryteriów strategicznych wynosi </a:t>
            </a:r>
            <a:r>
              <a:rPr lang="pl-PL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104 punkty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 tym:</a:t>
            </a:r>
          </a:p>
          <a:p>
            <a:pPr lvl="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punktów łącznie za ocenę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Obszaru A i B 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 pkt. stanowi minimum punktowe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0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punkty za ocenę </a:t>
            </a:r>
            <a:r>
              <a:rPr lang="pl-PL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Obszaru D.</a:t>
            </a:r>
            <a:endParaRPr lang="pl-P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22114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6E52E4-F6F8-420D-AAD9-E7D1113D9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414" y="359839"/>
            <a:ext cx="8618492" cy="683694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oceny merytorycznej (3 z 3)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AA65418-96E7-4FD6-A50B-C46382047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043533"/>
            <a:ext cx="8618492" cy="583264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Pozytywna ocena merytoryczna: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spełnienie wszystkich kryteriów wykonalności </a:t>
            </a:r>
            <a:b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i zgodności z zasadami horyzontalnymi oraz osiągnięcie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minimum punktowego (50 punktów za kryteria z Obszaru A i B)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- projekt zostaje zakwalifikowany do etapu negocjacji, oczekując na jego zakończenie</a:t>
            </a:r>
            <a:r>
              <a:rPr lang="pl-PL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Skierowanie przez oceniającego do poprawy/uzupełnienia wniosku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oraz osiągnięcie minimum punktowego (50 punktów za kryteria z Obszaru A i B) –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projekt może zostać skierowany do negocjacji w ramach wysokości alokacji na dany nabór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(pozostałe projekty oczekują na możliwość skierowania do negocjacji w ramach alokacji do czasu rozstrzygnięcia postępowania).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Negatywna ocena merytoryczna: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niespełnienie któregokolwiek z kryteriów wykonalności oraz zgodności z zasadami horyzontalnymi  i/lub nieosiągnięcie wymaganego minimum punktowego.</a:t>
            </a:r>
          </a:p>
          <a:p>
            <a:pPr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Uzupełnienie/poprawa wniosku: </a:t>
            </a: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wyłącznie na wezwanie ION w trakcie negocjacji w SOWA EFS.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7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7200" b="1" dirty="0">
                <a:latin typeface="Arial" panose="020B0604020202020204" pitchFamily="34" charset="0"/>
                <a:cs typeface="Arial" panose="020B0604020202020204" pitchFamily="34" charset="0"/>
              </a:rPr>
              <a:t>pkt. 5.3 Regulaminu wyboru)</a:t>
            </a:r>
            <a:endParaRPr lang="pl-PL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CF5DB42-7BBB-4550-822E-21F0892194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18433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D6F63F-EE02-45C5-B207-649331938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761" y="251446"/>
            <a:ext cx="8641146" cy="504055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Etap negocjacji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E623F68-CA7F-4607-9085-760123C3C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115541"/>
            <a:ext cx="8641146" cy="532859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Negocjacje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obejmują kwestie wskazane w karcie oceny projektu w zakresie kryteriów wykonalności i zgodności z zasadami horyzontalnymi. Mogą również objąć dodatkowe ustalenia podjęte już w toku negocjacji. </a:t>
            </a:r>
          </a:p>
          <a:p>
            <a:pPr marL="446088" indent="-174625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wniosku. </a:t>
            </a:r>
          </a:p>
          <a:p>
            <a:pPr marL="446088" indent="-174625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Etap negocjacji-jedna możliwość poprawy wniosku o dofinansowanie.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Pozytywne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pozytywna ocena wniosku wraz 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liczbą punktów uzyskanych w ramach oceny kryteriów strategicznych (etap oceny merytorycznej).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Negatywne zakończenie negocjacji: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negatywna ocena z powodu niespełnienia warunków postawionych przez oceniających.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5.4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5B1D86A-9734-4034-A770-2E6DC6EFE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3381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Zatwierdzanie wyników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Zatwierdzenie wyników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rozstrzygnięcie naboru przez Zarząd Województwa Pomorskiego po zakończeniu ostatniego etapu oceny.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Lista z wynikami oceny projektów: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publikacja na 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https://funduszeuepomorskie.pl/nabory/5168-521-aktywnosc-obywatelska-fepm0521-iz00-00124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b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https://funduszeuepomorskie.pl/nabory/5169-521-aktywnosc-obywatelska-fepm0521-iz00-00224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oraz na 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 Funduszy Europejskich </a:t>
            </a: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Lista zawiera informacje o projektach wybranych do dofinansowania oraz ocenionych negatywnie.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5.6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7564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4FA34-E77B-4B17-BEC2-241813BED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4" y="359838"/>
            <a:ext cx="8640192" cy="611687"/>
          </a:xfrm>
        </p:spPr>
        <p:txBody>
          <a:bodyPr>
            <a:noAutofit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Zawarcie umowy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27F4B-446C-45E1-8B72-3C56A405E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714" y="1259557"/>
            <a:ext cx="9216735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Gwarancją prawidłowej realizacji umowy jest zabezpieczenie składane przez beneficjenta </a:t>
            </a:r>
            <a:b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600" b="1" dirty="0">
                <a:latin typeface="Arial" panose="020B0604020202020204" pitchFamily="34" charset="0"/>
                <a:cs typeface="Arial" panose="020B0604020202020204" pitchFamily="34" charset="0"/>
              </a:rPr>
              <a:t>w terminie wskazanym w Regulaminie wyboru projektów 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6.4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000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0D53BEE-4D98-4B97-A22C-F33CBE16216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86107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776F66-DDA6-4BCA-9008-02EE9D4B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4" y="467470"/>
            <a:ext cx="8640383" cy="720121"/>
          </a:xfrm>
        </p:spPr>
        <p:txBody>
          <a:bodyPr/>
          <a:lstStyle/>
          <a:p>
            <a:r>
              <a:rPr lang="pl-PL"/>
              <a:t>Podsumowanie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6CF0E9-BED1-4EFA-B96B-9E029493A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434" y="971525"/>
            <a:ext cx="9145016" cy="5976664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Składanie wniosków: SOWA EFS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Jeden załącznik -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https://funduszeuepomorskie.pl/nabory/5169-521-aktywnosc-obywatelska-fepm0521-iz00-00224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https://funduszeuepomorskie.pl/nabory/5168-521-aktywnosc-obywatelska-fepm0521-iz00-00124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Pytania: </a:t>
            </a:r>
            <a:r>
              <a:rPr lang="pl-PL" sz="2000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edukacja.efs@pomorskie.eu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Korespondencja w SOWA EFS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formalna - kryteria specyficzne uzupełnienie/poprawa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Etap negocjacji - jedna możliwość poprawy wniosku o dofinansowanie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Wszelkich uzupełnień/popraw dokonuje się tylko we wniosku</a:t>
            </a:r>
            <a:endParaRPr lang="pl-PL" sz="20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800" dirty="0"/>
          </a:p>
          <a:p>
            <a:pPr marL="0" indent="0">
              <a:lnSpc>
                <a:spcPct val="200000"/>
              </a:lnSpc>
              <a:buNone/>
            </a:pPr>
            <a:endParaRPr lang="pl-PL" sz="2400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pl-PL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2400" dirty="0"/>
          </a:p>
          <a:p>
            <a:pPr marL="457200" indent="-457200">
              <a:buFont typeface="+mj-lt"/>
              <a:buAutoNum type="arabicPeriod"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F1A6564-FD9B-4356-B3C1-567C4400C3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534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3498" y="3347789"/>
            <a:ext cx="7559675" cy="1728192"/>
          </a:xfrm>
        </p:spPr>
        <p:txBody>
          <a:bodyPr>
            <a:normAutofit/>
          </a:bodyPr>
          <a:lstStyle/>
          <a:p>
            <a:pPr>
              <a:lnSpc>
                <a:spcPts val="5500"/>
              </a:lnSpc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Powodzenia w aplikowaniu o środki unijne z funduszu EFS+.</a:t>
            </a:r>
          </a:p>
        </p:txBody>
      </p:sp>
    </p:spTree>
    <p:extLst>
      <p:ext uri="{BB962C8B-B14F-4D97-AF65-F5344CB8AC3E}">
        <p14:creationId xmlns:p14="http://schemas.microsoft.com/office/powerpoint/2010/main" val="38218144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402" y="467469"/>
            <a:ext cx="9145016" cy="1368152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5.21. Aktywność obywatelska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/>
              <a:t>w zakresie wzmocnienia potencjału pomorskich organizacji społeczeństwa obywatelskiego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403" y="1979637"/>
            <a:ext cx="9289031" cy="4968552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FEPM.05.21-IZ.00-001/24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23.05.2024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24.05.2024 r. – 04.07.2024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grudzień 2024 r.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 w ramach FEPM.05.21-IZ.00-001/24: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Projekt może być realizowany od dnia ogłoszenia naboru, przy czym termin realizacji projektu założony we wniosku o dofinansowanie musi zakładać jego rozpoczęcie </a:t>
            </a:r>
            <a:r>
              <a:rPr lang="pl-PL" sz="1900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końca drugiego kwartału 2025 roku</a:t>
            </a:r>
            <a:r>
              <a:rPr lang="pl-PL" sz="19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oraz zakończyć się maksymalnie do końca 2027 roku. 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8390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12118C9C-56A6-4451-8007-C4E5EE358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29" y="467469"/>
            <a:ext cx="9035290" cy="864096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Działanie 5.21. Aktywność obywatelska 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/>
              <a:t>w zakresie wzmocnienia potencjału pomorskich partnerów społecznych</a:t>
            </a: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b="0" dirty="0">
              <a:solidFill>
                <a:schemeClr val="accent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2AC9AC38-9DEA-4AE6-A16D-10E49FA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9129" y="1619597"/>
            <a:ext cx="9179305" cy="5256584"/>
          </a:xfrm>
        </p:spPr>
        <p:txBody>
          <a:bodyPr>
            <a:noAutofit/>
          </a:bodyPr>
          <a:lstStyle/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Numer naboru: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FEPM.05.21-IZ.00-002/24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Data ogłoszenia naboru: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23.05.2024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Nabór wniosków: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24.05.2024 r. – 04.07.2024 r.</a:t>
            </a: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Planowany termin zakończenia postępowania: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grudzień 2024 r.</a:t>
            </a:r>
            <a:endParaRPr lang="pl-PL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Okres realizacji projektu w ramach naboru nr FEPM.05.21-IZ.00-002/24:</a:t>
            </a:r>
          </a:p>
          <a:p>
            <a:pPr lvl="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Projekt może być realizowany od dnia ogłoszenia naboru, przy czym termin realizacji projektu założony we wniosku o dofinansowanie musi zakładać jego rozpoczęcie </a:t>
            </a:r>
            <a:r>
              <a:rPr lang="pl-PL" b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końca pierwszego kwartału 2025 roku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oraz zakończyć się maksymalnie do grudnia 2027 roku.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indent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pl-PL" sz="2200" b="1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1F2760E0-25FF-498F-822A-21C41A7590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08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8065DC1-AB60-4A8A-B5E1-08E1316B1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251446"/>
            <a:ext cx="6696645" cy="864456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Sposób składania wniosków (1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4FF04-D197-4A8C-89CD-DDF9762445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827509"/>
            <a:ext cx="8784827" cy="619232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Forma elektroniczna: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składanie wniosku oraz wymaganego załącznika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odbywa się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 za pośrednictwem aplikacji SOWA EFS (</a:t>
            </a:r>
            <a:r>
              <a:rPr lang="pl-PL" sz="1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https://sowa2021.efs.gov.pl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Wniosek złożony poza SOWA EFS: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brak rozpatrzenia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24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Formularz wniosku: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wnioskodawca nie podpisuje wniosku</a:t>
            </a:r>
            <a:endParaRPr lang="pl-PL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Wymagany załącznik 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do wniosku o dofinansowanie projektu – Oświadczenie Wnioskodawcy dot. kryteriów wyboru projektów i zapoznania się </a:t>
            </a:r>
            <a:b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z Regulaminem wyboru projektów –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jednokrotnie podpisany podpisem kwalifikowanym przez osobę/osoby upoważnioną/e do reprezentowania Wnioskodawcy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Załącznik musi być podpisany podpisem kwalifikowanym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. Aby podpisać dokumenty podpisem kwalifikowanym należy posiadać jeden z podpisów kwalifikowanych, kupiony u jednego z certyfikowanych dostawców wymienionych w rejestrze Narodowego Centrum Certyfikacji.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1900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sz="1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7271178-75F2-4AFA-89DA-FFD7D2AC77B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974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D77BAE-A590-4C9D-8822-2906EEE85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2" cy="864096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(2 z 4)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F70720-FC01-46FB-A7E7-A85F23D5A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5" y="1259557"/>
            <a:ext cx="8640764" cy="540028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Załącznik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należy pobrać z Regulaminu wyboru projektów (zał. Nr 25</a:t>
            </a:r>
            <a:b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do Regulaminu wyboru) pod linkiem: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https://funduszeuepomorskie.pl/nabory/5168-521-aktywnosc-obywatelska-fepm0521-iz00-00124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https://funduszeuepomorskie.pl/nabory/5169-521-aktywnosc-obywatelska-fepm0521-iz00-00224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Istotne jest, aby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nie modyfikować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treści załącznika.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Załącznik do formularza wniosku musi stanowić jeden plik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o rozmiarze nieprzekraczającym 20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 w przypadku większej liczby dokumentów składających się na dany załącznik, wymagane jest dostarczenie ich w postaci pliku archiwum. Maksymalna wielkość wszystkich plików załączonych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do wniosku to 35 MB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Dopuszczalne są pliki z rozszerzeniami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xls,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xlsx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pdf,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png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"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txt,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mp4 oraz archiwa zip i 7z. Dopuszczalne są także pliki podpisane kwalifikowanym podpisem elektronicznym w formatach TSL,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XMLsig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PadES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CadES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, ASIC,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XMLenc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88E0784-6B6F-4ABE-9630-15D32F48FD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206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(3 z 4)</a:t>
            </a:r>
            <a:endParaRPr lang="pl-PL" dirty="0"/>
          </a:p>
        </p:txBody>
      </p:sp>
      <p:pic>
        <p:nvPicPr>
          <p:cNvPr id="11" name="Symbol zastępczy zawartości 10">
            <a:extLst>
              <a:ext uri="{FF2B5EF4-FFF2-40B4-BE49-F238E27FC236}">
                <a16:creationId xmlns:a16="http://schemas.microsoft.com/office/drawing/2014/main" id="{2F02364E-20E9-4071-8881-7D173F826E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5666" y="990435"/>
            <a:ext cx="4032448" cy="621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253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BB590A-7078-427B-BCEA-67503A8C2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73" y="179437"/>
            <a:ext cx="8640381" cy="1080001"/>
          </a:xfrm>
        </p:spPr>
        <p:txBody>
          <a:bodyPr/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Sposób składania wniosków (4 z 4)</a:t>
            </a: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49F0EFF-4237-4999-87D0-C76750D20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394" y="971525"/>
            <a:ext cx="9001000" cy="56883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b="1" dirty="0"/>
              <a:t>Dodatkowe załączniki do wniosku:</a:t>
            </a:r>
          </a:p>
          <a:p>
            <a:pPr marL="0" indent="0">
              <a:buNone/>
            </a:pPr>
            <a:r>
              <a:rPr lang="pl-PL" dirty="0"/>
              <a:t>W przypadku, gdy podmiot ubiegający się o pomoc publiczną lub pomoc </a:t>
            </a:r>
            <a:r>
              <a:rPr lang="pl-PL" i="1" dirty="0"/>
              <a:t>de </a:t>
            </a:r>
            <a:r>
              <a:rPr lang="pl-PL" i="1" dirty="0" err="1"/>
              <a:t>minimis</a:t>
            </a:r>
            <a:r>
              <a:rPr lang="pl-PL" i="1" dirty="0"/>
              <a:t> </a:t>
            </a:r>
            <a:r>
              <a:rPr lang="pl-PL" dirty="0"/>
              <a:t>jest jednocześnie wnioskodawcą/ dołącza do wniosku w formie skanów załączniki:</a:t>
            </a:r>
          </a:p>
          <a:p>
            <a:pPr marL="0" indent="0">
              <a:buNone/>
            </a:pPr>
            <a:r>
              <a:rPr lang="pl-PL" b="1" dirty="0"/>
              <a:t>Pomoc</a:t>
            </a:r>
            <a:r>
              <a:rPr lang="pl-PL" b="1" i="1" dirty="0"/>
              <a:t> </a:t>
            </a:r>
            <a:r>
              <a:rPr lang="pl-PL" b="1" dirty="0"/>
              <a:t>de </a:t>
            </a:r>
            <a:r>
              <a:rPr lang="pl-PL" b="1" dirty="0" err="1"/>
              <a:t>minimis</a:t>
            </a:r>
            <a:endParaRPr lang="pl-PL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kopie zaświadczeń o otrzymanej pomocy de </a:t>
            </a:r>
            <a:r>
              <a:rPr lang="pl-PL" dirty="0" err="1"/>
              <a:t>minimis</a:t>
            </a:r>
            <a:endParaRPr lang="pl-PL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informacje przedstawiane przy ubieganiu się o pomoc de </a:t>
            </a:r>
            <a:r>
              <a:rPr lang="pl-PL" dirty="0" err="1"/>
              <a:t>minimis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Pomoc publiczna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informacje przedstawiane przy ubieganiu się o pomoc inną niż pomoc de </a:t>
            </a:r>
            <a:r>
              <a:rPr lang="pl-PL" dirty="0" err="1"/>
              <a:t>minimis</a:t>
            </a:r>
            <a:r>
              <a:rPr lang="pl-PL" dirty="0"/>
              <a:t> lub pomoc de </a:t>
            </a:r>
            <a:r>
              <a:rPr lang="pl-PL" dirty="0" err="1"/>
              <a:t>minimis</a:t>
            </a:r>
            <a:r>
              <a:rPr lang="pl-PL" dirty="0"/>
              <a:t> w rolnictwie lub rybołówstwie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 ! Te załączniki należy załączyć </a:t>
            </a:r>
            <a:r>
              <a:rPr lang="pl-PL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pisma 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ekranie korespondencji SOWA EFS </a:t>
            </a:r>
            <a:r>
              <a:rPr lang="pl-PL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związanej projektem w </a:t>
            </a: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formie skanów dokumentów podpisanych lub potwierdzonych za zgodność z oryginałem przez osobę/y uprawnioną/e </a:t>
            </a:r>
            <a:b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reprezentowania wnioskodawcy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pkt. 1.8 Regulaminu wyboru projektów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76415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E5309E-7EC5-4E7A-823C-C3C3ACC9D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143" y="359838"/>
            <a:ext cx="8640764" cy="827753"/>
          </a:xfrm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Zasady</a:t>
            </a:r>
            <a:r>
              <a:rPr lang="pl-PL" dirty="0">
                <a:solidFill>
                  <a:schemeClr val="accent2">
                    <a:lumMod val="25000"/>
                  </a:schemeClr>
                </a:solidFill>
              </a:rPr>
              <a:t> komunikacji pomiędzy ION a wnioskodawcą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2110F7-788A-4940-B193-69039F27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43" y="1475581"/>
            <a:ext cx="8641146" cy="5544256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Korespondencja: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na etapie naboru oraz oceny wniosków odbywa się </a:t>
            </a:r>
            <a:r>
              <a:rPr lang="pl-PL" sz="3200" spc="180" dirty="0">
                <a:latin typeface="Arial" panose="020B0604020202020204" pitchFamily="34" charset="0"/>
                <a:cs typeface="Arial" panose="020B0604020202020204" pitchFamily="34" charset="0"/>
              </a:rPr>
              <a:t>wyłącznie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drogą elektroniczną za pośrednictwem aplikacji SOWA EFS,</a:t>
            </a: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Uzupełnienie lub poprawa wniosku: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tylko na wezwanie ION,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Wybór projektu do dofinansowania lub negatywna ocena: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przekazanie informacji w formie pisemnej lub elektronicznej,</a:t>
            </a: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Pytania dotyczące naboru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(do dnia zakończenia naboru)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edukacja.efs@pomorskie.eu</a:t>
            </a:r>
            <a:r>
              <a:rPr lang="pl-PL" sz="32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pl-PL" sz="32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pkt. 1.9 Regulaminu wyboru projektów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9DA5BF-B63E-4D14-9D77-A1059A64071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985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FCB71D-6899-4031-A677-E371D1048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619" y="467469"/>
            <a:ext cx="8640574" cy="1619999"/>
          </a:xfrm>
        </p:spPr>
        <p:txBody>
          <a:bodyPr/>
          <a:lstStyle/>
          <a:p>
            <a:r>
              <a:rPr lang="pl-PL" dirty="0">
                <a:solidFill>
                  <a:schemeClr val="accent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zasady Oceny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EF00B0A-C4AA-4864-ABD4-5D821E6998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4548" y="899517"/>
            <a:ext cx="8640956" cy="70567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100" dirty="0"/>
          </a:p>
          <a:p>
            <a:pPr marL="0" indent="0">
              <a:lnSpc>
                <a:spcPct val="120000"/>
              </a:lnSpc>
              <a:spcAft>
                <a:spcPts val="18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Ocena odbywa się w ramach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etapów: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formalnej;</a:t>
            </a:r>
          </a:p>
          <a:p>
            <a:pPr lvl="0">
              <a:lnSpc>
                <a:spcPct val="120000"/>
              </a:lnSpc>
              <a:spcAft>
                <a:spcPts val="30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oceny merytorycznej;</a:t>
            </a:r>
          </a:p>
          <a:p>
            <a:pPr lvl="0">
              <a:lnSpc>
                <a:spcPct val="120000"/>
              </a:lnSpc>
              <a:spcAft>
                <a:spcPts val="4200"/>
              </a:spcAft>
              <a:buFont typeface="Wingdings" panose="05000000000000000000" pitchFamily="2" charset="2"/>
              <a:buChar char="§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negocjacji.</a:t>
            </a:r>
          </a:p>
          <a:p>
            <a:pPr marL="0" lvl="0" indent="0">
              <a:lnSpc>
                <a:spcPct val="120000"/>
              </a:lnSpc>
              <a:spcAft>
                <a:spcPts val="4200"/>
              </a:spcAft>
              <a:buNone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Po każdym etapie oceny: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przekazanie informacji o wyniku oceny. Negatywny wynik zawiera pouczenie o możliwości wniesienia protestu.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(szczegółowy opis w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pkt. 5.1 Regulaminu wyboru projektów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580C3FD-B85B-4AA5-A240-4C32D8135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733330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1430</TotalTime>
  <Words>1560</Words>
  <Application>Microsoft Office PowerPoint</Application>
  <PresentationFormat>Niestandardowy</PresentationFormat>
  <Paragraphs>146</Paragraphs>
  <Slides>18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3" baseType="lpstr">
      <vt:lpstr>Arial</vt:lpstr>
      <vt:lpstr>Calibri</vt:lpstr>
      <vt:lpstr>Open Sans</vt:lpstr>
      <vt:lpstr>Wingdings</vt:lpstr>
      <vt:lpstr>Motyw pakietu Office</vt:lpstr>
      <vt:lpstr>System wyboru projektów</vt:lpstr>
      <vt:lpstr>Działanie 5.21. Aktywność obywatelska w zakresie wzmocnienia potencjału pomorskich organizacji społeczeństwa obywatelskiego  </vt:lpstr>
      <vt:lpstr>Działanie 5.21. Aktywność obywatelska  w zakresie wzmocnienia potencjału pomorskich partnerów społecznych  </vt:lpstr>
      <vt:lpstr>Sposób składania wniosków (1 z 4)</vt:lpstr>
      <vt:lpstr>Sposób składania wniosków (2 z 4)</vt:lpstr>
      <vt:lpstr>Sposób składania wniosków (3 z 4)</vt:lpstr>
      <vt:lpstr>Sposób składania wniosków (4 z 4)</vt:lpstr>
      <vt:lpstr>Zasady komunikacji pomiędzy ION a wnioskodawcą</vt:lpstr>
      <vt:lpstr>Ogólne zasady Oceny</vt:lpstr>
      <vt:lpstr>Etap oceny formalnej</vt:lpstr>
      <vt:lpstr>Etap oceny merytorycznej (1 z 3)</vt:lpstr>
      <vt:lpstr>Etap oceny merytorycznej (2 z 3)</vt:lpstr>
      <vt:lpstr>Etap oceny merytorycznej (3 z 3)</vt:lpstr>
      <vt:lpstr>Etap negocjacji</vt:lpstr>
      <vt:lpstr>Zatwierdzanie wyników oceny</vt:lpstr>
      <vt:lpstr>Zawarcie umowy o dofinansowanie projektu</vt:lpstr>
      <vt:lpstr>Podsumowanie </vt:lpstr>
      <vt:lpstr>Powodzenia w aplikowaniu o środki unijne z funduszu EFS+.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Sowiński Piotr</dc:creator>
  <cp:lastModifiedBy>Spanily Marta</cp:lastModifiedBy>
  <cp:revision>105</cp:revision>
  <cp:lastPrinted>2024-04-30T06:57:31Z</cp:lastPrinted>
  <dcterms:created xsi:type="dcterms:W3CDTF">2022-06-22T09:40:44Z</dcterms:created>
  <dcterms:modified xsi:type="dcterms:W3CDTF">2024-06-05T11:04:15Z</dcterms:modified>
</cp:coreProperties>
</file>