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9" r:id="rId3"/>
    <p:sldId id="283" r:id="rId4"/>
    <p:sldId id="385" r:id="rId5"/>
    <p:sldId id="388" r:id="rId6"/>
    <p:sldId id="374" r:id="rId7"/>
    <p:sldId id="288" r:id="rId8"/>
    <p:sldId id="289" r:id="rId9"/>
    <p:sldId id="290" r:id="rId10"/>
    <p:sldId id="291" r:id="rId11"/>
    <p:sldId id="292" r:id="rId12"/>
    <p:sldId id="293" r:id="rId13"/>
    <p:sldId id="390" r:id="rId14"/>
    <p:sldId id="340" r:id="rId15"/>
    <p:sldId id="387" r:id="rId16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panily Marta" initials="SM" lastIdx="1" clrIdx="1">
    <p:extLst>
      <p:ext uri="{19B8F6BF-5375-455C-9EA6-DF929625EA0E}">
        <p15:presenceInfo xmlns:p15="http://schemas.microsoft.com/office/powerpoint/2012/main" userId="S-1-5-21-352459600-126056257-345019615-6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8" d="100"/>
          <a:sy n="98" d="100"/>
        </p:scale>
        <p:origin x="91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04.06.2024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04.06.2024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61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32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584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70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731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67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25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19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180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799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8570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14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84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90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7763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249-59-ksztalcenie-ustawiczne-fepm0509-iz00-0012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249-59-ksztalcenie-ustawiczne-fepm0509-iz00-0012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zatrudnienie.efs@pomorskie.e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owa2021.efs.gov.p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249-59-ksztalcenie-ustawiczne-fepm0509-iz00-00124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atrudnienie.efs@pomorskie.e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edukacja.efs@pomorskie.e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11" y="3070227"/>
            <a:ext cx="7920182" cy="70961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  <a:endParaRPr lang="pl-PL" sz="2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844" y="3851845"/>
            <a:ext cx="7920115" cy="2161957"/>
          </a:xfrm>
        </p:spPr>
        <p:txBody>
          <a:bodyPr>
            <a:normAutofit/>
          </a:bodyPr>
          <a:lstStyle/>
          <a:p>
            <a:r>
              <a:rPr lang="pl-PL" sz="2000" b="0" dirty="0">
                <a:latin typeface="Arial" panose="020B0604020202020204" pitchFamily="34" charset="0"/>
                <a:cs typeface="Arial" panose="020B0604020202020204" pitchFamily="34" charset="0"/>
              </a:rPr>
              <a:t>Seminarium informacyjne dla wnioskodawców aplikujących w ramach Działania 5.9. Kształcenie ustawiczne</a:t>
            </a:r>
          </a:p>
          <a:p>
            <a:r>
              <a:rPr lang="pl-PL" sz="2000" b="0" dirty="0">
                <a:latin typeface="Arial" panose="020B0604020202020204" pitchFamily="34" charset="0"/>
                <a:cs typeface="Arial" panose="020B0604020202020204" pitchFamily="34" charset="0"/>
              </a:rPr>
              <a:t>Gdańsk, 10 czerwca 2024 roku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359839"/>
            <a:ext cx="8640381" cy="755704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oceny merytorycznej (2 z 2)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373" y="971525"/>
            <a:ext cx="8640380" cy="583264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 wykonalności i zgodności z zasadami horyzontalnymi oraz osiągnięcie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minimum punktowego (50 punktów za kryteria z Obszaru A i B)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 -  projekt zostaje zakwalifikowany do etapu negocjacji, oczekując na jego zakończenie.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Skierowanie przez oceniającego do poprawy/uzupełnienia wniosku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 oraz osiągnięcie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minimum punktowego (50 punktów za kryteria </a:t>
            </a:r>
            <a:b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z Obszaru A i B)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– projekt może zostać skierowany do negocjacji 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 ramach wysokości alokacji na dany nabór (pozostałe projekty oczekują na możliwość skierowania do negocjacji w ramach alokacji do czasu rozstrzygnięcia postępowania).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trakcie negocjacji w SOWA EFS.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merytoryczna: 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z kryteriów wykonalności oraz zgodności z zasadami horyzontalnymi</a:t>
            </a:r>
            <a:b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i/lub nieosiągnięcie wymaganego minimum punktowego.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szczegółowy opis w </a:t>
            </a:r>
            <a:r>
              <a:rPr lang="pl-PL" sz="8000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</a:t>
            </a:r>
            <a:endParaRPr lang="pl-PL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61" y="251446"/>
            <a:ext cx="8641146" cy="504055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971525"/>
            <a:ext cx="8641146" cy="547260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Negocjacje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obejmują kwestie wskazane w karcie oceny projektu w zakresie kryteriów wykonalności i zgodności z zasadami horyzontalnymi. Mogą również objąć dodatkowe ustalenia podjęte już w toku negocjacji.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wniosku.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negocjacji - jedna możliwość poprawy wniosku o dofinansowanie.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Pozytywne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pozytywna ocena wniosku wraz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liczbą punktów uzyskanych w ramach oceny kryteriów strategicznych (etap oceny merytorycznej).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Negatywne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negatywna ocena z powodu niespełnienia warunków postawionych przez oceniających.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5.4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Zatwierdzenie wyników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Lista z wynikami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publikacja na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https://funduszeuepomorskie.pl/nabory/5249-59-ksztalcenie-ustawiczne-fepm0509-iz00-00124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oraz na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Funduszy Europejskich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5.6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Zawarcie umowy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Gwarancją prawidłowej realizacji umowy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jest zabezpieczenie składane przez beneficjenta w terminie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wskazanym w Regulaminie wyboru projektów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6.4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107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76F66-DDA6-4BCA-9008-02EE9D4B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467470"/>
            <a:ext cx="8640383" cy="720121"/>
          </a:xfrm>
        </p:spPr>
        <p:txBody>
          <a:bodyPr/>
          <a:lstStyle/>
          <a:p>
            <a:r>
              <a:rPr lang="pl-PL"/>
              <a:t>Podsumowanie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CF0E9-BED1-4EFA-B96B-9E029493A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971525"/>
            <a:ext cx="9145016" cy="597666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Składanie wniosków: SOWA EFS</a:t>
            </a:r>
          </a:p>
          <a:p>
            <a:pPr marL="457200" indent="-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Jeden załącznik-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 marL="457200" indent="-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https://funduszeuepomorskie.pl/nabory/5249-59-ksztalcenie-ustawiczne-fepm0509-iz00-00124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Pytania: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zatrudnienie.efs@pomorskie.eu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Korespondencja w SOWA EFS</a:t>
            </a:r>
          </a:p>
          <a:p>
            <a:pPr marL="457200" indent="-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formalna - kryteria specyficzne uzupełnienie/poprawa</a:t>
            </a:r>
          </a:p>
          <a:p>
            <a:pPr marL="457200" indent="-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Etap negocjacji - jedna możliwość poprawy wniosku o dofinansowanie</a:t>
            </a:r>
          </a:p>
          <a:p>
            <a:pPr marL="457200" indent="-4572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</a:t>
            </a:r>
            <a:endParaRPr lang="pl-PL" sz="20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800" dirty="0"/>
          </a:p>
          <a:p>
            <a:pPr marL="0" indent="0">
              <a:lnSpc>
                <a:spcPct val="200000"/>
              </a:lnSpc>
              <a:buNone/>
            </a:pPr>
            <a:endParaRPr lang="pl-PL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1A6564-FD9B-4356-B3C1-567C4400C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3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498" y="3347789"/>
            <a:ext cx="7559675" cy="1728192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Powodzenia w aplikowaniu o środki unijne z funduszu EFS+.</a:t>
            </a:r>
          </a:p>
        </p:txBody>
      </p:sp>
    </p:spTree>
    <p:extLst>
      <p:ext uri="{BB962C8B-B14F-4D97-AF65-F5344CB8AC3E}">
        <p14:creationId xmlns:p14="http://schemas.microsoft.com/office/powerpoint/2010/main" val="38218144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03" y="467469"/>
            <a:ext cx="9145016" cy="100811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5.6. Adaptacyjność pracowników  i pracodawców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0" dirty="0">
              <a:solidFill>
                <a:schemeClr val="accent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145" y="1187549"/>
            <a:ext cx="9035289" cy="5688632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buNone/>
            </a:pPr>
            <a:endParaRPr lang="pl-PL" sz="2000" b="1" dirty="0"/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Numer naboru: 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FEPM.05.09-IZ.00-001/24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Data ogłoszenia naboru: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28.05.2024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Nabór wniosków: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29.05.2024 r. – 10.07.2024 r.</a:t>
            </a:r>
          </a:p>
          <a:p>
            <a:pPr marL="0" lvl="1" indent="0">
              <a:lnSpc>
                <a:spcPct val="100000"/>
              </a:lnSpc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Planowany termin zakończenia postępowania: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do stycznia 2025 r.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28.05.2024 r.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data, od której najwcześniej może rozpocząć się projekt;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koniec czerwca 2025 r. 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data, do której najpóźniej musi się rozpocząć projekt; 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wrzesień 2029 r.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data, do której musi zakończyć się projekt.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6"/>
            <a:ext cx="6696645" cy="864456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składania wniosków (1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827509"/>
            <a:ext cx="8784827" cy="61923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Forma elektroniczna: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składanie wniosku oraz wymaganego załącznika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odbywa się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za pośrednictwem aplikacji SOWA EFS (</a:t>
            </a:r>
            <a:r>
              <a:rPr lang="pl-PL" sz="1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https://sowa2021.efs.gov.pl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Wniosek złożony poza SOWA EFS: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brak rozpatrzenia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Formularz wniosku: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wnioskodawca nie podpisuje wniosku</a:t>
            </a:r>
            <a:endParaRPr lang="pl-PL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Wymagany załącznik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 dofinansowanie projektu – Oświadczenie Wnioskodawcy dot. kryteriów wyboru projektów i zapoznania się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 Regulaminem wyboru projektów –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Załącznik musi być podpisany podpisem kwalifikowanym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. Aby podpisać dokumenty podpisem kwalifikowanym należy posiadać jeden z podpisów kwalifikowanych, kupiony u jednego z certyfikowanych dostawców wymienionych w rejestrze Narodowego Centrum Certyfikacji.</a:t>
            </a:r>
          </a:p>
          <a:p>
            <a:pPr marL="0" indent="0">
              <a:buNone/>
            </a:pPr>
            <a:endParaRPr lang="pl-PL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77BAE-A590-4C9D-8822-2906EEE8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2" cy="864096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(2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70720-FC01-46FB-A7E7-A85F23D5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259557"/>
            <a:ext cx="8640764" cy="54002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Załącznik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pobrać z Regulaminu wyboru projektów (zał. Nr 26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Regulaminu wyboru) pod linkiem: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https://funduszeuepomorskie.pl/nabory/5249-59-ksztalcenie-ustawiczne-fepm0509-iz00-00124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Istotne jest, aby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modyfikować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treści załącznika.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Załącznik do formularza wniosku musi stanowić jeden plik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rozmiarze nieprzekraczającym 20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 w przypadku większej liczby dokumentów składających się na dany załącznik, wymagane jest dostarczenie ich w postaci pliku archiwum. Maksymalna wielkość wszystkich plików załączonych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 wniosku to 35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Dopuszczalne są pliki z rozszerzeniami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xls,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xlsx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pdf,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"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txt,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mp4 oraz archiwa zip i 7z. Dopuszczalne są także pliki podpisane kwalifikowanym podpisem elektronicznym w formatach TSL,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XMLsig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CadES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ASIC,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XMLenc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8E0784-6B6F-4ABE-9630-15D32F48F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6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(3 z 4)</a:t>
            </a:r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6C0BC602-156B-40F7-AD3A-8F4F8A2D5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97634" y="684604"/>
            <a:ext cx="4536504" cy="650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53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82775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043533"/>
            <a:ext cx="8641146" cy="597630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Korespondencja: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na etapie naboru oraz oceny wniosków odbywa się </a:t>
            </a:r>
            <a:r>
              <a:rPr lang="pl-PL" sz="3200" spc="180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drogą elektroniczną za pośrednictwem aplikacji SOWA EFS,</a:t>
            </a: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 lub poprawa wniosku: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tylko na wezwanie ION,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Wybór projektu do dofinansowania lub negatywna ocena: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przekazanie informacji w formie pisemnej lub elektronicznej,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Pytania dotyczące naboru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(do dnia zakończenia naboru)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zatrudnienie.efs@pomorskie.eu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endParaRPr lang="pl-PL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pkt. 1.9 Regulaminu wyboru projektów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19" y="467469"/>
            <a:ext cx="864057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548" y="899517"/>
            <a:ext cx="8640956" cy="70567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odbywa się w ramach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etapów: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 każdym etapie oceny: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przekazanie informacji o wyniku oceny. Negatywny wynik zawiera pouczenie o możliwości wniesienia protestu.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5.1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6" y="251446"/>
            <a:ext cx="8628960" cy="1728392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oceny formalnej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043533"/>
            <a:ext cx="9804127" cy="5976304"/>
          </a:xfrm>
        </p:spPr>
        <p:txBody>
          <a:bodyPr>
            <a:normAutofit fontScale="40000" lnSpcReduction="2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zerojedynkowe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specyficzne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podlegają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 w zakresie kryteriów specyficznych: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SOWA EFS.</a:t>
            </a:r>
            <a:endParaRPr lang="pl-PL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kryterium.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pkt. 5.2 Regulaminu wyboru projektów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oceny merytorycznej (1 z 2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899517"/>
            <a:ext cx="8641145" cy="612032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Ocena merytoryczna: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wykonalności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zgodności z zasadami horyzontalnymi: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weryfikacja w systemie zerojedynkowym - podlegają uzupełnieniu/poprawie na etapie negocjacji,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strategiczne: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punktowy system oceny w ramach czterech obszarów A, B, C - nie podlegają uzupełnieniu/poprawie.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możliwa do uzyskania liczba punktów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kryteriów strategicznych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146 punktów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tym: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A i B -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pkt. stanowi minimum punktowe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C.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1345</TotalTime>
  <Words>1161</Words>
  <Application>Microsoft Office PowerPoint</Application>
  <PresentationFormat>Niestandardowy</PresentationFormat>
  <Paragraphs>127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5.6. Adaptacyjność pracowników  i pracodawców  </vt:lpstr>
      <vt:lpstr>Sposób składania wniosków (1 z 4)</vt:lpstr>
      <vt:lpstr>Sposób składania wniosków (2 z 4)</vt:lpstr>
      <vt:lpstr>Sposób składania wniosków (3 z 4)</vt:lpstr>
      <vt:lpstr>Zasady komunikacji pomiędzy ION a wnioskodawcą</vt:lpstr>
      <vt:lpstr>Ogólne zasady Oceny</vt:lpstr>
      <vt:lpstr>Etap oceny formalnej</vt:lpstr>
      <vt:lpstr>Etap oceny merytorycznej (1 z 2)</vt:lpstr>
      <vt:lpstr>Etap oceny merytorycznej (2 z 2)</vt:lpstr>
      <vt:lpstr>Etap negocjacji</vt:lpstr>
      <vt:lpstr>Zatwierdzanie wyników oceny</vt:lpstr>
      <vt:lpstr>Zawarcie umowy o dofinansowanie projektu</vt:lpstr>
      <vt:lpstr>Podsumowanie </vt:lpstr>
      <vt:lpstr>Powodzenia w aplikowaniu o środki unijne z funduszu EFS+.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Spanily Marta</cp:lastModifiedBy>
  <cp:revision>92</cp:revision>
  <cp:lastPrinted>2024-04-30T06:57:31Z</cp:lastPrinted>
  <dcterms:created xsi:type="dcterms:W3CDTF">2022-06-22T09:40:44Z</dcterms:created>
  <dcterms:modified xsi:type="dcterms:W3CDTF">2024-06-04T09:25:58Z</dcterms:modified>
</cp:coreProperties>
</file>