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465" r:id="rId2"/>
    <p:sldId id="369" r:id="rId3"/>
    <p:sldId id="413" r:id="rId4"/>
    <p:sldId id="410" r:id="rId5"/>
    <p:sldId id="455" r:id="rId6"/>
    <p:sldId id="454" r:id="rId7"/>
    <p:sldId id="418" r:id="rId8"/>
    <p:sldId id="477" r:id="rId9"/>
    <p:sldId id="468" r:id="rId10"/>
    <p:sldId id="469" r:id="rId11"/>
    <p:sldId id="471" r:id="rId12"/>
    <p:sldId id="470" r:id="rId13"/>
    <p:sldId id="429" r:id="rId14"/>
    <p:sldId id="472" r:id="rId15"/>
    <p:sldId id="473" r:id="rId16"/>
    <p:sldId id="436" r:id="rId17"/>
    <p:sldId id="431" r:id="rId18"/>
    <p:sldId id="432" r:id="rId19"/>
    <p:sldId id="440" r:id="rId20"/>
    <p:sldId id="441" r:id="rId21"/>
    <p:sldId id="327" r:id="rId22"/>
    <p:sldId id="480" r:id="rId23"/>
    <p:sldId id="463" r:id="rId24"/>
    <p:sldId id="478" r:id="rId25"/>
    <p:sldId id="443" r:id="rId26"/>
    <p:sldId id="333" r:id="rId27"/>
    <p:sldId id="479" r:id="rId28"/>
    <p:sldId id="437" r:id="rId29"/>
    <p:sldId id="466" r:id="rId30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65"/>
            <p14:sldId id="369"/>
            <p14:sldId id="413"/>
            <p14:sldId id="410"/>
            <p14:sldId id="455"/>
            <p14:sldId id="454"/>
            <p14:sldId id="418"/>
            <p14:sldId id="477"/>
            <p14:sldId id="468"/>
            <p14:sldId id="469"/>
            <p14:sldId id="471"/>
            <p14:sldId id="470"/>
            <p14:sldId id="429"/>
            <p14:sldId id="472"/>
            <p14:sldId id="473"/>
            <p14:sldId id="436"/>
            <p14:sldId id="431"/>
            <p14:sldId id="432"/>
            <p14:sldId id="440"/>
            <p14:sldId id="441"/>
            <p14:sldId id="327"/>
            <p14:sldId id="480"/>
            <p14:sldId id="463"/>
            <p14:sldId id="478"/>
            <p14:sldId id="443"/>
            <p14:sldId id="333"/>
            <p14:sldId id="479"/>
            <p14:sldId id="437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Wilczyńska Aldona" initials="WA" lastIdx="1" clrIdx="2">
    <p:extLst>
      <p:ext uri="{19B8F6BF-5375-455C-9EA6-DF929625EA0E}">
        <p15:presenceInfo xmlns:p15="http://schemas.microsoft.com/office/powerpoint/2012/main" userId="S-1-5-21-352459600-126056257-345019615-8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91" autoAdjust="0"/>
    <p:restoredTop sz="95208" autoAdjust="0"/>
  </p:normalViewPr>
  <p:slideViewPr>
    <p:cSldViewPr showGuides="1">
      <p:cViewPr varScale="1">
        <p:scale>
          <a:sx n="104" d="100"/>
          <a:sy n="104" d="100"/>
        </p:scale>
        <p:origin x="738" y="11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31517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04.06.2024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31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2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4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652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057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1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Rekomenduję zapoznanie się z - przygotowaną przez nasz Departament - Instrukcją merytoryczną wypełniania formularza wniosku o dofinansowanie projektu, która stanowi Załącznik </a:t>
            </a:r>
            <a:r>
              <a:rPr lang="pl-PL" b="1"/>
              <a:t>nr 4 do </a:t>
            </a:r>
            <a:r>
              <a:rPr lang="pl-PL" b="1" dirty="0"/>
              <a:t>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Gmina X/ GOPS)</a:t>
            </a:r>
            <a:r>
              <a:rPr lang="pl-PL" b="0" dirty="0"/>
              <a:t>. 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Dane adresowe powinny być podane dla jednostki nadrzędnej.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Po aktualizacji systemu SOWA istnieje możliwość dodania oddziału danej organizacji z tym samym </a:t>
            </a:r>
            <a:r>
              <a:rPr lang="pl-PL" b="0" dirty="0" err="1"/>
              <a:t>NIPem</a:t>
            </a:r>
            <a:r>
              <a:rPr lang="pl-PL" b="0" dirty="0"/>
              <a:t>, więc możecie Państwo skorzystać z tej opcji, jeśli w poprzednich naborach Państwa jednostka nadrzędna występowała z inną jednostką podległą, która była odpowiedzialna za realizację.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  <a:p>
            <a:endParaRPr lang="pl-PL" dirty="0"/>
          </a:p>
          <a:p>
            <a:r>
              <a:rPr lang="pl-PL" dirty="0"/>
              <a:t>Sposób pomiaru wskaźnika należy opisać także dla wskaźników zerowych.</a:t>
            </a:r>
          </a:p>
          <a:p>
            <a:endParaRPr lang="pl-PL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planowania działań projektowych nie przewiduje się działań związanych z ww. wskaźnikiem. Niemniej wskaźnik ten będzie na bieżąco monitorowany, każdorazowo w momencie pojawienia się osób bądź sytuacji, której dotyczy.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895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23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8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 przedmiotowym naborze wymagany jest 1 załącznik, składany tylko przez Wnioskodawcę.</a:t>
            </a:r>
          </a:p>
          <a:p>
            <a:endParaRPr lang="pl-PL" b="1" dirty="0"/>
          </a:p>
          <a:p>
            <a:r>
              <a:rPr lang="pl-PL" b="1" dirty="0"/>
              <a:t>Oświadczenia dot. kryteriów wyboru projektu i zapoznania się z Regulaminem wyboru projektów.</a:t>
            </a:r>
          </a:p>
          <a:p>
            <a:endParaRPr lang="pl-PL" b="1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56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69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wybieramy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Zazwyczaj trwa to kilka minut, a na aktywację mamy 72h.</a:t>
            </a:r>
          </a:p>
          <a:p>
            <a:endParaRPr lang="pl-PL" dirty="0"/>
          </a:p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1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9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nadania ról w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17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18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04.06.2024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04.06.2024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zatrudnienie.efs@pomorskie.e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duszeuepomorskie.pl/nabory/4681-517-uslugi-spoleczne-i-zdrowotne-fepm0517-iz00-00124#toc-szczeg-y-naboru" TargetMode="External"/><Relationship Id="rId5" Type="http://schemas.openxmlformats.org/officeDocument/2006/relationships/hyperlink" Target="https://funduszeuepomorskie.pl/" TargetMode="External"/><Relationship Id="rId4" Type="http://schemas.openxmlformats.org/officeDocument/2006/relationships/hyperlink" Target="https://funduszeuepomorskie.pl/nabory/4681-517-uslugi-spoleczne-i-zdrowotne-fepm0517-iz00-00124#toc-pytania-i-odpowiedz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03032-C9E2-4333-A125-AA4CB513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915741"/>
            <a:ext cx="7920115" cy="108776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Wniosek o dofinansowanie projektu</a:t>
            </a:r>
            <a:br>
              <a:rPr lang="pl-PL" sz="3100" dirty="0"/>
            </a:br>
            <a:r>
              <a:rPr lang="pl-PL" sz="3100" dirty="0"/>
              <a:t>– praca w aplikacji SOWA EFS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5CB703-7E3F-4705-A94A-66237F87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4067869"/>
            <a:ext cx="7920037" cy="2016224"/>
          </a:xfrm>
        </p:spPr>
        <p:txBody>
          <a:bodyPr>
            <a:noAutofit/>
          </a:bodyPr>
          <a:lstStyle/>
          <a:p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Seminarium informacyjne dla wnioskodawców aplikujących w ramach Działania 5.9. Kształcenie ustawiczne</a:t>
            </a:r>
          </a:p>
          <a:p>
            <a:pPr>
              <a:spcBef>
                <a:spcPts val="3000"/>
              </a:spcBef>
            </a:pPr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Gdańsk, 10 czerwca 2024 roku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55438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CD634-C934-47B6-9F5F-1EC2127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FEPM.05.09-IZ.00-001/24 (2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4FED28-4A14-4075-A4B0-9CBDAE804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91F7E8A-240F-43C5-8D4C-EAFDF1618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8" y="1034900"/>
            <a:ext cx="9505155" cy="5521265"/>
          </a:xfrm>
        </p:spPr>
      </p:pic>
    </p:spTree>
    <p:extLst>
      <p:ext uri="{BB962C8B-B14F-4D97-AF65-F5344CB8AC3E}">
        <p14:creationId xmlns:p14="http://schemas.microsoft.com/office/powerpoint/2010/main" val="763488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F630739-C1CE-436B-A9DE-0A458FA82869}"/>
              </a:ext>
            </a:extLst>
          </p:cNvPr>
          <p:cNvSpPr/>
          <p:nvPr/>
        </p:nvSpPr>
        <p:spPr>
          <a:xfrm>
            <a:off x="7938194" y="1619597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03C4F78-E5E0-4FBB-B947-397470A8E4E9}"/>
              </a:ext>
            </a:extLst>
          </p:cNvPr>
          <p:cNvSpPr/>
          <p:nvPr/>
        </p:nvSpPr>
        <p:spPr>
          <a:xfrm>
            <a:off x="3689722" y="3779837"/>
            <a:ext cx="338437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FA1FE8B-D238-4828-BF88-C160FB2C2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832648"/>
          </a:xfrm>
        </p:spPr>
      </p:pic>
    </p:spTree>
    <p:extLst>
      <p:ext uri="{BB962C8B-B14F-4D97-AF65-F5344CB8AC3E}">
        <p14:creationId xmlns:p14="http://schemas.microsoft.com/office/powerpoint/2010/main" val="2092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8E5F7-363C-4CA1-A933-C936EC3D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286F2B-C800-48F6-B2D5-3D626EE72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324E110-B720-4354-BC52-170CBE3F8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832648"/>
          </a:xfrm>
        </p:spPr>
      </p:pic>
    </p:spTree>
    <p:extLst>
      <p:ext uri="{BB962C8B-B14F-4D97-AF65-F5344CB8AC3E}">
        <p14:creationId xmlns:p14="http://schemas.microsoft.com/office/powerpoint/2010/main" val="18588029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4B0B725-6E2D-471D-96B1-CDC7492F75AC}"/>
              </a:ext>
            </a:extLst>
          </p:cNvPr>
          <p:cNvSpPr/>
          <p:nvPr/>
        </p:nvSpPr>
        <p:spPr>
          <a:xfrm>
            <a:off x="8010202" y="1907629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260C1ED-EBF2-4663-A618-A6A362CC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971525"/>
            <a:ext cx="9793287" cy="5688632"/>
          </a:xfrm>
        </p:spPr>
      </p:pic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3FF73D7-2935-4A8C-9E39-485B6CFBA664}"/>
              </a:ext>
            </a:extLst>
          </p:cNvPr>
          <p:cNvSpPr/>
          <p:nvPr/>
        </p:nvSpPr>
        <p:spPr>
          <a:xfrm>
            <a:off x="8010202" y="2051645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57D3F62D-8B20-480B-999E-6A8EDC93AAF6}"/>
              </a:ext>
            </a:extLst>
          </p:cNvPr>
          <p:cNvSpPr/>
          <p:nvPr/>
        </p:nvSpPr>
        <p:spPr>
          <a:xfrm>
            <a:off x="3833738" y="3851845"/>
            <a:ext cx="2952328" cy="86409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C7583A4-96C1-4A02-99FD-534CF29CC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832648"/>
          </a:xfrm>
        </p:spPr>
      </p:pic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28244C3-7B4C-4C22-A261-54B104BD4E41}"/>
              </a:ext>
            </a:extLst>
          </p:cNvPr>
          <p:cNvSpPr/>
          <p:nvPr/>
        </p:nvSpPr>
        <p:spPr>
          <a:xfrm>
            <a:off x="7938194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9524FA1-6A87-4E63-AE46-78FDFE65D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688631"/>
          </a:xfrm>
        </p:spPr>
      </p:pic>
    </p:spTree>
    <p:extLst>
      <p:ext uri="{BB962C8B-B14F-4D97-AF65-F5344CB8AC3E}">
        <p14:creationId xmlns:p14="http://schemas.microsoft.com/office/powerpoint/2010/main" val="2710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8DA59B7-DA63-45E8-BDC6-8A043AA4D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616624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87BB9D4-4D6F-48EE-A444-81A2E61A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688632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E26A512-A44B-4D6A-95DF-515FB6741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187549"/>
            <a:ext cx="9793287" cy="5400240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</a:t>
            </a:r>
            <a:r>
              <a:rPr lang="pl-PL" sz="2000" dirty="0">
                <a:solidFill>
                  <a:srgbClr val="FF0000"/>
                </a:solidFill>
              </a:rPr>
              <a:t>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4A4065E-505E-4D06-9583-774F88FAD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187549"/>
            <a:ext cx="9793287" cy="5544616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 descr="art. 39 ustawy wdrożeniowej   &#10;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25259"/>
            <a:ext cx="1015312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u="sng" dirty="0"/>
              <a:t>PARTNER = REALIZATOR</a:t>
            </a:r>
            <a:br>
              <a:rPr lang="pl-PL" sz="3200" b="1" u="sng" dirty="0"/>
            </a:br>
            <a:endParaRPr lang="pl-PL" sz="3200" b="1" u="sng" dirty="0"/>
          </a:p>
          <a:p>
            <a:pPr marL="0" indent="0" algn="ctr">
              <a:buNone/>
            </a:pPr>
            <a:r>
              <a:rPr lang="pl-PL" sz="2400" b="1" u="sng" dirty="0"/>
              <a:t>Obowiązują zapisy art 39 ustawy wdrożeniowej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należy wpisać w sekcji wniosku – </a:t>
            </a:r>
            <a:br>
              <a:rPr lang="pl-PL" dirty="0"/>
            </a:br>
            <a:r>
              <a:rPr lang="pl-PL" dirty="0"/>
              <a:t>Wnioskodawcy 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 nazwa maksymalnie jednej jednostki podległej</a:t>
            </a:r>
            <a:br>
              <a:rPr lang="pl-PL" b="1" dirty="0"/>
            </a:br>
            <a:r>
              <a:rPr lang="pl-PL" dirty="0"/>
              <a:t>np. </a:t>
            </a:r>
            <a:r>
              <a:rPr lang="pl-PL" u="sng" dirty="0"/>
              <a:t>PODMIOT X / PODMIOT X 1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W polach dotyczących danych adresowych należy wpisać dane dotyczące właściwej jednostki nadrzędnej.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6635AF-F28B-4BCE-A335-E5B113E5C934}"/>
              </a:ext>
            </a:extLst>
          </p:cNvPr>
          <p:cNvSpPr/>
          <p:nvPr/>
        </p:nvSpPr>
        <p:spPr>
          <a:xfrm>
            <a:off x="9306346" y="294203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197F67F-2C11-4421-A0C7-AD4210722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688632"/>
          </a:xfrm>
        </p:spPr>
      </p:pic>
    </p:spTree>
    <p:extLst>
      <p:ext uri="{BB962C8B-B14F-4D97-AF65-F5344CB8AC3E}">
        <p14:creationId xmlns:p14="http://schemas.microsoft.com/office/powerpoint/2010/main" val="10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51F9DA-40C7-4673-B2EB-A285E054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59" y="973302"/>
            <a:ext cx="6424675" cy="61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B08E94F-7650-4B45-9E3E-509F76D4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28233"/>
            <a:ext cx="9793088" cy="599196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</a:pPr>
            <a:r>
              <a:rPr lang="pl-PL" dirty="0"/>
              <a:t>14 komponentów dla naboru </a:t>
            </a:r>
            <a:r>
              <a:rPr lang="pl-PL" b="1" dirty="0"/>
              <a:t>FEPM.05.09-IZ.00-001/24: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Kwalifikowalność Wnioskodawcy/ Partnerów – zasada niedyskryminacji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Typ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Kryteria formalne 1.2.2.1.Zgodność ze szczegółowymi uwarunkowaniami określonymi dla Działania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szans i niedyskryminacji, w tym dostępności dla osób z niepełnosprawnościami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kobiet i mężczyzn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zrównoważonego rozwoju, w tym zasada DNSH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Komplementarność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Kryteria merytoryczne 2.3.3.1. Ukierunkowanie tematyczne wsparcia – ISP, branże kluczowe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Kryteria merytoryczne 2.3.3.2. Ukierunkowanie tematyczne wsparcia - rozwój i potwierdzanie kompetencji cyfrowych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Kryteria merytoryczne 2.3.3.3. Ukierunkowanie tematyczne wsparcia–kompetencje/kwalifikacje w sektorach związanych ze środowiskiem, klimatem, energią, gospodarką o obiegu zamkniętym oraz </a:t>
            </a:r>
            <a:r>
              <a:rPr lang="pl-PL" dirty="0" err="1"/>
              <a:t>biogospodarką</a:t>
            </a:r>
            <a:endParaRPr lang="pl-P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Kryteria merytoryczne 2.3.3.4. Partnerstwo międzysektorowe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Kryteria merytoryczne 2.3.3.5. Specyfika grupy docelowej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Osoba/y uprawniona/e do reprezentowania Wnioskodawcy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Adres Elektronicznej Skrzynki Podawczej </a:t>
            </a:r>
            <a:r>
              <a:rPr lang="pl-PL" dirty="0" err="1"/>
              <a:t>ePUAP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26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FB6D38B-8EE1-491B-8347-00615615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4"/>
          <a:stretch/>
        </p:blipFill>
        <p:spPr>
          <a:xfrm>
            <a:off x="449262" y="899518"/>
            <a:ext cx="9793287" cy="1911922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521370" y="3059757"/>
            <a:ext cx="97211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Załącznik należy pobrać z Regulaminu wyboru projektów </a:t>
            </a:r>
            <a:br>
              <a:rPr lang="pl-PL" sz="2400" dirty="0"/>
            </a:br>
            <a:r>
              <a:rPr lang="pl-PL" sz="2400" dirty="0"/>
              <a:t>(Załącznik nr 26).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Nie należy modyfikować treści załącznika.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KOP weryfikuje, czy załącznik podpisała osoba wskazana </a:t>
            </a:r>
            <a:br>
              <a:rPr lang="pl-PL" sz="2400" dirty="0"/>
            </a:br>
            <a:r>
              <a:rPr lang="pl-PL" sz="2400" dirty="0"/>
              <a:t>we wniosku w sekcji Dodatkowe informacje.</a:t>
            </a:r>
          </a:p>
          <a:p>
            <a:pPr>
              <a:spcAft>
                <a:spcPts val="1800"/>
              </a:spcAft>
            </a:pPr>
            <a:endParaRPr lang="pl-PL" sz="2400" dirty="0"/>
          </a:p>
          <a:p>
            <a:pPr>
              <a:spcAft>
                <a:spcPts val="1800"/>
              </a:spcAft>
            </a:pPr>
            <a:r>
              <a:rPr lang="pl-PL" sz="2400" dirty="0"/>
              <a:t>Załącznik do wniosku musi być </a:t>
            </a:r>
            <a:r>
              <a:rPr lang="pl-PL" sz="2400" b="1" dirty="0"/>
              <a:t>podpisany przez osobę/osoby upoważnioną/e do reprezentowania Wnioskodawcy </a:t>
            </a:r>
            <a:r>
              <a:rPr lang="pl-PL" sz="2400" dirty="0"/>
              <a:t>wyłącznie </a:t>
            </a:r>
            <a:r>
              <a:rPr lang="pl-PL" sz="2400" b="1" dirty="0"/>
              <a:t>PODPISEM KWALIFIKOWANYM.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37640A-3F3C-40F7-82FD-03AE7555D45E}"/>
              </a:ext>
            </a:extLst>
          </p:cNvPr>
          <p:cNvSpPr txBox="1"/>
          <p:nvPr/>
        </p:nvSpPr>
        <p:spPr>
          <a:xfrm>
            <a:off x="5561930" y="2280082"/>
            <a:ext cx="410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Załącznik nr 1 do wniosku</a:t>
            </a:r>
          </a:p>
        </p:txBody>
      </p:sp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0C6D950-6EF0-4234-A20D-1F39465302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1187549"/>
            <a:ext cx="10296525" cy="5688631"/>
          </a:xfrm>
        </p:spPr>
      </p:pic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3"/>
              </a:rPr>
              <a:t>zatrudnienie.efs@pomorskie.eu</a:t>
            </a:r>
            <a:endParaRPr lang="pl-PL" sz="2400" u="sng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</a:t>
            </a:r>
            <a:r>
              <a:rPr lang="pl-PL" sz="2400" dirty="0">
                <a:hlinkClick r:id="rId4"/>
              </a:rPr>
              <a:t>pytania i odpowiedzi</a:t>
            </a:r>
            <a:br>
              <a:rPr lang="pl-PL" sz="2400" dirty="0"/>
            </a:br>
            <a:r>
              <a:rPr lang="pl-PL" sz="2400" dirty="0"/>
              <a:t>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5"/>
              </a:rPr>
              <a:t>FEP 2021-2027</a:t>
            </a:r>
            <a:r>
              <a:rPr lang="pl-PL" sz="2400" b="1" dirty="0"/>
              <a:t> 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Działania 5.9. Kształcenie ustawiczne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FEPM.05.09-IZ.00-001/24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</a:t>
            </a:r>
            <a:br>
              <a:rPr lang="pl-PL" sz="2400" dirty="0"/>
            </a:br>
            <a:r>
              <a:rPr lang="pl-PL" sz="2400" dirty="0"/>
              <a:t>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483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(Załącznik, podpis kwalifikowany).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Korzystamy z instrukcji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pl-PL" sz="2600" dirty="0"/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5633939" y="3703339"/>
            <a:ext cx="4778684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„Zawsze wydaje się, że coś jest niemożliwe, dopóki nie zostanie to zrobione.”</a:t>
            </a:r>
          </a:p>
          <a:p>
            <a:pPr algn="ctr"/>
            <a:endParaRPr lang="pl-PL" sz="2000" b="1" i="1" dirty="0">
              <a:solidFill>
                <a:schemeClr val="tx1"/>
              </a:solidFill>
            </a:endParaRPr>
          </a:p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Nelson Mandela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3D83D9-8E49-4B10-94CA-D07A8A2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3" y="3445663"/>
            <a:ext cx="4778684" cy="32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C92D9-6F7D-4D77-A223-3677E68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3707829"/>
            <a:ext cx="7920115" cy="1087764"/>
          </a:xfrm>
        </p:spPr>
        <p:txBody>
          <a:bodyPr/>
          <a:lstStyle/>
          <a:p>
            <a:pPr algn="ctr"/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29069166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 fontScale="90000"/>
          </a:bodyPr>
          <a:lstStyle/>
          <a:p>
            <a:r>
              <a:rPr lang="pl-PL" sz="3100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b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</a:b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43BDA881-8622-4CFC-95D4-DDAEE689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392672"/>
            <a:ext cx="10297144" cy="5627525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0AF5C9-9293-48FD-BE4A-676C8187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"/>
          <a:stretch/>
        </p:blipFill>
        <p:spPr>
          <a:xfrm>
            <a:off x="161330" y="1213299"/>
            <a:ext cx="10369152" cy="5691674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2B742F-CE5A-4B3D-B1D1-3464F6FE6254}"/>
              </a:ext>
            </a:extLst>
          </p:cNvPr>
          <p:cNvSpPr/>
          <p:nvPr/>
        </p:nvSpPr>
        <p:spPr>
          <a:xfrm>
            <a:off x="5561930" y="4427909"/>
            <a:ext cx="936104" cy="21602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2E14F4A6-8C2F-416E-A4B3-35294182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5" y="971550"/>
            <a:ext cx="9135751" cy="5832475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31ED5BE-243D-4644-A29B-14B1BA13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0" y="2123653"/>
            <a:ext cx="1426588" cy="56088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7385D5B-3701-4346-BABA-D22CD443C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154" y="1539767"/>
            <a:ext cx="1816765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3068E9A-9A24-466F-955F-A425086D1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935521"/>
            <a:ext cx="9217024" cy="606171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6A4829-F51B-4719-A38F-17BE23B2E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499" y="3135497"/>
            <a:ext cx="2693401" cy="16617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CE2871B-AD43-40ED-8496-9D1DF920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259557"/>
            <a:ext cx="10369152" cy="5595021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Role 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8BCD791-2699-43F3-97FB-6EE2358EE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" y="1259558"/>
            <a:ext cx="9999429" cy="5400006"/>
          </a:xfrm>
        </p:spPr>
      </p:pic>
    </p:spTree>
    <p:extLst>
      <p:ext uri="{BB962C8B-B14F-4D97-AF65-F5344CB8AC3E}">
        <p14:creationId xmlns:p14="http://schemas.microsoft.com/office/powerpoint/2010/main" val="29383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6F145-953F-46CA-8D62-C1C7A47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FEPM.05.09-IZ.00-001/24 (1 z 2)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A82981-8BA0-4765-8F6E-79E89F1A6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352C0D4-61F6-49B2-84F9-F83A8207C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616624"/>
          </a:xfrm>
        </p:spPr>
      </p:pic>
    </p:spTree>
    <p:extLst>
      <p:ext uri="{BB962C8B-B14F-4D97-AF65-F5344CB8AC3E}">
        <p14:creationId xmlns:p14="http://schemas.microsoft.com/office/powerpoint/2010/main" val="37215764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13762</TotalTime>
  <Words>2104</Words>
  <Application>Microsoft Office PowerPoint</Application>
  <PresentationFormat>Niestandardowy</PresentationFormat>
  <Paragraphs>228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Open Sans</vt:lpstr>
      <vt:lpstr>Wingdings</vt:lpstr>
      <vt:lpstr>Motyw pakietu Office</vt:lpstr>
      <vt:lpstr>Wniosek o dofinansowanie projektu – praca w aplikacji SOWA EFS </vt:lpstr>
      <vt:lpstr>AGENDA:</vt:lpstr>
      <vt:lpstr>Witamy w Systemie Obsługi Wniosków Aplikacyjnych… https://sowa2021.efs.gov.pl 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FEPM.05.09-IZ.00-001/24 (1 z 2)</vt:lpstr>
      <vt:lpstr>Nabór numer FEPM.05.09-IZ.00-001/24 (2 z 2)</vt:lpstr>
      <vt:lpstr>Tworzenie wniosku z poziomu Naboru</vt:lpstr>
      <vt:lpstr>Tworzenie wniosku z poziomu Naboru</vt:lpstr>
      <vt:lpstr>Edycja wniosku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Dodatkowe informacje (1 z 2)</vt:lpstr>
      <vt:lpstr>Sekcja: Dodatkowe informacje (2 z 2)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Spanily Marta</cp:lastModifiedBy>
  <cp:revision>725</cp:revision>
  <cp:lastPrinted>2023-11-07T09:28:13Z</cp:lastPrinted>
  <dcterms:created xsi:type="dcterms:W3CDTF">2022-06-22T09:40:44Z</dcterms:created>
  <dcterms:modified xsi:type="dcterms:W3CDTF">2024-06-04T09:26:34Z</dcterms:modified>
</cp:coreProperties>
</file>