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465" r:id="rId2"/>
    <p:sldId id="369" r:id="rId3"/>
    <p:sldId id="413" r:id="rId4"/>
    <p:sldId id="410" r:id="rId5"/>
    <p:sldId id="455" r:id="rId6"/>
    <p:sldId id="454" r:id="rId7"/>
    <p:sldId id="418" r:id="rId8"/>
    <p:sldId id="477" r:id="rId9"/>
    <p:sldId id="478" r:id="rId10"/>
    <p:sldId id="469" r:id="rId11"/>
    <p:sldId id="471" r:id="rId12"/>
    <p:sldId id="479" r:id="rId13"/>
    <p:sldId id="429" r:id="rId14"/>
    <p:sldId id="472" r:id="rId15"/>
    <p:sldId id="473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82" r:id="rId24"/>
    <p:sldId id="480" r:id="rId25"/>
    <p:sldId id="481" r:id="rId26"/>
    <p:sldId id="443" r:id="rId27"/>
    <p:sldId id="460" r:id="rId28"/>
    <p:sldId id="333" r:id="rId29"/>
    <p:sldId id="437" r:id="rId30"/>
    <p:sldId id="466" r:id="rId3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13"/>
            <p14:sldId id="410"/>
            <p14:sldId id="455"/>
            <p14:sldId id="454"/>
            <p14:sldId id="418"/>
            <p14:sldId id="477"/>
            <p14:sldId id="478"/>
            <p14:sldId id="469"/>
            <p14:sldId id="471"/>
            <p14:sldId id="479"/>
            <p14:sldId id="429"/>
            <p14:sldId id="472"/>
            <p14:sldId id="473"/>
            <p14:sldId id="436"/>
            <p14:sldId id="431"/>
            <p14:sldId id="432"/>
            <p14:sldId id="440"/>
            <p14:sldId id="441"/>
            <p14:sldId id="327"/>
            <p14:sldId id="442"/>
            <p14:sldId id="482"/>
            <p14:sldId id="480"/>
            <p14:sldId id="481"/>
            <p14:sldId id="443"/>
            <p14:sldId id="460"/>
            <p14:sldId id="333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Wilczyńska Aldona" initials="WA" lastIdx="1" clrIdx="2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FFFF"/>
    <a:srgbClr val="004494"/>
    <a:srgbClr val="00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1" autoAdjust="0"/>
    <p:restoredTop sz="75789" autoAdjust="0"/>
  </p:normalViewPr>
  <p:slideViewPr>
    <p:cSldViewPr showGuides="1">
      <p:cViewPr varScale="1">
        <p:scale>
          <a:sx n="79" d="100"/>
          <a:sy n="79" d="100"/>
        </p:scale>
        <p:origin x="798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7064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03.07.2024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31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2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4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05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1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70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5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69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17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7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03.07.2024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03.07.2024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cja.efs@pomorskie.e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4681-517-uslugi-spoleczne-i-zdrowotne-fepm0517-iz00-00124#toc-szczeg-y-naboru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4681-517-uslugi-spoleczne-i-zdrowotne-fepm0517-iz00-00124#toc-pytania-i-odpowiedz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Wniosek o dofinansowanie projektu</a:t>
            </a:r>
            <a:br>
              <a:rPr lang="pl-PL" sz="3600" dirty="0"/>
            </a:br>
            <a:r>
              <a:rPr lang="pl-PL" sz="36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30243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000" b="0" dirty="0"/>
              <a:t>Seminarium informacyjne dla wnioskodawców aplikujących w ramach Działania 5.5  Aktywne i zdrowe starzenie się </a:t>
            </a:r>
            <a:br>
              <a:rPr lang="pl-PL" sz="2000" b="0" dirty="0"/>
            </a:br>
            <a:r>
              <a:rPr lang="pl-PL" sz="2000" b="0" dirty="0"/>
              <a:t>w programie Fundusze Europejskie dla Pomorza 2021-2027</a:t>
            </a:r>
          </a:p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3 lipca 2024 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9" descr="zrzut ekranu prezentujący Podgląd naboru">
            <a:extLst>
              <a:ext uri="{FF2B5EF4-FFF2-40B4-BE49-F238E27FC236}">
                <a16:creationId xmlns:a16="http://schemas.microsoft.com/office/drawing/2014/main" id="{DF865E1E-8C4D-4234-B994-D3E36AC35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22" y="1074628"/>
            <a:ext cx="10513168" cy="591365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FEPM.05.05-IZ.00-001/24 (2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966108F-5140-4D3F-AE06-008DAD89DE7A}"/>
              </a:ext>
            </a:extLst>
          </p:cNvPr>
          <p:cNvSpPr/>
          <p:nvPr/>
        </p:nvSpPr>
        <p:spPr>
          <a:xfrm>
            <a:off x="8442250" y="1763613"/>
            <a:ext cx="1440160" cy="21602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48616CD-9EB9-45DB-ACB8-5C82C283B96A}"/>
              </a:ext>
            </a:extLst>
          </p:cNvPr>
          <p:cNvSpPr/>
          <p:nvPr/>
        </p:nvSpPr>
        <p:spPr>
          <a:xfrm>
            <a:off x="3401690" y="2195661"/>
            <a:ext cx="10801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488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3" name="Symbol zastępczy zawartości 12" descr="zrzut ekranu prezentujący Utworzenie projektu - tytuł projektu">
            <a:extLst>
              <a:ext uri="{FF2B5EF4-FFF2-40B4-BE49-F238E27FC236}">
                <a16:creationId xmlns:a16="http://schemas.microsoft.com/office/drawing/2014/main" id="{4264B5F0-5B09-4B6D-AD82-88EF3316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85271" cy="5841715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03C4F78-E5E0-4FBB-B947-397470A8E4E9}"/>
              </a:ext>
            </a:extLst>
          </p:cNvPr>
          <p:cNvSpPr/>
          <p:nvPr/>
        </p:nvSpPr>
        <p:spPr>
          <a:xfrm>
            <a:off x="3689722" y="3851845"/>
            <a:ext cx="3312368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F630739-C1CE-436B-A9DE-0A458FA82869}"/>
              </a:ext>
            </a:extLst>
          </p:cNvPr>
          <p:cNvSpPr/>
          <p:nvPr/>
        </p:nvSpPr>
        <p:spPr>
          <a:xfrm>
            <a:off x="8010202" y="1763613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8E5F7-363C-4CA1-A933-C936EC3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 (2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86F2B-C800-48F6-B2D5-3D626EE7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7" name="Symbol zastępczy zawartości 6" descr="zrzut ekranu prezentujący Listę projektów organizacji">
            <a:extLst>
              <a:ext uri="{FF2B5EF4-FFF2-40B4-BE49-F238E27FC236}">
                <a16:creationId xmlns:a16="http://schemas.microsoft.com/office/drawing/2014/main" id="{6C6EA9D7-E119-458A-B1D3-D0F8D7D3C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30" y="1115541"/>
            <a:ext cx="10368428" cy="583224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4C5040DB-25A9-4589-9529-8B3F64BE47EA}"/>
              </a:ext>
            </a:extLst>
          </p:cNvPr>
          <p:cNvSpPr/>
          <p:nvPr/>
        </p:nvSpPr>
        <p:spPr>
          <a:xfrm>
            <a:off x="8010202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5184419-3D69-473F-9EB6-7F6E96DEF016}"/>
              </a:ext>
            </a:extLst>
          </p:cNvPr>
          <p:cNvSpPr/>
          <p:nvPr/>
        </p:nvSpPr>
        <p:spPr>
          <a:xfrm>
            <a:off x="6282010" y="2339677"/>
            <a:ext cx="8640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095DE5B-C12A-4C85-8715-7DF4D3669988}"/>
              </a:ext>
            </a:extLst>
          </p:cNvPr>
          <p:cNvSpPr/>
          <p:nvPr/>
        </p:nvSpPr>
        <p:spPr>
          <a:xfrm>
            <a:off x="89322" y="3491805"/>
            <a:ext cx="13681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11428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Symbol zastępczy zawartości 5" descr="zrzut ekranu prezentujący widok karty projektu i ostatnią wersję wniosku">
            <a:extLst>
              <a:ext uri="{FF2B5EF4-FFF2-40B4-BE49-F238E27FC236}">
                <a16:creationId xmlns:a16="http://schemas.microsoft.com/office/drawing/2014/main" id="{1FA144BB-7E42-4FC4-9BEB-A1DD3F00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4B0B725-6E2D-471D-96B1-CDC7492F75AC}"/>
              </a:ext>
            </a:extLst>
          </p:cNvPr>
          <p:cNvSpPr/>
          <p:nvPr/>
        </p:nvSpPr>
        <p:spPr>
          <a:xfrm>
            <a:off x="8010202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BB8F8CD-1E44-41D0-ACB6-8646C9915B30}"/>
              </a:ext>
            </a:extLst>
          </p:cNvPr>
          <p:cNvSpPr/>
          <p:nvPr/>
        </p:nvSpPr>
        <p:spPr>
          <a:xfrm>
            <a:off x="7362130" y="5940077"/>
            <a:ext cx="266429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zawartości 5" descr="zrzut ekranu prezentujący Utworzenie nowego projektu - wybór naboru">
            <a:extLst>
              <a:ext uri="{FF2B5EF4-FFF2-40B4-BE49-F238E27FC236}">
                <a16:creationId xmlns:a16="http://schemas.microsoft.com/office/drawing/2014/main" id="{FED4B532-CC18-43A8-9BC3-80F0E68BD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6757"/>
            <a:ext cx="10369152" cy="583264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83FF73D7-2935-4A8C-9E39-485B6CFBA664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6C660C9-B59E-42D4-AA28-0B91A24776E7}"/>
              </a:ext>
            </a:extLst>
          </p:cNvPr>
          <p:cNvSpPr/>
          <p:nvPr/>
        </p:nvSpPr>
        <p:spPr>
          <a:xfrm>
            <a:off x="3905746" y="3563813"/>
            <a:ext cx="2880320" cy="8640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CBEF63F-DC37-4611-92EE-4C3B526B0A89}"/>
              </a:ext>
            </a:extLst>
          </p:cNvPr>
          <p:cNvSpPr/>
          <p:nvPr/>
        </p:nvSpPr>
        <p:spPr>
          <a:xfrm>
            <a:off x="9090322" y="3563813"/>
            <a:ext cx="1152128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EE80D8C-0A67-44DE-8E5B-177D6F130410}"/>
              </a:ext>
            </a:extLst>
          </p:cNvPr>
          <p:cNvSpPr/>
          <p:nvPr/>
        </p:nvSpPr>
        <p:spPr>
          <a:xfrm>
            <a:off x="161330" y="3491805"/>
            <a:ext cx="1224136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Symbol zastępczy zawartości 5" descr="zrzut ekranu prezentujący Menu dla karty projektu">
            <a:extLst>
              <a:ext uri="{FF2B5EF4-FFF2-40B4-BE49-F238E27FC236}">
                <a16:creationId xmlns:a16="http://schemas.microsoft.com/office/drawing/2014/main" id="{1DAAE4C9-9E1B-49BC-AD40-57D1CA43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71"/>
            <a:ext cx="10369152" cy="583264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3E31DC23-366D-436D-AF2B-E9D998FE9161}"/>
              </a:ext>
            </a:extLst>
          </p:cNvPr>
          <p:cNvSpPr/>
          <p:nvPr/>
        </p:nvSpPr>
        <p:spPr>
          <a:xfrm>
            <a:off x="8010202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FAA9371-52C0-4D94-B2AD-CF01798BC4E3}"/>
              </a:ext>
            </a:extLst>
          </p:cNvPr>
          <p:cNvSpPr/>
          <p:nvPr/>
        </p:nvSpPr>
        <p:spPr>
          <a:xfrm>
            <a:off x="8154218" y="3275781"/>
            <a:ext cx="2160240" cy="20882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8BBECAE-4CB8-47E4-853F-3D0616737C8A}"/>
              </a:ext>
            </a:extLst>
          </p:cNvPr>
          <p:cNvSpPr/>
          <p:nvPr/>
        </p:nvSpPr>
        <p:spPr>
          <a:xfrm>
            <a:off x="161330" y="3491805"/>
            <a:ext cx="1224136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10" name="Symbol zastępczy zawartości 9" descr="zrzut ekranu prezentujący Wniosek o dofinansowanie projektu - widok zakładek">
            <a:extLst>
              <a:ext uri="{FF2B5EF4-FFF2-40B4-BE49-F238E27FC236}">
                <a16:creationId xmlns:a16="http://schemas.microsoft.com/office/drawing/2014/main" id="{F4C70EBD-E14C-4D45-9021-CA515E3D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220289"/>
            <a:ext cx="10369152" cy="5595022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 descr="zrzut ekranu prezentujący Wniosek o dofinansowanie projektu - widok zakładek (c.d.)">
            <a:extLst>
              <a:ext uri="{FF2B5EF4-FFF2-40B4-BE49-F238E27FC236}">
                <a16:creationId xmlns:a16="http://schemas.microsoft.com/office/drawing/2014/main" id="{8CB39466-0DFD-47A2-8B3F-15C545191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0" y="1259558"/>
            <a:ext cx="10331622" cy="5564010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10" descr="zrzut ekranu prezentujący Sekcję Wnioskodawca i realizatorzy - Informacje o wnioskodawcy">
            <a:extLst>
              <a:ext uri="{FF2B5EF4-FFF2-40B4-BE49-F238E27FC236}">
                <a16:creationId xmlns:a16="http://schemas.microsoft.com/office/drawing/2014/main" id="{0C17AAAC-D08E-4280-A04F-4DFDEF4A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3" y="1187549"/>
            <a:ext cx="10379131" cy="5616623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361040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 descr="zrzut ekranu prezentujący Sekcję Wnioskodawca i realizatorzy - Realizatorzy">
            <a:extLst>
              <a:ext uri="{FF2B5EF4-FFF2-40B4-BE49-F238E27FC236}">
                <a16:creationId xmlns:a16="http://schemas.microsoft.com/office/drawing/2014/main" id="{3FEAF5FB-78C0-4333-BAF1-FA857D4F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6" y="1259558"/>
            <a:ext cx="10318056" cy="5644352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 descr="art. 39 ustawy wdrożeniowej   &#10;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25259"/>
            <a:ext cx="1015312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u="sng" dirty="0"/>
              <a:t>PARTNER = REALIZATOR</a:t>
            </a:r>
            <a:br>
              <a:rPr lang="pl-PL" sz="3200" b="1" u="sng" dirty="0"/>
            </a:br>
            <a:endParaRPr lang="pl-PL" sz="3200" b="1" u="sng" dirty="0"/>
          </a:p>
          <a:p>
            <a:pPr marL="0" indent="0" algn="ctr">
              <a:buNone/>
            </a:pPr>
            <a:r>
              <a:rPr lang="pl-PL" sz="2400" b="1" u="sng" dirty="0"/>
              <a:t>Obowiązują  zapisy art 39 ustawy wdrożeniowej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br>
              <a:rPr lang="pl-PL" dirty="0"/>
            </a:br>
            <a:r>
              <a:rPr lang="pl-PL" dirty="0"/>
              <a:t>Wnioskodawcy 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 nazwa maksymalnie jednej jednostki podległej</a:t>
            </a:r>
            <a:br>
              <a:rPr lang="pl-PL" b="1" dirty="0"/>
            </a:br>
            <a:r>
              <a:rPr lang="pl-PL" dirty="0"/>
              <a:t>np. </a:t>
            </a:r>
            <a:r>
              <a:rPr lang="pl-PL" u="sng" dirty="0"/>
              <a:t>Gmina X / GOPS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6635AF-F28B-4BCE-A335-E5B113E5C934}"/>
              </a:ext>
            </a:extLst>
          </p:cNvPr>
          <p:cNvSpPr/>
          <p:nvPr/>
        </p:nvSpPr>
        <p:spPr>
          <a:xfrm>
            <a:off x="9306346" y="294203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9" name="Symbol zastępczy zawartości 8" descr="zrzut ekranu prezentujący Sekcję Wskaźniki projektu">
            <a:extLst>
              <a:ext uri="{FF2B5EF4-FFF2-40B4-BE49-F238E27FC236}">
                <a16:creationId xmlns:a16="http://schemas.microsoft.com/office/drawing/2014/main" id="{2A1183A2-C139-4E62-924D-0F9B18CF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103841"/>
            <a:ext cx="10410089" cy="5627954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EDC69-2344-4EA9-9000-7487D99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Sekcja: Oświadczenia</a:t>
            </a:r>
          </a:p>
        </p:txBody>
      </p:sp>
      <p:pic>
        <p:nvPicPr>
          <p:cNvPr id="5" name="Symbol zastępczy zawartości 4" descr="zrzut ekranu prezentujący Sekcję Oświdczenia">
            <a:extLst>
              <a:ext uri="{FF2B5EF4-FFF2-40B4-BE49-F238E27FC236}">
                <a16:creationId xmlns:a16="http://schemas.microsoft.com/office/drawing/2014/main" id="{4BE0C3CD-C4FF-4F9D-90A9-16AFD18ED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48" t="12540" r="17074" b="13621"/>
          <a:stretch/>
        </p:blipFill>
        <p:spPr>
          <a:xfrm>
            <a:off x="881410" y="755501"/>
            <a:ext cx="9001000" cy="538087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2BBE9C-277E-4037-B7DE-137F1B3DE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5AA58F4-746C-4D15-AA65-91F697479F3A}"/>
              </a:ext>
            </a:extLst>
          </p:cNvPr>
          <p:cNvSpPr/>
          <p:nvPr/>
        </p:nvSpPr>
        <p:spPr>
          <a:xfrm>
            <a:off x="881410" y="3923853"/>
            <a:ext cx="8928992" cy="216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563846-C120-4D4E-9A4B-9E0AEFDDBA7B}"/>
              </a:ext>
            </a:extLst>
          </p:cNvPr>
          <p:cNvSpPr txBox="1"/>
          <p:nvPr/>
        </p:nvSpPr>
        <p:spPr>
          <a:xfrm>
            <a:off x="1025426" y="6217443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W przypadku, gdy podmiot ubiegający się o pomoc publiczną lub pomoc </a:t>
            </a:r>
            <a:r>
              <a:rPr lang="pl-PL" sz="1600" b="1" i="1" dirty="0"/>
              <a:t>de </a:t>
            </a:r>
            <a:r>
              <a:rPr lang="pl-PL" sz="1600" b="1" i="1" dirty="0" err="1"/>
              <a:t>minimis</a:t>
            </a:r>
            <a:r>
              <a:rPr lang="pl-PL" sz="1600" b="1" i="1" dirty="0"/>
              <a:t> </a:t>
            </a:r>
            <a:r>
              <a:rPr lang="pl-PL" sz="1600" b="1" dirty="0"/>
              <a:t>jest jednocześnie wnioskodawcą, ma obowiązek załączyć dodatkowe załączniki </a:t>
            </a:r>
            <a:br>
              <a:rPr lang="pl-PL" sz="1600" b="1" dirty="0"/>
            </a:br>
            <a:r>
              <a:rPr lang="pl-PL" sz="1600" b="1" dirty="0"/>
              <a:t>(w formie skanów podpisanych dokumentów) wskazane w pkt. 1.8 Regulaminu wyboru projektów.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4844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zrzut ekranu prezentujący Sekcję Dodatkowe informacje">
            <a:extLst>
              <a:ext uri="{FF2B5EF4-FFF2-40B4-BE49-F238E27FC236}">
                <a16:creationId xmlns:a16="http://schemas.microsoft.com/office/drawing/2014/main" id="{7E2E655D-92ED-49A2-A7B6-D173E555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940" t="9496" r="21553" b="21491"/>
          <a:stretch/>
        </p:blipFill>
        <p:spPr>
          <a:xfrm>
            <a:off x="1177536" y="697465"/>
            <a:ext cx="7336722" cy="686221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F72702-80E7-4D1C-B8C5-FA9EDF63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804D261-861D-401E-8E1A-00596C4B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763" cy="68262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</p:spTree>
    <p:extLst>
      <p:ext uri="{BB962C8B-B14F-4D97-AF65-F5344CB8AC3E}">
        <p14:creationId xmlns:p14="http://schemas.microsoft.com/office/powerpoint/2010/main" val="11449416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F72702-80E7-4D1C-B8C5-FA9EDF63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804D261-861D-401E-8E1A-00596C4B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3"/>
            <a:ext cx="8640763" cy="68262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pic>
        <p:nvPicPr>
          <p:cNvPr id="7" name="Symbol zastępczy zawartości 6" descr="zrzut ekranu prezentujący Sekcję Dodatkowe informacje (c.d.)">
            <a:extLst>
              <a:ext uri="{FF2B5EF4-FFF2-40B4-BE49-F238E27FC236}">
                <a16:creationId xmlns:a16="http://schemas.microsoft.com/office/drawing/2014/main" id="{3EE9D3C5-57EF-415E-91CE-24625DF8D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84" t="18227" r="21243" b="49025"/>
          <a:stretch/>
        </p:blipFill>
        <p:spPr>
          <a:xfrm>
            <a:off x="809402" y="3275781"/>
            <a:ext cx="9289031" cy="4019236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9D8678D-AEAC-4944-AF8B-93183FFABC35}"/>
              </a:ext>
            </a:extLst>
          </p:cNvPr>
          <p:cNvSpPr/>
          <p:nvPr/>
        </p:nvSpPr>
        <p:spPr>
          <a:xfrm>
            <a:off x="809402" y="5075981"/>
            <a:ext cx="9145016" cy="22322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Symbol zastępczy zawartości 4" descr="zrzut ekranu prezentujący Sekcję Dodatkowe informacje (c.d.)">
            <a:extLst>
              <a:ext uri="{FF2B5EF4-FFF2-40B4-BE49-F238E27FC236}">
                <a16:creationId xmlns:a16="http://schemas.microsoft.com/office/drawing/2014/main" id="{7FCBBCBE-0E1F-42C3-B427-A0119F745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3" t="77042" r="20753" b="6644"/>
          <a:stretch/>
        </p:blipFill>
        <p:spPr>
          <a:xfrm>
            <a:off x="665386" y="1187549"/>
            <a:ext cx="9577064" cy="20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73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7" name="Symbol zastępczy zawartości 6" descr="zrzut ekranu prezentujący Sekcję Załączniki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4"/>
          <a:stretch/>
        </p:blipFill>
        <p:spPr>
          <a:xfrm>
            <a:off x="449262" y="899518"/>
            <a:ext cx="9793287" cy="191192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521370" y="3059757"/>
            <a:ext cx="97211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Załącznik należy pobrać z Regulaminu wyboru projektów </a:t>
            </a:r>
            <a:br>
              <a:rPr lang="pl-PL" sz="2400" dirty="0"/>
            </a:br>
            <a:r>
              <a:rPr lang="pl-PL" sz="2400" dirty="0"/>
              <a:t>(Załącznik nr 26).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Nie należy modyfikować treści załącznika.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KOP weryfikuje czy załącznik podpisała osoba wskazana </a:t>
            </a:r>
            <a:br>
              <a:rPr lang="pl-PL" sz="2400" dirty="0"/>
            </a:br>
            <a:r>
              <a:rPr lang="pl-PL" sz="2400" dirty="0"/>
              <a:t>we wniosku w sekcji Dodatkowe informacje.</a:t>
            </a:r>
          </a:p>
          <a:p>
            <a:pPr>
              <a:spcAft>
                <a:spcPts val="1800"/>
              </a:spcAft>
            </a:pPr>
            <a:endParaRPr lang="pl-PL" sz="2400" dirty="0"/>
          </a:p>
          <a:p>
            <a:pPr>
              <a:spcAft>
                <a:spcPts val="1800"/>
              </a:spcAft>
            </a:pPr>
            <a:r>
              <a:rPr lang="pl-PL" sz="2400" dirty="0"/>
              <a:t>Załącznik do wniosku musi być </a:t>
            </a:r>
            <a:r>
              <a:rPr lang="pl-PL" sz="2400" b="1" dirty="0"/>
              <a:t>podpisany przez osobę/osoby upoważnioną/e do reprezentowania Wnioskodawcy </a:t>
            </a:r>
            <a:r>
              <a:rPr lang="pl-PL" sz="2400" dirty="0"/>
              <a:t>wyłącznie </a:t>
            </a:r>
            <a:r>
              <a:rPr lang="pl-PL" sz="2400" b="1" dirty="0"/>
              <a:t>PODPISEM KWALIFIKOWANYM.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7" name="Symbol zastępczy zawartości 6" descr="zrzut ekranu prezentujący Przesłanie wersji dokumentu do instytucji">
            <a:extLst>
              <a:ext uri="{FF2B5EF4-FFF2-40B4-BE49-F238E27FC236}">
                <a16:creationId xmlns:a16="http://schemas.microsoft.com/office/drawing/2014/main" id="{FC3557B6-AE9A-4E74-92E7-3EF19A70E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1" cy="5832648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08AD861-568E-4F34-A8C4-E8E1E8B1D46E}"/>
              </a:ext>
            </a:extLst>
          </p:cNvPr>
          <p:cNvSpPr/>
          <p:nvPr/>
        </p:nvSpPr>
        <p:spPr>
          <a:xfrm>
            <a:off x="89322" y="3419797"/>
            <a:ext cx="1368152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32391B3D-1ADD-4A71-BC32-519F45A140A1}"/>
              </a:ext>
            </a:extLst>
          </p:cNvPr>
          <p:cNvSpPr/>
          <p:nvPr/>
        </p:nvSpPr>
        <p:spPr>
          <a:xfrm>
            <a:off x="7074098" y="4643933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79905FD-58EF-437D-9C2B-FD3EECF4DA68}"/>
              </a:ext>
            </a:extLst>
          </p:cNvPr>
          <p:cNvSpPr/>
          <p:nvPr/>
        </p:nvSpPr>
        <p:spPr>
          <a:xfrm>
            <a:off x="8154218" y="1763613"/>
            <a:ext cx="1656184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0563ED9-D5B6-48CD-A86E-41093FD8D074}"/>
              </a:ext>
            </a:extLst>
          </p:cNvPr>
          <p:cNvSpPr/>
          <p:nvPr/>
        </p:nvSpPr>
        <p:spPr>
          <a:xfrm>
            <a:off x="5849962" y="2771725"/>
            <a:ext cx="1008112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74C16D-8A3A-4224-82D4-8ACD3CC17B39}"/>
              </a:ext>
            </a:extLst>
          </p:cNvPr>
          <p:cNvSpPr/>
          <p:nvPr/>
        </p:nvSpPr>
        <p:spPr>
          <a:xfrm>
            <a:off x="5777954" y="4355901"/>
            <a:ext cx="1224136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E1E4C9-8688-48F8-855C-05F28F7933A3}"/>
              </a:ext>
            </a:extLst>
          </p:cNvPr>
          <p:cNvSpPr txBox="1"/>
          <p:nvPr/>
        </p:nvSpPr>
        <p:spPr>
          <a:xfrm>
            <a:off x="7362130" y="4521403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0F3231B-288F-4663-B944-E7FF11D61768}"/>
              </a:ext>
            </a:extLst>
          </p:cNvPr>
          <p:cNvSpPr/>
          <p:nvPr/>
        </p:nvSpPr>
        <p:spPr>
          <a:xfrm>
            <a:off x="9090322" y="5940077"/>
            <a:ext cx="1008112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2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3"/>
              </a:rPr>
              <a:t>integrcja.efs@pomorskie.eu</a:t>
            </a:r>
            <a:endParaRPr lang="pl-PL" sz="2400" u="sng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</a:t>
            </a:r>
            <a:r>
              <a:rPr lang="pl-PL" sz="2400" dirty="0">
                <a:hlinkClick r:id="rId4"/>
              </a:rPr>
              <a:t>pytania i odpowiedzi</a:t>
            </a:r>
            <a:br>
              <a:rPr lang="pl-PL" sz="2400" dirty="0"/>
            </a:br>
            <a:r>
              <a:rPr lang="pl-PL" sz="2400" dirty="0"/>
              <a:t>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5"/>
              </a:rPr>
              <a:t>FEP 2021-2027</a:t>
            </a:r>
            <a:r>
              <a:rPr lang="pl-PL" sz="2400" b="1" dirty="0"/>
              <a:t> 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hlinkClick r:id="rId6"/>
              </a:rPr>
              <a:t>5.5. Aktywne i zdrowe starzenie się FEPM.05.05-IZ.00-001/24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1043533"/>
            <a:ext cx="10369152" cy="21602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 projektów.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 nr 26 do Regulaminu wyboru projektów, podpis kwalifikowany).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Instrukcja merytoryczna wypełniania formularza wniosku o dofinansowanie.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pl-PL" sz="2600" dirty="0"/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 descr="cytat: „Zawsze wydaje się, że coś jest niemożliwe, dopóki nie zostanie to zrobione.” Nelson Mandela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5561930" y="4859957"/>
            <a:ext cx="4778684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„Zawsze wydaje się, że coś jest niemożliwe, dopóki nie zostanie to zrobione.”</a:t>
            </a:r>
          </a:p>
          <a:p>
            <a:pPr algn="ctr"/>
            <a:endParaRPr lang="pl-PL" sz="2000" b="1" i="1" dirty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Nelson Mandela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  <p:pic>
        <p:nvPicPr>
          <p:cNvPr id="4" name="Obraz 3" descr="Rysunek &quot;Na którym stopniu jesteś dzisiaj?&quot; &#10;stopień 1 - nie zrobię tego&#10;stopień 2 - nie umiem&#10;stopień 3 - chcę&#10;stopień 4 - jak to zrobić?&#10;stopień 5 - spróbuję&#10;stopień 6 - mogę to zrobić&#10;stopień 7 - zrobię to&#10;stopień 8 (najwyższy) - Tak, udało się!">
            <a:extLst>
              <a:ext uri="{FF2B5EF4-FFF2-40B4-BE49-F238E27FC236}">
                <a16:creationId xmlns:a16="http://schemas.microsoft.com/office/drawing/2014/main" id="{473D83D9-8E49-4B10-94CA-D07A8A2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8" y="3923853"/>
            <a:ext cx="4778684" cy="3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 fontScale="90000"/>
          </a:bodyPr>
          <a:lstStyle/>
          <a:p>
            <a:r>
              <a:rPr lang="pl-PL" sz="3100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4" name="Symbol zastępczy zawartości 13" descr="zrzut ekranu prezentujący Ekran startowy systemu SOWA EFS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92672"/>
            <a:ext cx="10297144" cy="5627525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7" name="Symbol zastępczy zawartości 6" descr="zrzut ekranu prezentujący Rejestrację konta użytkownika w systemie SOWA EFS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"/>
          <a:stretch/>
        </p:blipFill>
        <p:spPr>
          <a:xfrm>
            <a:off x="161330" y="1213299"/>
            <a:ext cx="10369152" cy="569167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2B742F-CE5A-4B3D-B1D1-3464F6FE6254}"/>
              </a:ext>
            </a:extLst>
          </p:cNvPr>
          <p:cNvSpPr/>
          <p:nvPr/>
        </p:nvSpPr>
        <p:spPr>
          <a:xfrm>
            <a:off x="5561930" y="4427909"/>
            <a:ext cx="936104" cy="216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Symbol zastępczy zawartości 10" descr="zrzut ekranu prezentujący Profile użytkowników">
            <a:extLst>
              <a:ext uri="{FF2B5EF4-FFF2-40B4-BE49-F238E27FC236}">
                <a16:creationId xmlns:a16="http://schemas.microsoft.com/office/drawing/2014/main" id="{27DD5C11-1C37-4248-B1F4-EBC5EC9C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504"/>
          <a:stretch/>
        </p:blipFill>
        <p:spPr>
          <a:xfrm>
            <a:off x="161329" y="1331565"/>
            <a:ext cx="10322009" cy="554461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F6330D-1672-4C0A-B3A1-3571B0CE4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194" y="1907629"/>
            <a:ext cx="1816765" cy="2316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5F73B4C-A365-4DB0-87D9-D15BFA2FB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314" y="2411685"/>
            <a:ext cx="1426588" cy="560881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D5043506-0B47-42B5-8355-79D8516D81C8}"/>
              </a:ext>
            </a:extLst>
          </p:cNvPr>
          <p:cNvSpPr/>
          <p:nvPr/>
        </p:nvSpPr>
        <p:spPr>
          <a:xfrm>
            <a:off x="5561930" y="4643933"/>
            <a:ext cx="936104" cy="216024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Symbol zastępczy zawartości 6" descr="zrzut ekranu prezentujący interfejs konta użytkownika">
            <a:extLst>
              <a:ext uri="{FF2B5EF4-FFF2-40B4-BE49-F238E27FC236}">
                <a16:creationId xmlns:a16="http://schemas.microsoft.com/office/drawing/2014/main" id="{13068E9A-9A24-466F-955F-A425086D1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935521"/>
            <a:ext cx="9217024" cy="606171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6A4829-F51B-4719-A38F-17BE23B2E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99" y="3135497"/>
            <a:ext cx="2693401" cy="16617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B1924B6-8B96-42C4-98A2-11A5C9756B10}"/>
              </a:ext>
            </a:extLst>
          </p:cNvPr>
          <p:cNvSpPr/>
          <p:nvPr/>
        </p:nvSpPr>
        <p:spPr>
          <a:xfrm>
            <a:off x="2681610" y="2267669"/>
            <a:ext cx="1656184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1" name="Symbol zastępczy zawartości 10" descr="zrzut ekranu prezentujący Rejestrację organizacji">
            <a:extLst>
              <a:ext uri="{FF2B5EF4-FFF2-40B4-BE49-F238E27FC236}">
                <a16:creationId xmlns:a16="http://schemas.microsoft.com/office/drawing/2014/main" id="{BCE2871B-AD43-40ED-8496-9D1DF920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259557"/>
            <a:ext cx="10369152" cy="5595021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Role 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  <p:pic>
        <p:nvPicPr>
          <p:cNvPr id="8" name="Symbol zastępczy zawartości 7" descr="zrzut ekranu prezentujący Role w organizacji">
            <a:extLst>
              <a:ext uri="{FF2B5EF4-FFF2-40B4-BE49-F238E27FC236}">
                <a16:creationId xmlns:a16="http://schemas.microsoft.com/office/drawing/2014/main" id="{E8BCD791-2699-43F3-97FB-6EE2358EE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" y="1259558"/>
            <a:ext cx="9999429" cy="5400006"/>
          </a:xfrm>
        </p:spPr>
      </p:pic>
    </p:spTree>
    <p:extLst>
      <p:ext uri="{BB962C8B-B14F-4D97-AF65-F5344CB8AC3E}">
        <p14:creationId xmlns:p14="http://schemas.microsoft.com/office/powerpoint/2010/main" val="2938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663C3249-97FA-4926-8437-7FCC96AC1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F6F145-953F-46CA-8D62-C1C7A47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FEPM.05.05-IZ.00-001/24 (1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A82981-8BA0-4765-8F6E-79E89F1A6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1FBF95F-2535-467A-8170-8A8461E55F31}"/>
              </a:ext>
            </a:extLst>
          </p:cNvPr>
          <p:cNvSpPr/>
          <p:nvPr/>
        </p:nvSpPr>
        <p:spPr>
          <a:xfrm>
            <a:off x="1601490" y="3275781"/>
            <a:ext cx="26642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580C0E9-9CA8-4AF5-8309-1420A2104ED8}"/>
              </a:ext>
            </a:extLst>
          </p:cNvPr>
          <p:cNvSpPr/>
          <p:nvPr/>
        </p:nvSpPr>
        <p:spPr>
          <a:xfrm>
            <a:off x="8370242" y="1763613"/>
            <a:ext cx="1440160" cy="21602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277A95D-C98D-4F7D-9D7C-110018E1920A}"/>
              </a:ext>
            </a:extLst>
          </p:cNvPr>
          <p:cNvSpPr/>
          <p:nvPr/>
        </p:nvSpPr>
        <p:spPr>
          <a:xfrm>
            <a:off x="9522370" y="3275781"/>
            <a:ext cx="720080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FEAF93CA-D88F-49D5-97E2-2238FE1A5E6F}"/>
              </a:ext>
            </a:extLst>
          </p:cNvPr>
          <p:cNvSpPr/>
          <p:nvPr/>
        </p:nvSpPr>
        <p:spPr>
          <a:xfrm>
            <a:off x="9090322" y="4427909"/>
            <a:ext cx="1152128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7457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14913</TotalTime>
  <Words>664</Words>
  <Application>Microsoft Office PowerPoint</Application>
  <PresentationFormat>Niestandardowy</PresentationFormat>
  <Paragraphs>125</Paragraphs>
  <Slides>30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Wingdings</vt:lpstr>
      <vt:lpstr>Motyw pakietu Office</vt:lpstr>
      <vt:lpstr>Wniosek o dofinansowanie projektu – praca w aplikacji SOWA EFS </vt:lpstr>
      <vt:lpstr>AGENDA:</vt:lpstr>
      <vt:lpstr>Witamy w Systemie Obsługi Wniosków Aplikacyjnych… https://sowa2021.efs.gov.pl 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FEPM.05.05-IZ.00-001/24 (1 z 2)</vt:lpstr>
      <vt:lpstr>Nabór numer FEPM.05.05-IZ.00-001/24 (2 z 2)</vt:lpstr>
      <vt:lpstr>Tworzenie wniosku z poziomu Naboru (1 z 2)</vt:lpstr>
      <vt:lpstr>Tworzenie wniosku z poziomu Naboru (2 z 2)</vt:lpstr>
      <vt:lpstr>Edycja wniosku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Oświadczenia</vt:lpstr>
      <vt:lpstr>Sekcja: Dodatkowe informacje (1 z 2)</vt:lpstr>
      <vt:lpstr>Sekcja: Dodatkowe informacje (2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 EFS</dc:title>
  <dc:creator>Ruczyńska Małgorzata</dc:creator>
  <cp:keywords>wniosek o dofinansowanie; SOWA EFS</cp:keywords>
  <cp:lastModifiedBy>Ruczyńska Małgorzata</cp:lastModifiedBy>
  <cp:revision>760</cp:revision>
  <cp:lastPrinted>2024-07-02T13:14:57Z</cp:lastPrinted>
  <dcterms:created xsi:type="dcterms:W3CDTF">2022-06-22T09:40:44Z</dcterms:created>
  <dcterms:modified xsi:type="dcterms:W3CDTF">2024-07-03T12:49:03Z</dcterms:modified>
</cp:coreProperties>
</file>