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  <p:sldMasterId id="2147483742" r:id="rId2"/>
  </p:sldMasterIdLst>
  <p:notesMasterIdLst>
    <p:notesMasterId r:id="rId31"/>
  </p:notesMasterIdLst>
  <p:handoutMasterIdLst>
    <p:handoutMasterId r:id="rId32"/>
  </p:handoutMasterIdLst>
  <p:sldIdLst>
    <p:sldId id="256" r:id="rId3"/>
    <p:sldId id="298" r:id="rId4"/>
    <p:sldId id="320" r:id="rId5"/>
    <p:sldId id="329" r:id="rId6"/>
    <p:sldId id="368" r:id="rId7"/>
    <p:sldId id="384" r:id="rId8"/>
    <p:sldId id="372" r:id="rId9"/>
    <p:sldId id="366" r:id="rId10"/>
    <p:sldId id="389" r:id="rId11"/>
    <p:sldId id="390" r:id="rId12"/>
    <p:sldId id="289" r:id="rId13"/>
    <p:sldId id="391" r:id="rId14"/>
    <p:sldId id="380" r:id="rId15"/>
    <p:sldId id="376" r:id="rId16"/>
    <p:sldId id="375" r:id="rId17"/>
    <p:sldId id="383" r:id="rId18"/>
    <p:sldId id="352" r:id="rId19"/>
    <p:sldId id="381" r:id="rId20"/>
    <p:sldId id="355" r:id="rId21"/>
    <p:sldId id="293" r:id="rId22"/>
    <p:sldId id="309" r:id="rId23"/>
    <p:sldId id="370" r:id="rId24"/>
    <p:sldId id="388" r:id="rId25"/>
    <p:sldId id="382" r:id="rId26"/>
    <p:sldId id="385" r:id="rId27"/>
    <p:sldId id="387" r:id="rId28"/>
    <p:sldId id="386" r:id="rId29"/>
    <p:sldId id="296" r:id="rId30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A7EDE553-0386-4314-8188-3C00B42959E7}">
          <p14:sldIdLst>
            <p14:sldId id="256"/>
            <p14:sldId id="298"/>
            <p14:sldId id="320"/>
            <p14:sldId id="329"/>
            <p14:sldId id="368"/>
            <p14:sldId id="384"/>
            <p14:sldId id="372"/>
            <p14:sldId id="366"/>
            <p14:sldId id="389"/>
            <p14:sldId id="390"/>
            <p14:sldId id="289"/>
            <p14:sldId id="391"/>
            <p14:sldId id="380"/>
            <p14:sldId id="376"/>
            <p14:sldId id="375"/>
            <p14:sldId id="383"/>
            <p14:sldId id="352"/>
            <p14:sldId id="381"/>
            <p14:sldId id="355"/>
            <p14:sldId id="293"/>
            <p14:sldId id="309"/>
            <p14:sldId id="370"/>
            <p14:sldId id="388"/>
            <p14:sldId id="382"/>
            <p14:sldId id="385"/>
            <p14:sldId id="387"/>
            <p14:sldId id="386"/>
            <p14:sldId id="2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Antkowiak Aleksandra" initials="AA" lastIdx="0" clrIdx="1">
    <p:extLst>
      <p:ext uri="{19B8F6BF-5375-455C-9EA6-DF929625EA0E}">
        <p15:presenceInfo xmlns:p15="http://schemas.microsoft.com/office/powerpoint/2012/main" userId="S-1-5-21-352459600-126056257-345019615-204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10" autoAdjust="0"/>
    <p:restoredTop sz="94620" autoAdjust="0"/>
  </p:normalViewPr>
  <p:slideViewPr>
    <p:cSldViewPr showGuides="1">
      <p:cViewPr varScale="1">
        <p:scale>
          <a:sx n="97" d="100"/>
          <a:sy n="97" d="100"/>
        </p:scale>
        <p:origin x="948" y="9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3D4F4439-89C3-4BA7-BDBA-3EFD8DD65D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D81CC63-1EFD-4F23-8F6F-0FF6BC370E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E38C1-F368-4B8E-B47C-7FA529B1D06A}" type="datetimeFigureOut">
              <a:rPr lang="pl-PL" smtClean="0"/>
              <a:t>01.07.2024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611D3D0-4CE3-4E63-ACDB-A3AD3289E7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6797660-37EF-43E9-B911-F5D902A4C00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1CE18-5706-4F65-A887-91DBE246C6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0670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01.07.2024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Prawdopodobnie najważniejsza sekcja czyli budżet ;). </a:t>
            </a:r>
          </a:p>
          <a:p>
            <a:endParaRPr lang="pl-PL" b="1" dirty="0"/>
          </a:p>
          <a:p>
            <a:r>
              <a:rPr lang="pl-PL" b="1" dirty="0"/>
              <a:t>Koszty z budżetu są automatycznie sumowane w Sekcji Podsumowanie budżetu i jest to sekcja nieedytowalna</a:t>
            </a:r>
            <a:r>
              <a:rPr lang="pl-PL" dirty="0"/>
              <a:t>. </a:t>
            </a:r>
          </a:p>
          <a:p>
            <a:endParaRPr lang="pl-PL" dirty="0"/>
          </a:p>
          <a:p>
            <a:r>
              <a:rPr lang="pl-PL" b="1" dirty="0"/>
              <a:t>W Źródłach finansowania kwota dofinansowania i wkład własny, w tym podziale na: budżet państwa, budżet JST, publiczny i prywatny jest wpisywany „z ręki”; automatycznie dokona się podsumowanie wkładu własnego i całkowitego budżetu projektu. </a:t>
            </a:r>
          </a:p>
          <a:p>
            <a:endParaRPr lang="pl-PL" b="1" dirty="0"/>
          </a:p>
          <a:p>
            <a:r>
              <a:rPr lang="pl-PL" b="1" dirty="0"/>
              <a:t>Należy zwrócić uwagę, żeby kwota dofinansowania była spójna z Podsumowaniem budżetu. </a:t>
            </a:r>
          </a:p>
          <a:p>
            <a:endParaRPr lang="pl-PL" dirty="0"/>
          </a:p>
          <a:p>
            <a:r>
              <a:rPr lang="pl-PL" dirty="0"/>
              <a:t>W Regulaminie mamy zapisy: maksymalny poziom dofinansowania, minimalny wkład własny, ale oczywiście przyjmujemy dokładnie taki udział, żeby budżet projektu się „spiął”. </a:t>
            </a:r>
          </a:p>
          <a:p>
            <a:endParaRPr lang="pl-PL" dirty="0"/>
          </a:p>
          <a:p>
            <a:r>
              <a:rPr lang="pl-PL" dirty="0"/>
              <a:t>W sekcji </a:t>
            </a:r>
            <a:r>
              <a:rPr lang="pl-PL" b="1" dirty="0"/>
              <a:t>Źródła finansowania </a:t>
            </a:r>
            <a:r>
              <a:rPr lang="pl-PL" dirty="0"/>
              <a:t>wniosku o dofinansowanie projektu, dla pola Dofinansowanie wprowadzono walidację pilnującą, aby kwota wprowadzona w tym polu była zgodna z sumą dofinansowania wykazaną w poszczególnych wydatkach, w sekcji Budżet projektu. Zmiana ta rozwiązuje często popełniany przez wnioskodawców błąd wykazywania rozbieżnych wartości dofinansowania pomiędzy ww. sekcjami.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3471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sz="2400" dirty="0">
                <a:highlight>
                  <a:srgbClr val="FFFF00"/>
                </a:highlight>
              </a:rPr>
              <a:t>Pierwsza pozycja kosztów pośrednich będzie obliczała wartość kosztów pośrednich jako procent od wszystkich pozycji kosztów bezpośrednich, w których nie wybrano limitu „cross-</a:t>
            </a:r>
            <a:r>
              <a:rPr lang="pl-PL" sz="2400" dirty="0" err="1">
                <a:highlight>
                  <a:srgbClr val="FFFF00"/>
                </a:highlight>
              </a:rPr>
              <a:t>financing</a:t>
            </a:r>
            <a:r>
              <a:rPr lang="pl-PL" sz="2400" dirty="0">
                <a:highlight>
                  <a:srgbClr val="FFFF00"/>
                </a:highlight>
              </a:rPr>
              <a:t>”</a:t>
            </a:r>
          </a:p>
          <a:p>
            <a:pPr lvl="1"/>
            <a:r>
              <a:rPr lang="pl-PL" sz="2400" dirty="0">
                <a:highlight>
                  <a:srgbClr val="FFFF00"/>
                </a:highlight>
              </a:rPr>
              <a:t>Druga pozycja kosztów pośrednich będzie oznaczona jako limit „cross-</a:t>
            </a:r>
            <a:r>
              <a:rPr lang="pl-PL" sz="2400" dirty="0" err="1">
                <a:highlight>
                  <a:srgbClr val="FFFF00"/>
                </a:highlight>
              </a:rPr>
              <a:t>financing</a:t>
            </a:r>
            <a:r>
              <a:rPr lang="pl-PL" sz="2400" dirty="0">
                <a:highlight>
                  <a:srgbClr val="FFFF00"/>
                </a:highlight>
              </a:rPr>
              <a:t>” i będzie liczyła koszty pośrednie wyłącznie od kosztów bezpośrednich, w których wybrano limit „cross-</a:t>
            </a:r>
            <a:r>
              <a:rPr lang="pl-PL" sz="2400" dirty="0" err="1">
                <a:highlight>
                  <a:srgbClr val="FFFF00"/>
                </a:highlight>
              </a:rPr>
              <a:t>financing</a:t>
            </a:r>
            <a:r>
              <a:rPr lang="pl-PL" sz="2400" dirty="0">
                <a:highlight>
                  <a:srgbClr val="FFFF00"/>
                </a:highlight>
              </a:rPr>
              <a:t>”. </a:t>
            </a:r>
          </a:p>
          <a:p>
            <a:pPr lvl="1"/>
            <a:endParaRPr lang="pl-PL" sz="2400" dirty="0">
              <a:highlight>
                <a:srgbClr val="FFFF00"/>
              </a:highlight>
            </a:endParaRPr>
          </a:p>
          <a:p>
            <a:pPr lvl="1"/>
            <a:r>
              <a:rPr lang="pl-PL" sz="2400" dirty="0">
                <a:highlight>
                  <a:srgbClr val="FFFF00"/>
                </a:highlight>
              </a:rPr>
              <a:t>Druga pozycja kosztów pośrednich (dot. „cross-</a:t>
            </a:r>
            <a:r>
              <a:rPr lang="pl-PL" sz="2400" dirty="0" err="1">
                <a:highlight>
                  <a:srgbClr val="FFFF00"/>
                </a:highlight>
              </a:rPr>
              <a:t>financing</a:t>
            </a:r>
            <a:r>
              <a:rPr lang="pl-PL" sz="2400" dirty="0">
                <a:highlight>
                  <a:srgbClr val="FFFF00"/>
                </a:highlight>
              </a:rPr>
              <a:t>”) będzie automatycznie tą samą stawką ryczałtową oznaczoną tym samym procentem co pierwsza pozycja, tzn. jeżeli wartość pierwszej pozycji wyniosła 25%, wartość drugiej pozycji też wyniesie 25%. </a:t>
            </a:r>
          </a:p>
          <a:p>
            <a:endParaRPr lang="pl-PL" sz="2400" b="1" dirty="0">
              <a:highlight>
                <a:srgbClr val="FFFF00"/>
              </a:highlight>
            </a:endParaRPr>
          </a:p>
          <a:p>
            <a:r>
              <a:rPr lang="pl-PL" sz="2400" b="1" dirty="0">
                <a:highlight>
                  <a:srgbClr val="FFFF00"/>
                </a:highlight>
              </a:rPr>
              <a:t>W podsumowaniu budżetu system zliczy wartość „cross-</a:t>
            </a:r>
            <a:r>
              <a:rPr lang="pl-PL" sz="2400" b="1" dirty="0" err="1">
                <a:highlight>
                  <a:srgbClr val="FFFF00"/>
                </a:highlight>
              </a:rPr>
              <a:t>financing</a:t>
            </a:r>
            <a:r>
              <a:rPr lang="pl-PL" sz="2400" b="1" dirty="0">
                <a:highlight>
                  <a:srgbClr val="FFFF00"/>
                </a:highlight>
              </a:rPr>
              <a:t>” z kosztów pośrednich i bezpośrednich (suma). </a:t>
            </a:r>
          </a:p>
          <a:p>
            <a:endParaRPr lang="pl-PL" sz="2400" b="1" dirty="0">
              <a:highlight>
                <a:srgbClr val="FFFF00"/>
              </a:highlight>
            </a:endParaRPr>
          </a:p>
          <a:p>
            <a:r>
              <a:rPr lang="pl-PL" dirty="0"/>
              <a:t>W ramach naboru wartość wydatków w ramach cross-</a:t>
            </a:r>
            <a:r>
              <a:rPr lang="pl-PL" dirty="0" err="1"/>
              <a:t>financingu</a:t>
            </a:r>
            <a:r>
              <a:rPr lang="pl-PL" dirty="0"/>
              <a:t> nie może stanowić więcej niż 25</a:t>
            </a:r>
            <a:r>
              <a:rPr lang="pl-PL" b="1" dirty="0"/>
              <a:t>% </a:t>
            </a:r>
            <a:r>
              <a:rPr lang="pl-PL" dirty="0"/>
              <a:t>wartości projektu ogółem.</a:t>
            </a:r>
            <a:endParaRPr lang="pl-PL" sz="2400" dirty="0"/>
          </a:p>
          <a:p>
            <a:pPr algn="l"/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3818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pl-PL" b="1" dirty="0"/>
              <a:t>Koszty pośrednie należy ująć jako ostatnie zadanie o nazwie Koszty pośrednie (wybrane z listy rozwijalnej), a ich wartość stanowi od 10 do 25% wartości kosztów bezpośrednich - zgodnie z obowiązującymi limitami określonymi w Wytycznych kwalifikowalności. </a:t>
            </a:r>
          </a:p>
          <a:p>
            <a:pPr algn="l"/>
            <a:endParaRPr lang="pl-PL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Proszę zwrócić uwagę, że podane procenty np. 20% kosztów pośrednich, to udział w wartości projektu, a nie limit kosztów pośrednich, który dla projektu o takiej wartości wynosi 25% czyli 157 500,00zł.</a:t>
            </a:r>
          </a:p>
          <a:p>
            <a:pPr algn="l"/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8761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21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6" Type="http://schemas.openxmlformats.org/officeDocument/2006/relationships/image" Target="../media/image2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2160DB5-1EAD-4FBD-8F38-C81A13BC86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66614A53-20B3-4B39-A3EF-0C99DA93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843" y="893817"/>
            <a:ext cx="8640381" cy="1080001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>
            <a:normAutofit/>
          </a:bodyPr>
          <a:lstStyle>
            <a:lvl1pPr>
              <a:defRPr sz="2200">
                <a:latin typeface="+mn-lt"/>
              </a:defRPr>
            </a:lvl1pPr>
            <a:lvl2pPr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>
            <a:normAutofit/>
          </a:bodyPr>
          <a:lstStyle>
            <a:lvl1pPr>
              <a:defRPr sz="2200">
                <a:latin typeface="+mn-lt"/>
              </a:defRPr>
            </a:lvl1pPr>
            <a:lvl2pPr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Fundusze Europejsk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pic>
        <p:nvPicPr>
          <p:cNvPr id="13" name="Obraz 12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01.07.2024</a:t>
            </a:fld>
            <a:endParaRPr lang="pl-PL" dirty="0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pic>
        <p:nvPicPr>
          <p:cNvPr id="12" name="Obraz 11" descr="Logo rocznicowe: 25 lat Samorządu Województwa Pomorskiego.">
            <a:extLst>
              <a:ext uri="{FF2B5EF4-FFF2-40B4-BE49-F238E27FC236}">
                <a16:creationId xmlns:a16="http://schemas.microsoft.com/office/drawing/2014/main" id="{EA3EF631-4EC4-4DF9-9F29-F25B4C6AE2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972934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sia 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3" name="Obraz 12" descr="Tekst: 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4 logotypów: Fundusze Europejskie dla Pomorza, Rzeczpospolita Polska, Dofinansowane przez Unię Europejską,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270476"/>
      </p:ext>
    </p:extLst>
  </p:cSld>
  <p:clrMapOvr>
    <a:masterClrMapping/>
  </p:clrMapOvr>
  <p:transition spd="slow">
    <p:push dir="u"/>
  </p:transition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01.07.2024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298588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2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377335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sia tytuł i merytory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715" y="359838"/>
            <a:ext cx="8640381" cy="68369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362" y="1403573"/>
            <a:ext cx="9793088" cy="5256266"/>
          </a:xfrm>
        </p:spPr>
        <p:txBody>
          <a:bodyPr>
            <a:normAutofit/>
          </a:bodyPr>
          <a:lstStyle>
            <a:lvl1pPr marL="251986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5957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Ø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9929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ü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36545521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sia tytuł i dwa elementy z podpis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762" y="1778358"/>
            <a:ext cx="4140000" cy="4320178"/>
          </a:xfrm>
        </p:spPr>
        <p:txBody>
          <a:bodyPr>
            <a:normAutofit/>
          </a:bodyPr>
          <a:lstStyle>
            <a:lvl1pPr marL="251986" indent="-251986"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5957" indent="-251986"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74CE953C-0D1D-449C-A99B-D805C859EC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0762" y="6534368"/>
            <a:ext cx="3671887" cy="575469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pl-P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200" y="1778358"/>
            <a:ext cx="4140000" cy="4320178"/>
          </a:xfrm>
        </p:spPr>
        <p:txBody>
          <a:bodyPr>
            <a:norm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buFont typeface="Arial" panose="020B0604020202020204" pitchFamily="34" charset="0"/>
              <a:buChar char="•"/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buFont typeface="Wingdings" panose="05000000000000000000" pitchFamily="2" charset="2"/>
              <a:buChar char="Ø"/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2pPr>
            <a:lvl3pPr indent="-251986" algn="l" defTabSz="1007943" rtl="0" eaLnBrk="1" latinLnBrk="0" hangingPunct="1">
              <a:lnSpc>
                <a:spcPts val="2400"/>
              </a:lnSpc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9" name="Symbol zastępczy tekstu 8">
            <a:extLst>
              <a:ext uri="{FF2B5EF4-FFF2-40B4-BE49-F238E27FC236}">
                <a16:creationId xmlns:a16="http://schemas.microsoft.com/office/drawing/2014/main" id="{4657F920-DA82-443B-99CE-F255DB7F0F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10002" y="6570087"/>
            <a:ext cx="2590800" cy="539750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93442305"/>
      </p:ext>
    </p:extLst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sia tytuł i dwa elementy do porównan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762" y="1778358"/>
            <a:ext cx="4140000" cy="4320178"/>
          </a:xfrm>
        </p:spPr>
        <p:txBody>
          <a:bodyPr>
            <a:normAutofit/>
          </a:bodyPr>
          <a:lstStyle>
            <a:lvl1pPr marL="251986" indent="-251986"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5957" indent="-251986"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200" y="1778358"/>
            <a:ext cx="4140000" cy="4320178"/>
          </a:xfrm>
        </p:spPr>
        <p:txBody>
          <a:bodyPr>
            <a:norm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buFont typeface="Arial" panose="020B0604020202020204" pitchFamily="34" charset="0"/>
              <a:buChar char="•"/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buFont typeface="Wingdings" panose="05000000000000000000" pitchFamily="2" charset="2"/>
              <a:buChar char="Ø"/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2pPr>
            <a:lvl3pPr indent="-251986" algn="l" defTabSz="1007943" rtl="0" eaLnBrk="1" latinLnBrk="0" hangingPunct="1">
              <a:lnSpc>
                <a:spcPts val="2400"/>
              </a:lnSpc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7227929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</p:spTree>
    <p:extLst>
      <p:ext uri="{BB962C8B-B14F-4D97-AF65-F5344CB8AC3E}">
        <p14:creationId xmlns:p14="http://schemas.microsoft.com/office/powerpoint/2010/main" val="374792209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3" name="Obraz 12" descr="Fundusze Europejskie&#10;&#10;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689" y="1282667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607082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C8C3AC-0971-4F08-8A44-AAB883D783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39007218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0369434"/>
      </p:ext>
    </p:extLst>
  </p:cSld>
  <p:clrMapOvr>
    <a:masterClrMapping/>
  </p:clrMapOvr>
  <p:transition spd="slow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025525" y="1983572"/>
            <a:ext cx="8640763" cy="43212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1" name="Obraz 10" descr="Fundusze Europejsk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5848" y="3411613"/>
            <a:ext cx="7920115" cy="1087764"/>
          </a:xfrm>
        </p:spPr>
        <p:txBody>
          <a:bodyPr anchor="t" anchorCtr="0">
            <a:normAutofit/>
          </a:bodyPr>
          <a:lstStyle>
            <a:lvl1pPr algn="ctr">
              <a:lnSpc>
                <a:spcPts val="4000"/>
              </a:lnSpc>
              <a:defRPr sz="3200"/>
            </a:lvl1pPr>
          </a:lstStyle>
          <a:p>
            <a:br>
              <a:rPr lang="pl-PL" dirty="0"/>
            </a:br>
            <a:endParaRPr lang="en-US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8" name="Obraz 27" descr="Ciąg 4 logotypów: Fundusze Europejskie dla Pomorza, Rzeczpospolita Polska, Dofinansowane przez Unię Europejską, Urząd Marszałkowski Województwa Pomorskiego 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9" name="Obraz 28" descr="Logo rocznicowe: 25 lat Samorządu Województwa Pomorskiego.">
            <a:extLst>
              <a:ext uri="{FF2B5EF4-FFF2-40B4-BE49-F238E27FC236}">
                <a16:creationId xmlns:a16="http://schemas.microsoft.com/office/drawing/2014/main" id="{81D43660-ADF3-43C6-A90B-7E0A413FEDB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630" y="461963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84769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Fundusze Europejskie &#10;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1" y="4500561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ikto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51986" indent="-251986">
              <a:buFont typeface="Arial" panose="020B0604020202020204" pitchFamily="34" charset="0"/>
              <a:buChar char="•"/>
              <a:defRPr sz="2200">
                <a:latin typeface="+mn-lt"/>
              </a:defRPr>
            </a:lvl1pPr>
            <a:lvl2pPr marL="542925" indent="-250825">
              <a:buFont typeface="Wingdings" panose="05000000000000000000" pitchFamily="2" charset="2"/>
              <a:buChar char="Ø"/>
              <a:defRPr sz="2200">
                <a:latin typeface="+mn-lt"/>
              </a:defRPr>
            </a:lvl2pPr>
            <a:lvl3pPr marL="809625" indent="-250825">
              <a:buFont typeface="Wingdings" panose="05000000000000000000" pitchFamily="2" charset="2"/>
              <a:buChar char="ü"/>
              <a:tabLst>
                <a:tab pos="809625" algn="l"/>
              </a:tabLst>
              <a:defRPr sz="22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iktor3 bez li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2200">
                <a:latin typeface="+mn-lt"/>
              </a:defRPr>
            </a:lvl1pPr>
            <a:lvl2pPr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</a:lstStyle>
          <a:p>
            <a:pPr lvl="0"/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1981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kto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263349"/>
            <a:ext cx="8640381" cy="914565"/>
          </a:xfrm>
        </p:spPr>
        <p:txBody>
          <a:bodyPr>
            <a:normAutofit/>
          </a:bodyPr>
          <a:lstStyle>
            <a:lvl1pPr algn="ctr">
              <a:defRPr sz="40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998" y="1605256"/>
            <a:ext cx="4140000" cy="91456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endParaRPr lang="pl-PL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E00A8B5-D14D-4B22-8BFA-4636922D380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7599" y="2797913"/>
            <a:ext cx="4444798" cy="4401924"/>
          </a:xfrm>
        </p:spPr>
        <p:txBody>
          <a:bodyPr>
            <a:normAutofit/>
          </a:bodyPr>
          <a:lstStyle>
            <a:lvl1pPr marL="251986" indent="-251986">
              <a:buFont typeface="Arial" panose="020B0604020202020204" pitchFamily="34" charset="0"/>
              <a:buChar char="•"/>
              <a:defRPr sz="2200">
                <a:latin typeface="+mn-lt"/>
              </a:defRPr>
            </a:lvl1pPr>
            <a:lvl2pPr marL="755957" indent="-251986">
              <a:buFont typeface="Wingdings" panose="05000000000000000000" pitchFamily="2" charset="2"/>
              <a:buChar char="Ø"/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78658" y="1605257"/>
            <a:ext cx="4139294" cy="914563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endParaRPr lang="pl-PL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DEB5817-1B84-4C2F-9802-604B2C4EEC06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5525906" y="2797913"/>
            <a:ext cx="4444799" cy="4401924"/>
          </a:xfrm>
        </p:spPr>
        <p:txBody>
          <a:bodyPr>
            <a:normAutofit/>
          </a:bodyPr>
          <a:lstStyle>
            <a:lvl1pPr marL="251986" indent="-251986">
              <a:buFont typeface="Arial" panose="020B0604020202020204" pitchFamily="34" charset="0"/>
              <a:buChar char="•"/>
              <a:defRPr sz="2200">
                <a:latin typeface="+mn-lt"/>
              </a:defRPr>
            </a:lvl1pPr>
            <a:lvl2pPr marL="755957" indent="-251986">
              <a:buFont typeface="Wingdings" panose="05000000000000000000" pitchFamily="2" charset="2"/>
              <a:buChar char="Ø"/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F63607B3-93B8-4A98-9E46-3CA6AD18E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345906" y="1763613"/>
            <a:ext cx="0" cy="4752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41" r:id="rId6"/>
    <p:sldLayoutId id="2147483712" r:id="rId7"/>
    <p:sldLayoutId id="2147483726" r:id="rId8"/>
    <p:sldLayoutId id="2147483740" r:id="rId9"/>
    <p:sldLayoutId id="2147483723" r:id="rId10"/>
    <p:sldLayoutId id="2147483728" r:id="rId11"/>
  </p:sldLayoutIdLst>
  <p:hf sldNum="0"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5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600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ransition spd="slow">
    <p:push dir="u"/>
  </p:transition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5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>
          <p15:clr>
            <a:srgbClr val="F26B43"/>
          </p15:clr>
        </p15:guide>
        <p15:guide id="2" pos="419">
          <p15:clr>
            <a:srgbClr val="F26B43"/>
          </p15:clr>
        </p15:guide>
        <p15:guide id="3" pos="646">
          <p15:clr>
            <a:srgbClr val="F26B43"/>
          </p15:clr>
        </p15:guide>
        <p15:guide id="4" pos="873">
          <p15:clr>
            <a:srgbClr val="F26B43"/>
          </p15:clr>
        </p15:guide>
        <p15:guide id="5" pos="1100">
          <p15:clr>
            <a:srgbClr val="F26B43"/>
          </p15:clr>
        </p15:guide>
        <p15:guide id="6" pos="1327">
          <p15:clr>
            <a:srgbClr val="F26B43"/>
          </p15:clr>
        </p15:guide>
        <p15:guide id="7" pos="1553">
          <p15:clr>
            <a:srgbClr val="F26B43"/>
          </p15:clr>
        </p15:guide>
        <p15:guide id="8" pos="1780">
          <p15:clr>
            <a:srgbClr val="F26B43"/>
          </p15:clr>
        </p15:guide>
        <p15:guide id="9" pos="2007">
          <p15:clr>
            <a:srgbClr val="F26B43"/>
          </p15:clr>
        </p15:guide>
        <p15:guide id="10" pos="2234">
          <p15:clr>
            <a:srgbClr val="F26B43"/>
          </p15:clr>
        </p15:guide>
        <p15:guide id="11" pos="2460">
          <p15:clr>
            <a:srgbClr val="F26B43"/>
          </p15:clr>
        </p15:guide>
        <p15:guide id="12" pos="2687">
          <p15:clr>
            <a:srgbClr val="F26B43"/>
          </p15:clr>
        </p15:guide>
        <p15:guide id="13" pos="2914">
          <p15:clr>
            <a:srgbClr val="F26B43"/>
          </p15:clr>
        </p15:guide>
        <p15:guide id="14" pos="3141">
          <p15:clr>
            <a:srgbClr val="F26B43"/>
          </p15:clr>
        </p15:guide>
        <p15:guide id="15" pos="3368">
          <p15:clr>
            <a:srgbClr val="F26B43"/>
          </p15:clr>
        </p15:guide>
        <p15:guide id="16" pos="3594">
          <p15:clr>
            <a:srgbClr val="F26B43"/>
          </p15:clr>
        </p15:guide>
        <p15:guide id="17" pos="3821">
          <p15:clr>
            <a:srgbClr val="F26B43"/>
          </p15:clr>
        </p15:guide>
        <p15:guide id="18" pos="4048">
          <p15:clr>
            <a:srgbClr val="F26B43"/>
          </p15:clr>
        </p15:guide>
        <p15:guide id="19" pos="4275">
          <p15:clr>
            <a:srgbClr val="F26B43"/>
          </p15:clr>
        </p15:guide>
        <p15:guide id="20" pos="4501">
          <p15:clr>
            <a:srgbClr val="F26B43"/>
          </p15:clr>
        </p15:guide>
        <p15:guide id="21" pos="4728">
          <p15:clr>
            <a:srgbClr val="F26B43"/>
          </p15:clr>
        </p15:guide>
        <p15:guide id="22" pos="4955">
          <p15:clr>
            <a:srgbClr val="F26B43"/>
          </p15:clr>
        </p15:guide>
        <p15:guide id="23" pos="5182">
          <p15:clr>
            <a:srgbClr val="F26B43"/>
          </p15:clr>
        </p15:guide>
        <p15:guide id="24" pos="5408">
          <p15:clr>
            <a:srgbClr val="F26B43"/>
          </p15:clr>
        </p15:guide>
        <p15:guide id="25" pos="5635">
          <p15:clr>
            <a:srgbClr val="F26B43"/>
          </p15:clr>
        </p15:guide>
        <p15:guide id="26" pos="5862">
          <p15:clr>
            <a:srgbClr val="F26B43"/>
          </p15:clr>
        </p15:guide>
        <p15:guide id="27" pos="6089">
          <p15:clr>
            <a:srgbClr val="F26B43"/>
          </p15:clr>
        </p15:guide>
        <p15:guide id="28" pos="6316">
          <p15:clr>
            <a:srgbClr val="F26B43"/>
          </p15:clr>
        </p15:guide>
        <p15:guide id="29" pos="6542">
          <p15:clr>
            <a:srgbClr val="F26B43"/>
          </p15:clr>
        </p15:guide>
        <p15:guide id="30" orient="horz" pos="113">
          <p15:clr>
            <a:srgbClr val="F26B43"/>
          </p15:clr>
        </p15:guide>
        <p15:guide id="31" orient="horz" pos="340">
          <p15:clr>
            <a:srgbClr val="F26B43"/>
          </p15:clr>
        </p15:guide>
        <p15:guide id="32" orient="horz" pos="567">
          <p15:clr>
            <a:srgbClr val="F26B43"/>
          </p15:clr>
        </p15:guide>
        <p15:guide id="33" orient="horz" pos="794">
          <p15:clr>
            <a:srgbClr val="F26B43"/>
          </p15:clr>
        </p15:guide>
        <p15:guide id="34" orient="horz" pos="1020">
          <p15:clr>
            <a:srgbClr val="F26B43"/>
          </p15:clr>
        </p15:guide>
        <p15:guide id="35" orient="horz" pos="1247">
          <p15:clr>
            <a:srgbClr val="F26B43"/>
          </p15:clr>
        </p15:guide>
        <p15:guide id="36" orient="horz" pos="1474">
          <p15:clr>
            <a:srgbClr val="F26B43"/>
          </p15:clr>
        </p15:guide>
        <p15:guide id="37" orient="horz" pos="1701">
          <p15:clr>
            <a:srgbClr val="F26B43"/>
          </p15:clr>
        </p15:guide>
        <p15:guide id="38" orient="horz" pos="1927">
          <p15:clr>
            <a:srgbClr val="F26B43"/>
          </p15:clr>
        </p15:guide>
        <p15:guide id="39" orient="horz" pos="2154">
          <p15:clr>
            <a:srgbClr val="F26B43"/>
          </p15:clr>
        </p15:guide>
        <p15:guide id="40" orient="horz" pos="2381">
          <p15:clr>
            <a:srgbClr val="F26B43"/>
          </p15:clr>
        </p15:guide>
        <p15:guide id="41" orient="horz" pos="2608">
          <p15:clr>
            <a:srgbClr val="F26B43"/>
          </p15:clr>
        </p15:guide>
        <p15:guide id="42" orient="horz" pos="2835">
          <p15:clr>
            <a:srgbClr val="F26B43"/>
          </p15:clr>
        </p15:guide>
        <p15:guide id="43" orient="horz" pos="3061">
          <p15:clr>
            <a:srgbClr val="F26B43"/>
          </p15:clr>
        </p15:guide>
        <p15:guide id="44" orient="horz" pos="3288">
          <p15:clr>
            <a:srgbClr val="F26B43"/>
          </p15:clr>
        </p15:guide>
        <p15:guide id="45" orient="horz" pos="3515">
          <p15:clr>
            <a:srgbClr val="F26B43"/>
          </p15:clr>
        </p15:guide>
        <p15:guide id="46" orient="horz" pos="3742">
          <p15:clr>
            <a:srgbClr val="F26B43"/>
          </p15:clr>
        </p15:guide>
        <p15:guide id="47" orient="horz" pos="3968">
          <p15:clr>
            <a:srgbClr val="F26B43"/>
          </p15:clr>
        </p15:guide>
        <p15:guide id="48" orient="horz" pos="4195">
          <p15:clr>
            <a:srgbClr val="F26B43"/>
          </p15:clr>
        </p15:guide>
        <p15:guide id="49" orient="horz" pos="4422">
          <p15:clr>
            <a:srgbClr val="F26B43"/>
          </p15:clr>
        </p15:guide>
        <p15:guide id="50" orient="horz" pos="464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unduszeuepomorskie.pl/dokumenty/4795-zasady-realizacji-projektow-w-ramach-europejskiego-funduszu-spolecznego-plus" TargetMode="External"/><Relationship Id="rId2" Type="http://schemas.openxmlformats.org/officeDocument/2006/relationships/hyperlink" Target="https://www.funduszeeuropejskie.gov.pl/strony/o-funduszach/fundusze-na-lata-2021-2027/prawo-i-dokumenty/wytyczne/#/domyslne=1" TargetMode="Externa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77" y="2843733"/>
            <a:ext cx="7920115" cy="3168352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br>
              <a:rPr lang="pl-PL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+mn-lt"/>
                <a:cs typeface="Arial" panose="020B0604020202020204" pitchFamily="34" charset="0"/>
              </a:rPr>
              <a:t>Zasady realizacji projektów </a:t>
            </a:r>
            <a:br>
              <a:rPr lang="pl-PL" dirty="0">
                <a:latin typeface="+mn-lt"/>
                <a:cs typeface="Arial" panose="020B0604020202020204" pitchFamily="34" charset="0"/>
              </a:rPr>
            </a:br>
            <a:r>
              <a:rPr lang="pl-PL" dirty="0">
                <a:latin typeface="+mn-lt"/>
                <a:cs typeface="Arial" panose="020B0604020202020204" pitchFamily="34" charset="0"/>
              </a:rPr>
              <a:t> </a:t>
            </a:r>
            <a:r>
              <a:rPr lang="pl-PL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Działanie 5.5. Aktywne i zdrowe starzenie się </a:t>
            </a:r>
            <a:br>
              <a:rPr lang="pl-PL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l-PL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Gdańsk, 3 lipca 2024 r.</a:t>
            </a: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841E8D-416E-4E5D-9BE3-4E65F910E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706" y="449173"/>
            <a:ext cx="7920400" cy="576064"/>
          </a:xfrm>
        </p:spPr>
        <p:txBody>
          <a:bodyPr>
            <a:normAutofit/>
          </a:bodyPr>
          <a:lstStyle/>
          <a:p>
            <a:r>
              <a:rPr lang="pl-PL" sz="3600" dirty="0"/>
              <a:t>Limity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4038B1EA-5FD6-47C6-A375-DB28715B562F}"/>
              </a:ext>
            </a:extLst>
          </p:cNvPr>
          <p:cNvSpPr/>
          <p:nvPr/>
        </p:nvSpPr>
        <p:spPr>
          <a:xfrm>
            <a:off x="1385706" y="1619597"/>
            <a:ext cx="8136664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Wydatki w budżecie projektu można przyporządkować do jednego z limitów: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pl-PL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/>
              <a:t>☒ Cross-</a:t>
            </a:r>
            <a:r>
              <a:rPr lang="pl-PL" dirty="0" err="1"/>
              <a:t>financing</a:t>
            </a:r>
            <a:endParaRPr lang="pl-PL" dirty="0"/>
          </a:p>
          <a:p>
            <a:endParaRPr lang="pl-PL" dirty="0"/>
          </a:p>
          <a:p>
            <a:r>
              <a:rPr lang="pl-PL" dirty="0"/>
              <a:t>☒ Pomoc publiczna</a:t>
            </a:r>
          </a:p>
          <a:p>
            <a:endParaRPr lang="pl-PL" dirty="0"/>
          </a:p>
          <a:p>
            <a:r>
              <a:rPr lang="pl-PL" dirty="0"/>
              <a:t>☒ Pomoc de </a:t>
            </a:r>
            <a:r>
              <a:rPr lang="pl-PL" dirty="0" err="1"/>
              <a:t>minimis</a:t>
            </a:r>
            <a:endParaRPr lang="pl-PL" dirty="0"/>
          </a:p>
          <a:p>
            <a:endParaRPr lang="pl-PL" dirty="0"/>
          </a:p>
          <a:p>
            <a:r>
              <a:rPr lang="pl-PL" dirty="0"/>
              <a:t>☒ Wydatki na dostępność</a:t>
            </a:r>
            <a:endParaRPr lang="pl-PL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22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467469"/>
            <a:ext cx="8640381" cy="848632"/>
          </a:xfrm>
        </p:spPr>
        <p:txBody>
          <a:bodyPr>
            <a:normAutofit/>
          </a:bodyPr>
          <a:lstStyle/>
          <a:p>
            <a:r>
              <a:rPr lang="pl-PL" sz="3600" dirty="0">
                <a:cs typeface="Arial" panose="020B0604020202020204" pitchFamily="34" charset="0"/>
              </a:rPr>
              <a:t>Cross-</a:t>
            </a:r>
            <a:r>
              <a:rPr lang="pl-PL" sz="3600" dirty="0" err="1">
                <a:cs typeface="Arial" panose="020B0604020202020204" pitchFamily="34" charset="0"/>
              </a:rPr>
              <a:t>financing</a:t>
            </a:r>
            <a:r>
              <a:rPr lang="pl-PL" dirty="0">
                <a:cs typeface="Arial" panose="020B0604020202020204" pitchFamily="34" charset="0"/>
              </a:rPr>
              <a:t> 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068" y="1187549"/>
            <a:ext cx="8928752" cy="4896224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endParaRPr lang="pl-PL" sz="2800" dirty="0"/>
          </a:p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pl-PL" sz="2400" dirty="0"/>
              <a:t>W ramach naboru wartość wydatków w ramach cross-</a:t>
            </a:r>
            <a:r>
              <a:rPr lang="pl-PL" sz="2400" dirty="0" err="1"/>
              <a:t>financingu</a:t>
            </a:r>
            <a:r>
              <a:rPr lang="pl-PL" sz="2400" dirty="0"/>
              <a:t> sumarycznie </a:t>
            </a:r>
            <a:r>
              <a:rPr lang="pl-PL" sz="2400" b="1" dirty="0"/>
              <a:t>nie może stanowić więcej niż 40 % wartości projektu ogółem.</a:t>
            </a:r>
          </a:p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pl-PL" sz="2400" dirty="0"/>
              <a:t>Do limitu cross </a:t>
            </a:r>
            <a:r>
              <a:rPr lang="pl-PL" sz="2400" dirty="0" err="1"/>
              <a:t>financingu</a:t>
            </a:r>
            <a:r>
              <a:rPr lang="pl-PL" sz="2400" dirty="0"/>
              <a:t> wchodzą zarówno koszty bezpośrednie zaliczane do cross-</a:t>
            </a:r>
            <a:r>
              <a:rPr lang="pl-PL" sz="2400" dirty="0" err="1"/>
              <a:t>financingu</a:t>
            </a:r>
            <a:r>
              <a:rPr lang="pl-PL" sz="2400" dirty="0"/>
              <a:t>, jak i koszty pośrednie naliczone od tych wydatków.</a:t>
            </a:r>
          </a:p>
          <a:p>
            <a:pPr marL="0" indent="0">
              <a:spcBef>
                <a:spcPts val="1800"/>
              </a:spcBef>
              <a:buNone/>
            </a:pPr>
            <a:endParaRPr lang="pl-PL" dirty="0"/>
          </a:p>
          <a:p>
            <a:pPr marL="0" indent="0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662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467469"/>
            <a:ext cx="8639395" cy="848632"/>
          </a:xfrm>
        </p:spPr>
        <p:txBody>
          <a:bodyPr>
            <a:normAutofit/>
          </a:bodyPr>
          <a:lstStyle/>
          <a:p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Koszty pośrednie – limit cross-</a:t>
            </a:r>
            <a:r>
              <a:rPr lang="pl-PL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financing</a:t>
            </a:r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 1/2</a:t>
            </a:r>
            <a:endParaRPr lang="pl-PL" dirty="0">
              <a:cs typeface="Arial" panose="020B0604020202020204" pitchFamily="34" charset="0"/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068" y="1187549"/>
            <a:ext cx="8652028" cy="5400600"/>
          </a:xfrm>
        </p:spPr>
        <p:txBody>
          <a:bodyPr>
            <a:normAutofit fontScale="85000" lnSpcReduction="10000"/>
          </a:bodyPr>
          <a:lstStyle/>
          <a:p>
            <a:pPr marL="0" indent="0">
              <a:spcBef>
                <a:spcPts val="1200"/>
              </a:spcBef>
              <a:buNone/>
            </a:pPr>
            <a:endParaRPr lang="pl-PL" sz="2800" dirty="0"/>
          </a:p>
          <a:p>
            <a:pPr marL="0" indent="0">
              <a:spcBef>
                <a:spcPts val="1200"/>
              </a:spcBef>
              <a:buNone/>
            </a:pPr>
            <a:r>
              <a:rPr lang="pl-PL" sz="2800" b="1" dirty="0"/>
              <a:t>Zadanie Koszty pośrednie można rozliczyć za pomocą jednej lub dwóch pozycji:</a:t>
            </a:r>
          </a:p>
          <a:p>
            <a:pPr marL="0" indent="0">
              <a:spcBef>
                <a:spcPts val="1200"/>
              </a:spcBef>
              <a:buNone/>
            </a:pPr>
            <a:endParaRPr lang="pl-PL" sz="2800" b="1" dirty="0"/>
          </a:p>
          <a:p>
            <a:pPr>
              <a:spcBef>
                <a:spcPts val="1200"/>
              </a:spcBef>
            </a:pPr>
            <a:r>
              <a:rPr lang="pl-PL" sz="2800" dirty="0"/>
              <a:t>W przypadku gdy żadna pozycja budżetowa w zadaniach zwykłych nie została zaliczona do limitu „cross-</a:t>
            </a:r>
            <a:r>
              <a:rPr lang="pl-PL" sz="2800" dirty="0" err="1"/>
              <a:t>financing</a:t>
            </a:r>
            <a:r>
              <a:rPr lang="pl-PL" sz="2800" dirty="0"/>
              <a:t>”, wtedy zadanie Koszty pośrednie rozliczane jest za pomocą tylko jednej pozycji. Pozycja ta nie jest zaliczona do żadnego z limitów.</a:t>
            </a:r>
          </a:p>
          <a:p>
            <a:pPr>
              <a:spcBef>
                <a:spcPts val="1200"/>
              </a:spcBef>
            </a:pPr>
            <a:r>
              <a:rPr lang="pl-PL" sz="2800" dirty="0"/>
              <a:t>W przypadku wystąpienia w budżecie kosztów bezpośrednich oznaczonych limitem cross-</a:t>
            </a:r>
            <a:r>
              <a:rPr lang="pl-PL" sz="2800" dirty="0" err="1"/>
              <a:t>financing</a:t>
            </a:r>
            <a:r>
              <a:rPr lang="pl-PL" sz="2800" dirty="0"/>
              <a:t>, w zadaniu Koszty pośrednie, </a:t>
            </a:r>
            <a:r>
              <a:rPr lang="pl-PL" sz="2800" b="1" dirty="0"/>
              <a:t>obowiązkowe</a:t>
            </a:r>
            <a:r>
              <a:rPr lang="pl-PL" sz="2800" dirty="0"/>
              <a:t> jest dodanie odrębnej pozycji kosztów pośrednich odnoszących się do przedmiotowych wydatków w ramach cross-</a:t>
            </a:r>
            <a:r>
              <a:rPr lang="pl-PL" sz="2800" dirty="0" err="1"/>
              <a:t>financingu</a:t>
            </a:r>
            <a:r>
              <a:rPr lang="pl-PL" sz="2800" dirty="0"/>
              <a:t>. Suma obu pozycji kosztów pośrednich, stanowić będzie wartość kosztów pośrednich ogółem w projekcie.</a:t>
            </a:r>
          </a:p>
          <a:p>
            <a:pPr marL="0" indent="0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02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11D10F-4F19-45EB-86C6-F69BCCB3B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7" y="492115"/>
            <a:ext cx="8640381" cy="1036733"/>
          </a:xfrm>
        </p:spPr>
        <p:txBody>
          <a:bodyPr>
            <a:normAutofit/>
          </a:bodyPr>
          <a:lstStyle/>
          <a:p>
            <a:pPr algn="ctr"/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Koszty pośrednie – limit cross-</a:t>
            </a:r>
            <a:r>
              <a:rPr lang="pl-PL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financing</a:t>
            </a:r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 2/2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BFDD0BD-3611-4391-9763-92C811FC13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  <p:sp>
        <p:nvSpPr>
          <p:cNvPr id="9" name="Symbol zastępczy zawartości 3">
            <a:extLst>
              <a:ext uri="{FF2B5EF4-FFF2-40B4-BE49-F238E27FC236}">
                <a16:creationId xmlns:a16="http://schemas.microsoft.com/office/drawing/2014/main" id="{95CD6874-779F-4A69-AD91-17D0DD054C3F}"/>
              </a:ext>
            </a:extLst>
          </p:cNvPr>
          <p:cNvSpPr txBox="1">
            <a:spLocks/>
          </p:cNvSpPr>
          <p:nvPr/>
        </p:nvSpPr>
        <p:spPr>
          <a:xfrm>
            <a:off x="593378" y="3347789"/>
            <a:ext cx="4320480" cy="42118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Wingdings" panose="05000000000000000000" pitchFamily="2" charset="2"/>
              <a:buChar char="Ø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2pPr>
            <a:lvl3pPr marL="1259929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3pPr>
            <a:lvl4pPr marL="1763900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267872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Symbol zastępczy zawartości 22">
            <a:extLst>
              <a:ext uri="{FF2B5EF4-FFF2-40B4-BE49-F238E27FC236}">
                <a16:creationId xmlns:a16="http://schemas.microsoft.com/office/drawing/2014/main" id="{A964EEA0-345A-47A5-A8B3-3345997D2A3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17" y="1250877"/>
            <a:ext cx="8640381" cy="566383"/>
          </a:xfr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24F9F92-D66B-4D23-B2C0-AA5450BAAA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17" y="1817260"/>
            <a:ext cx="8640381" cy="4721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470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8E78C4-54BB-4EF0-9BB4-F0AC09528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251445"/>
            <a:ext cx="8640381" cy="792088"/>
          </a:xfrm>
        </p:spPr>
        <p:txBody>
          <a:bodyPr>
            <a:normAutofit fontScale="90000"/>
          </a:bodyPr>
          <a:lstStyle/>
          <a:p>
            <a:br>
              <a:rPr lang="pl-PL" sz="3600" dirty="0"/>
            </a:br>
            <a:r>
              <a:rPr lang="pl-PL" dirty="0"/>
              <a:t>Koszty pośrednie 1/3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9DAE9A-021E-4D37-B1D0-F62F844BF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394" y="1835621"/>
            <a:ext cx="8784879" cy="5328592"/>
          </a:xfrm>
        </p:spPr>
        <p:txBody>
          <a:bodyPr>
            <a:normAutofit/>
          </a:bodyPr>
          <a:lstStyle/>
          <a:p>
            <a:r>
              <a:rPr lang="pl-PL" dirty="0"/>
              <a:t>Koszty pośrednie dotyczą wydatków o charakterze administracyjnym </a:t>
            </a:r>
            <a:br>
              <a:rPr lang="pl-PL" dirty="0"/>
            </a:br>
            <a:r>
              <a:rPr lang="pl-PL" dirty="0"/>
              <a:t>i organizacyjnym, niezwiązanych bezpośrednio z realizacją zadań merytorycznych, określonych w zamkniętym katalogu kosztów pośrednich.</a:t>
            </a:r>
          </a:p>
          <a:p>
            <a:pPr>
              <a:spcBef>
                <a:spcPts val="1800"/>
              </a:spcBef>
            </a:pPr>
            <a:r>
              <a:rPr lang="pl-PL" dirty="0"/>
              <a:t>Niedopuszczalna jest sytuacja, w której koszty pośrednie zostaną rozliczone w ramach kosztów bezpośrednich. </a:t>
            </a:r>
          </a:p>
          <a:p>
            <a:pPr>
              <a:spcBef>
                <a:spcPts val="1800"/>
              </a:spcBef>
            </a:pPr>
            <a:r>
              <a:rPr lang="pl-PL" dirty="0"/>
              <a:t>W ramach kosztów pośrednich rozliczanych za pomocą stawki ryczałtowej wkład własny uznaje się za wkład pieniężny.</a:t>
            </a:r>
          </a:p>
          <a:p>
            <a:pPr>
              <a:spcBef>
                <a:spcPts val="1800"/>
              </a:spcBef>
            </a:pPr>
            <a:r>
              <a:rPr lang="pl-PL" dirty="0"/>
              <a:t>Na etapie konstruowania budżetu projektu, całość kosztów pośrednich jest przypisanych do Lidera. </a:t>
            </a:r>
            <a:r>
              <a:rPr lang="pl-PL" b="1" dirty="0"/>
              <a:t>W opisie zadania Koszty pośrednie należy wskazać podział kosztów pośrednich między Partnerami. </a:t>
            </a:r>
          </a:p>
        </p:txBody>
      </p:sp>
    </p:spTree>
    <p:extLst>
      <p:ext uri="{BB962C8B-B14F-4D97-AF65-F5344CB8AC3E}">
        <p14:creationId xmlns:p14="http://schemas.microsoft.com/office/powerpoint/2010/main" val="1343881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11D10F-4F19-45EB-86C6-F69BCCB3B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8" y="684708"/>
            <a:ext cx="9361647" cy="1036733"/>
          </a:xfrm>
        </p:spPr>
        <p:txBody>
          <a:bodyPr>
            <a:normAutofit/>
          </a:bodyPr>
          <a:lstStyle/>
          <a:p>
            <a:pPr algn="ctr"/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Koszty pośrednie 2/3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BFDD0BD-3611-4391-9763-92C811FC13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538A41E-DFB8-4CD7-9AA3-DF6DDB79F3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7090" y="1940549"/>
            <a:ext cx="10009112" cy="704666"/>
          </a:xfrm>
        </p:spPr>
        <p:txBody>
          <a:bodyPr>
            <a:normAutofit/>
          </a:bodyPr>
          <a:lstStyle/>
          <a:p>
            <a:pPr marL="0" indent="0">
              <a:spcBef>
                <a:spcPts val="2400"/>
              </a:spcBef>
              <a:buNone/>
            </a:pPr>
            <a:r>
              <a:rPr lang="pl-PL" sz="3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Limity kosztów pośrednich obowiązujących dla wartości projektów</a:t>
            </a:r>
            <a:r>
              <a:rPr lang="pl-PL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endParaRPr lang="pl-PL" sz="2400" dirty="0"/>
          </a:p>
        </p:txBody>
      </p:sp>
      <p:sp>
        <p:nvSpPr>
          <p:cNvPr id="9" name="Symbol zastępczy zawartości 3">
            <a:extLst>
              <a:ext uri="{FF2B5EF4-FFF2-40B4-BE49-F238E27FC236}">
                <a16:creationId xmlns:a16="http://schemas.microsoft.com/office/drawing/2014/main" id="{95CD6874-779F-4A69-AD91-17D0DD054C3F}"/>
              </a:ext>
            </a:extLst>
          </p:cNvPr>
          <p:cNvSpPr txBox="1">
            <a:spLocks/>
          </p:cNvSpPr>
          <p:nvPr/>
        </p:nvSpPr>
        <p:spPr>
          <a:xfrm>
            <a:off x="593378" y="3347789"/>
            <a:ext cx="4320480" cy="42118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Wingdings" panose="05000000000000000000" pitchFamily="2" charset="2"/>
              <a:buChar char="Ø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2pPr>
            <a:lvl3pPr marL="1259929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3pPr>
            <a:lvl4pPr marL="1763900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267872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54103924-718E-4197-B4C6-ACA8A61487C1}"/>
              </a:ext>
            </a:extLst>
          </p:cNvPr>
          <p:cNvSpPr/>
          <p:nvPr/>
        </p:nvSpPr>
        <p:spPr>
          <a:xfrm>
            <a:off x="737090" y="3203773"/>
            <a:ext cx="9937104" cy="3377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25%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kosztów bezpośrednich – w przypadku projektów o wartości kosztów bezpośrednich do 830 tys. PLN włącznie,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20%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kosztów bezpośrednich – w przypadku projektów o wartości kosztów bezpośrednich powyżej 830 tys. PLN do 1 740 tys. PLN włącznie,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15%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kosztów bezpośrednich – w przypadku projektów o wartości kosztów bezpośrednich powyżej 1 740 tys. PLN do 4 550 tys. PLN włącznie,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10%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kosztów bezpośrednich – w przypadku projektów o wartości kosztów bezpośrednich przekraczającej 4 550 tys. PLN.</a:t>
            </a:r>
          </a:p>
        </p:txBody>
      </p:sp>
    </p:spTree>
    <p:extLst>
      <p:ext uri="{BB962C8B-B14F-4D97-AF65-F5344CB8AC3E}">
        <p14:creationId xmlns:p14="http://schemas.microsoft.com/office/powerpoint/2010/main" val="4176879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B5159F-C10B-4871-A82C-4BB71D8E5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875" y="517272"/>
            <a:ext cx="8640381" cy="1080001"/>
          </a:xfrm>
        </p:spPr>
        <p:txBody>
          <a:bodyPr>
            <a:normAutofit/>
          </a:bodyPr>
          <a:lstStyle/>
          <a:p>
            <a:pPr algn="ctr"/>
            <a:r>
              <a:rPr lang="pl-PL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Koszty pośrednie 3/3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2D1F77-8547-45A7-96FE-E82E0138A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7418" y="1669598"/>
            <a:ext cx="8424838" cy="1512168"/>
          </a:xfrm>
        </p:spPr>
        <p:txBody>
          <a:bodyPr/>
          <a:lstStyle/>
          <a:p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Należy pamiętać, że </a:t>
            </a:r>
            <a:r>
              <a:rPr lang="pl-PL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Koszty pośrednie 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powinny stanowić ostatnie zadanie we wniosku. </a:t>
            </a:r>
          </a:p>
          <a:p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Wartość kosztów pośrednich liczona jest procentowo od wartości kosztów bezpośrednich.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B8B6C83-06D1-41C1-9055-32411E5268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16</a:t>
            </a:fld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CC937BEF-D7E9-467E-87B2-4799735F7D7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114474" y="3469554"/>
            <a:ext cx="8550726" cy="3190285"/>
          </a:xfrm>
          <a:prstGeom prst="rect">
            <a:avLst/>
          </a:prstGeom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81204E76-FB38-4D22-A8C5-C610231ADD3B}"/>
              </a:ext>
            </a:extLst>
          </p:cNvPr>
          <p:cNvSpPr/>
          <p:nvPr/>
        </p:nvSpPr>
        <p:spPr>
          <a:xfrm>
            <a:off x="1113385" y="6263953"/>
            <a:ext cx="8804979" cy="46821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320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841E8D-416E-4E5D-9BE3-4E65F910E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706" y="395461"/>
            <a:ext cx="7920400" cy="1080001"/>
          </a:xfrm>
        </p:spPr>
        <p:txBody>
          <a:bodyPr>
            <a:normAutofit/>
          </a:bodyPr>
          <a:lstStyle/>
          <a:p>
            <a:r>
              <a:rPr lang="pl-PL" sz="3600" dirty="0"/>
              <a:t>Uproszczone metody rozliczania wydatków 1/3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C02991-57D4-42E5-8081-BC39A163D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398" y="1619597"/>
            <a:ext cx="9145016" cy="568875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l-PL" sz="2600" dirty="0"/>
              <a:t>W ramach naboru, w przypadku projektów, których łączny koszt wyrażony w PLN </a:t>
            </a:r>
            <a:r>
              <a:rPr lang="pl-PL" sz="2600" b="1" dirty="0"/>
              <a:t>nie przekracza </a:t>
            </a:r>
            <a:r>
              <a:rPr lang="pl-PL" sz="2600" dirty="0"/>
              <a:t>równowartości </a:t>
            </a:r>
            <a:r>
              <a:rPr lang="pl-PL" sz="2600" b="1" dirty="0"/>
              <a:t>200 tys. EUR, tj. 856 960,00 zł</a:t>
            </a:r>
            <a:r>
              <a:rPr lang="pl-PL" sz="2600" dirty="0"/>
              <a:t>, należy zastosować </a:t>
            </a:r>
            <a:r>
              <a:rPr lang="pl-PL" sz="2600" b="1" dirty="0"/>
              <a:t>obligatoryjnie</a:t>
            </a:r>
            <a:r>
              <a:rPr lang="pl-PL" sz="2600" dirty="0"/>
              <a:t> metodę rozliczania wydatków na podstawie kwot ryczałtowych określanych przez beneficjenta w oparciu o szczegółowy budżet projektu. </a:t>
            </a:r>
          </a:p>
          <a:p>
            <a:pPr>
              <a:spcBef>
                <a:spcPts val="0"/>
              </a:spcBef>
            </a:pPr>
            <a:endParaRPr lang="pl-PL" sz="2600" b="1" dirty="0"/>
          </a:p>
          <a:p>
            <a:pPr>
              <a:spcBef>
                <a:spcPts val="0"/>
              </a:spcBef>
            </a:pPr>
            <a:r>
              <a:rPr lang="pl-PL" sz="2600" b="1" dirty="0"/>
              <a:t>ION nie dopuszcza realizacji projektów powyżej 200 tys. EUR rozliczanych na podstawie kwot ryczałtowych.</a:t>
            </a:r>
          </a:p>
          <a:p>
            <a:pPr marL="0" indent="0">
              <a:spcBef>
                <a:spcPts val="0"/>
              </a:spcBef>
              <a:buNone/>
            </a:pPr>
            <a:endParaRPr lang="pl-PL" sz="2600" b="1" dirty="0"/>
          </a:p>
          <a:p>
            <a:pPr>
              <a:spcBef>
                <a:spcPts val="0"/>
              </a:spcBef>
            </a:pPr>
            <a:r>
              <a:rPr lang="pl-PL" sz="2600" dirty="0"/>
              <a:t>Wnioskodawca bierze pod uwagę planowane do zrealizowania zadania w ramach projektu, dla których określa kwoty ryczałtowe. Następnie definiuje </a:t>
            </a:r>
            <a:r>
              <a:rPr lang="pl-PL" sz="2600" b="1" dirty="0"/>
              <a:t>wskaźniki</a:t>
            </a:r>
            <a:r>
              <a:rPr lang="pl-PL" sz="2600" dirty="0"/>
              <a:t> służące do rozliczenia kwoty ryczałtowej oraz </a:t>
            </a:r>
            <a:r>
              <a:rPr lang="pl-PL" sz="2600" b="1" dirty="0"/>
              <a:t>dokumenty</a:t>
            </a:r>
            <a:r>
              <a:rPr lang="pl-PL" sz="2600" dirty="0"/>
              <a:t> niezbędne do potwierdzenia stopnia osiągnięcia wskaźnika. </a:t>
            </a:r>
          </a:p>
          <a:p>
            <a:pPr marL="0" indent="0">
              <a:spcBef>
                <a:spcPts val="0"/>
              </a:spcBef>
              <a:buNone/>
            </a:pPr>
            <a:endParaRPr lang="pl-PL" sz="2600" dirty="0"/>
          </a:p>
          <a:p>
            <a:pPr>
              <a:spcBef>
                <a:spcPts val="0"/>
              </a:spcBef>
            </a:pPr>
            <a:r>
              <a:rPr lang="pl-PL" sz="2600" dirty="0"/>
              <a:t>Po pozytywnej ocenie wniosku o dofinansowanie założenia te zostają odzwierciedlone </a:t>
            </a:r>
            <a:r>
              <a:rPr lang="pl-PL" sz="2600" b="1" dirty="0"/>
              <a:t>w umowie o dofinansowanie</a:t>
            </a:r>
            <a:r>
              <a:rPr lang="pl-PL" sz="2600" dirty="0"/>
              <a:t>. </a:t>
            </a:r>
          </a:p>
          <a:p>
            <a:endParaRPr lang="pl-PL" sz="4600" dirty="0"/>
          </a:p>
          <a:p>
            <a:pPr marL="0" indent="0">
              <a:buNone/>
            </a:pPr>
            <a:endParaRPr lang="pl-PL" dirty="0">
              <a:highlight>
                <a:srgbClr val="FF0000"/>
              </a:highlight>
              <a:cs typeface="Arial" panose="020B060402020202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297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841E8D-416E-4E5D-9BE3-4E65F910E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706" y="395580"/>
            <a:ext cx="7920400" cy="1080001"/>
          </a:xfrm>
        </p:spPr>
        <p:txBody>
          <a:bodyPr>
            <a:normAutofit/>
          </a:bodyPr>
          <a:lstStyle/>
          <a:p>
            <a:r>
              <a:rPr lang="pl-PL" sz="3600" dirty="0"/>
              <a:t>Uproszczone metody rozliczania wydatków 2/3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C02991-57D4-42E5-8081-BC39A163D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398" y="1331446"/>
            <a:ext cx="9145016" cy="568875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pl-PL" sz="4600" dirty="0"/>
          </a:p>
          <a:p>
            <a:pPr>
              <a:spcBef>
                <a:spcPts val="0"/>
              </a:spcBef>
            </a:pPr>
            <a:endParaRPr lang="pl-PL" sz="4600" dirty="0"/>
          </a:p>
          <a:p>
            <a:pPr marL="0" indent="0">
              <a:spcBef>
                <a:spcPts val="0"/>
              </a:spcBef>
              <a:buNone/>
            </a:pPr>
            <a:endParaRPr lang="pl-PL" sz="4600" dirty="0"/>
          </a:p>
          <a:p>
            <a:pPr marL="0" indent="0">
              <a:buNone/>
            </a:pPr>
            <a:endParaRPr lang="pl-PL" dirty="0">
              <a:highlight>
                <a:srgbClr val="FF0000"/>
              </a:highlight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Projekty poniżej 200 tys. EUR, w których nie została zastosowana metoda rozliczania wydatków na podstawie kwot ryczałtowych </a:t>
            </a:r>
            <a:r>
              <a:rPr lang="pl-PL" b="1" dirty="0"/>
              <a:t>będą podlegały odrzuceniu na etapie oceny formalnej. </a:t>
            </a:r>
          </a:p>
          <a:p>
            <a:pPr marL="0" indent="0">
              <a:buNone/>
            </a:pPr>
            <a:r>
              <a:rPr lang="pl-PL" dirty="0"/>
              <a:t>Projekty przekraczające 200 tys. EUR, w których została zastosowana metoda rozliczania wydatków na podstawie kwot ryczałtowych będą kierowane do negocjacji.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932F943-A901-4D91-846B-DF3C35C663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410" y="1475581"/>
            <a:ext cx="8640381" cy="2961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630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52" y="505740"/>
            <a:ext cx="8783791" cy="681810"/>
          </a:xfrm>
        </p:spPr>
        <p:txBody>
          <a:bodyPr>
            <a:noAutofit/>
          </a:bodyPr>
          <a:lstStyle/>
          <a:p>
            <a:r>
              <a:rPr lang="pl-PL" sz="3600" dirty="0"/>
              <a:t>Uproszczone metody rozliczania </a:t>
            </a:r>
            <a:br>
              <a:rPr lang="pl-PL" sz="3600" dirty="0"/>
            </a:br>
            <a:r>
              <a:rPr lang="pl-PL" sz="3600" dirty="0"/>
              <a:t>wydatków 3/3</a:t>
            </a:r>
            <a:br>
              <a:rPr lang="pl-PL" sz="3600" dirty="0"/>
            </a:br>
            <a:br>
              <a:rPr lang="pl-PL" sz="3200" dirty="0"/>
            </a:br>
            <a:br>
              <a:rPr lang="pl-PL" sz="3200" dirty="0"/>
            </a:b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559" y="1583593"/>
            <a:ext cx="8856984" cy="478853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b="1" dirty="0"/>
              <a:t>KORZYŚCI:</a:t>
            </a:r>
            <a:endParaRPr lang="pl-PL" dirty="0"/>
          </a:p>
          <a:p>
            <a:pPr lvl="0">
              <a:spcBef>
                <a:spcPts val="1800"/>
              </a:spcBef>
            </a:pPr>
            <a:r>
              <a:rPr lang="pl-PL" dirty="0"/>
              <a:t>Ułatwienie realizacji projektu – skupienie się na produktach i rezultatach, </a:t>
            </a:r>
            <a:br>
              <a:rPr lang="pl-PL" dirty="0"/>
            </a:br>
            <a:r>
              <a:rPr lang="pl-PL" dirty="0"/>
              <a:t>a nie procedurach, wydatkach.</a:t>
            </a:r>
          </a:p>
          <a:p>
            <a:pPr lvl="0"/>
            <a:r>
              <a:rPr lang="pl-PL" dirty="0"/>
              <a:t>Zmniejszenie obciążeń administracyjnych zarówno po stronie beneficjentów, jak i instytucji (brak wymogu weryfikacji dokumentów księgowych).</a:t>
            </a:r>
          </a:p>
          <a:p>
            <a:pPr lvl="0"/>
            <a:r>
              <a:rPr lang="pl-PL" dirty="0"/>
              <a:t>Łatwiejszy dostęp do funduszy UE, również dla mniejszych podmiotów.</a:t>
            </a:r>
          </a:p>
          <a:p>
            <a:pPr lvl="0"/>
            <a:r>
              <a:rPr lang="pl-PL" dirty="0"/>
              <a:t>Uniknięcie ryzyka wystąpienia najczęściej spotykanych nieprawidłowości </a:t>
            </a:r>
            <a:br>
              <a:rPr lang="pl-PL" dirty="0"/>
            </a:br>
            <a:r>
              <a:rPr lang="pl-PL" dirty="0"/>
              <a:t>w projektach (błędy w PZP i zasadzie konkurencyjności).</a:t>
            </a:r>
          </a:p>
          <a:p>
            <a:pPr lvl="0"/>
            <a:r>
              <a:rPr lang="pl-PL" dirty="0"/>
              <a:t>Proste rozliczenie końcowe – projekt rozliczony w 100% (brak zwrotów) </a:t>
            </a:r>
            <a:br>
              <a:rPr lang="pl-PL" dirty="0"/>
            </a:br>
            <a:r>
              <a:rPr lang="pl-PL" dirty="0"/>
              <a:t>w przypadku właściwego udokumentowania osiągnięcia wskaźników.</a:t>
            </a:r>
          </a:p>
          <a:p>
            <a:pPr lvl="0"/>
            <a:r>
              <a:rPr lang="pl-PL" dirty="0"/>
              <a:t>Uproszczona ścieżka kontroli projektu.</a:t>
            </a:r>
          </a:p>
          <a:p>
            <a:pPr marL="0" lv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025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50F2C5-5CA0-4591-947D-B29082906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834" y="502200"/>
            <a:ext cx="8604213" cy="699387"/>
          </a:xfrm>
        </p:spPr>
        <p:txBody>
          <a:bodyPr>
            <a:normAutofit/>
          </a:bodyPr>
          <a:lstStyle/>
          <a:p>
            <a:r>
              <a:rPr lang="pl-PL" sz="3600" dirty="0"/>
              <a:t>Podstawowe dokumenty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10D375-4F71-484D-84CD-C548038A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665" y="1691605"/>
            <a:ext cx="8640382" cy="4680002"/>
          </a:xfrm>
        </p:spPr>
        <p:txBody>
          <a:bodyPr>
            <a:normAutofit/>
          </a:bodyPr>
          <a:lstStyle/>
          <a:p>
            <a:r>
              <a:rPr lang="pl-PL" b="1" dirty="0"/>
              <a:t>Wytyczne dotyczące kwalifikowalności wydatków na lata 2021-2027</a:t>
            </a:r>
            <a:br>
              <a:rPr lang="pl-PL" dirty="0"/>
            </a:br>
            <a:r>
              <a:rPr lang="pl-PL" sz="1800" dirty="0">
                <a:solidFill>
                  <a:schemeClr val="accent1"/>
                </a:solidFill>
                <a:hlinkClick r:id="rId2"/>
              </a:rPr>
              <a:t>https://www.funduszeeuropejskie.gov.pl/strony/o-funduszach/fundusze-na-lata-2021-2027/prawo-i-dokumenty/wytyczne/#/domyslne=1</a:t>
            </a:r>
            <a:endParaRPr lang="pl-PL" sz="1800" dirty="0"/>
          </a:p>
          <a:p>
            <a:endParaRPr lang="pl-PL" dirty="0"/>
          </a:p>
          <a:p>
            <a:r>
              <a:rPr lang="pl-PL" b="1" dirty="0"/>
              <a:t>Zasady realizacji projektów w ramach Europejskiego Funduszu Społecznego Plus</a:t>
            </a:r>
            <a:br>
              <a:rPr lang="pl-PL" dirty="0"/>
            </a:br>
            <a:r>
              <a:rPr lang="pl-PL" sz="1800" dirty="0">
                <a:hlinkClick r:id="rId3"/>
              </a:rPr>
              <a:t>https://funduszeuepomorskie.pl/dokumenty/4795-zasady-realizacji-projektow-w-ramach-europejskiego-funduszu-spolecznego-plus</a:t>
            </a:r>
            <a:r>
              <a:rPr lang="pl-PL" sz="1800" dirty="0"/>
              <a:t> </a:t>
            </a:r>
          </a:p>
          <a:p>
            <a:endParaRPr lang="pl-PL" sz="1800" dirty="0"/>
          </a:p>
          <a:p>
            <a:r>
              <a:rPr lang="pl-PL" b="1" dirty="0"/>
              <a:t>Instrukcja merytoryczna wypełniania formularza wniosku o dofinansowanie projektu z Europejskiego Funduszu Społecznego Plus </a:t>
            </a:r>
            <a:br>
              <a:rPr lang="pl-PL" b="1" dirty="0"/>
            </a:br>
            <a:r>
              <a:rPr lang="pl-PL" b="1" dirty="0"/>
              <a:t>w ramach programu Fundusze Europejskie dla Pomorza 2021-2027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800" dirty="0"/>
              <a:t>     (Zał. nr 4 do Regulaminu wyboru projektów).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861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503853"/>
            <a:ext cx="8640381" cy="683696"/>
          </a:xfrm>
        </p:spPr>
        <p:txBody>
          <a:bodyPr>
            <a:normAutofit/>
          </a:bodyPr>
          <a:lstStyle/>
          <a:p>
            <a:pPr algn="ctr"/>
            <a:r>
              <a:rPr lang="pl-PL" sz="3600" dirty="0">
                <a:cs typeface="Arial" panose="020B0604020202020204" pitchFamily="34" charset="0"/>
              </a:rPr>
              <a:t>Personel projektu 1/2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402" y="1187549"/>
            <a:ext cx="8640382" cy="489622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b="1" dirty="0">
                <a:cs typeface="Arial" panose="020B0604020202020204" pitchFamily="34" charset="0"/>
              </a:rPr>
              <a:t>Personel projektu </a:t>
            </a:r>
            <a:r>
              <a:rPr lang="pl-PL" dirty="0">
                <a:cs typeface="Arial" panose="020B0604020202020204" pitchFamily="34" charset="0"/>
              </a:rPr>
              <a:t>– osoby zaangażowane do realizacji zadań lub czynności w ramach projektu: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b="1" dirty="0">
                <a:cs typeface="Arial" panose="020B0604020202020204" pitchFamily="34" charset="0"/>
              </a:rPr>
              <a:t>zatrudnione na podstawie stosunku pracy;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b="1" dirty="0">
                <a:cs typeface="Arial" panose="020B0604020202020204" pitchFamily="34" charset="0"/>
              </a:rPr>
              <a:t>wolontariusze </a:t>
            </a:r>
            <a:r>
              <a:rPr lang="pl-PL" dirty="0">
                <a:cs typeface="Arial" panose="020B0604020202020204" pitchFamily="34" charset="0"/>
              </a:rPr>
              <a:t>wykonujący świadczenia na zasadach określonych w ustawie z dnia 24 kwietnia 2003 r. o działalności pożytku publicznego </a:t>
            </a:r>
            <a:br>
              <a:rPr lang="pl-PL" dirty="0">
                <a:cs typeface="Arial" panose="020B0604020202020204" pitchFamily="34" charset="0"/>
              </a:rPr>
            </a:br>
            <a:r>
              <a:rPr lang="pl-PL" dirty="0">
                <a:cs typeface="Arial" panose="020B0604020202020204" pitchFamily="34" charset="0"/>
              </a:rPr>
              <a:t>i o wolontariacie (Dz. U. z 2022 r. poz. 1327, z </a:t>
            </a:r>
            <a:r>
              <a:rPr lang="pl-PL" dirty="0" err="1">
                <a:cs typeface="Arial" panose="020B0604020202020204" pitchFamily="34" charset="0"/>
              </a:rPr>
              <a:t>późn</a:t>
            </a:r>
            <a:r>
              <a:rPr lang="pl-PL" dirty="0">
                <a:cs typeface="Arial" panose="020B0604020202020204" pitchFamily="34" charset="0"/>
              </a:rPr>
              <a:t>. zm.), zwanej dalej: „ustawą o działalności pożytku publicznego i wolontariacie”;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b="1" dirty="0">
                <a:cs typeface="Arial" panose="020B0604020202020204" pitchFamily="34" charset="0"/>
              </a:rPr>
              <a:t>osoby fizyczne prowadzące działalność gospodarczą będące beneficjentem </a:t>
            </a:r>
            <a:r>
              <a:rPr lang="pl-PL" dirty="0">
                <a:cs typeface="Arial" panose="020B0604020202020204" pitchFamily="34" charset="0"/>
              </a:rPr>
              <a:t>oraz osoby z nią współpracujące w rozumieniu art. 8 ust. 11 ustawy z dnia 13 października 1998 r. o systemie ubezpieczeń społecznych (Dz. U. z 2022 r. poz. 1009, z </a:t>
            </a:r>
            <a:r>
              <a:rPr lang="pl-PL" dirty="0" err="1">
                <a:cs typeface="Arial" panose="020B0604020202020204" pitchFamily="34" charset="0"/>
              </a:rPr>
              <a:t>późn</a:t>
            </a:r>
            <a:r>
              <a:rPr lang="pl-PL" dirty="0">
                <a:cs typeface="Arial" panose="020B0604020202020204" pitchFamily="34" charset="0"/>
              </a:rPr>
              <a:t>. zm.), zwanej dalej: „ustawą o systemie ubezpieczeń społecznych”.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537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D13D55-121B-420B-8E68-420064937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539478"/>
            <a:ext cx="8640381" cy="767641"/>
          </a:xfrm>
        </p:spPr>
        <p:txBody>
          <a:bodyPr/>
          <a:lstStyle/>
          <a:p>
            <a:r>
              <a:rPr lang="pl-PL" sz="3600" dirty="0"/>
              <a:t>Personel</a:t>
            </a:r>
            <a:r>
              <a:rPr lang="pl-PL" dirty="0"/>
              <a:t> </a:t>
            </a:r>
            <a:r>
              <a:rPr lang="pl-PL" sz="3600" dirty="0"/>
              <a:t>projektu 2/2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927093-7182-4455-A121-F83686FF1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394" y="1403573"/>
            <a:ext cx="9001000" cy="590465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sz="4200" dirty="0"/>
              <a:t>Koszty związane z zaangażowaniem personelu projektu mogą być kwalifikowalne, </a:t>
            </a:r>
            <a:br>
              <a:rPr lang="pl-PL" sz="4200" dirty="0"/>
            </a:br>
            <a:r>
              <a:rPr lang="pl-PL" sz="4200" dirty="0"/>
              <a:t>o ile </a:t>
            </a:r>
            <a:r>
              <a:rPr lang="pl-PL" sz="4200" b="1" dirty="0"/>
              <a:t>konieczność zaangażowania personelu projektu wynika z charakteru projektu</a:t>
            </a:r>
            <a:r>
              <a:rPr lang="pl-PL" sz="4200" dirty="0"/>
              <a:t>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pl-PL" sz="4200" dirty="0"/>
              <a:t>Kwalifikowalnymi składnikami wynagrodzenia personelu projektu jest wynagrodzenie brutto oraz koszty ponoszone przez pracodawcę zgodnie z właściwymi przepisami prawa, w szczególności składki na ubezpieczenia społeczne, Fundusz Pracy, Fundusz Gwarantowanych Świadczeń Pracowniczych, Pracownicze Plany Kapitałowe, odpisy na ZFŚS lub wydatki ponoszone na Pracowniczy Program Emerytalny.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pl-PL" sz="4200" b="1" dirty="0"/>
              <a:t>We wniosku o dofinansowanie projektu EFS+ należy wskazać</a:t>
            </a:r>
            <a:r>
              <a:rPr lang="pl-PL" sz="4200" dirty="0"/>
              <a:t>: </a:t>
            </a:r>
          </a:p>
          <a:p>
            <a:pPr marL="265113" indent="-176213">
              <a:spcBef>
                <a:spcPts val="1800"/>
              </a:spcBef>
              <a:buNone/>
            </a:pPr>
            <a:r>
              <a:rPr lang="pl-PL" sz="4200" dirty="0"/>
              <a:t>   a) </a:t>
            </a:r>
            <a:r>
              <a:rPr lang="pl-PL" sz="4200" b="1" dirty="0"/>
              <a:t>formę zaangażowania i szacunkowy wymiar czasu pracy </a:t>
            </a:r>
            <a:r>
              <a:rPr lang="pl-PL" sz="4200" dirty="0"/>
              <a:t>personelu projektu niezbędnego do realizacji zadań merytorycznych (etat/liczba godzin),</a:t>
            </a:r>
          </a:p>
          <a:p>
            <a:pPr marL="265113" indent="0">
              <a:spcBef>
                <a:spcPts val="1800"/>
              </a:spcBef>
              <a:buNone/>
            </a:pPr>
            <a:r>
              <a:rPr lang="pl-PL" sz="4200" dirty="0"/>
              <a:t>b) </a:t>
            </a:r>
            <a:r>
              <a:rPr lang="pl-PL" sz="4200" b="1" dirty="0"/>
              <a:t>uzasadnienie</a:t>
            </a:r>
            <a:r>
              <a:rPr lang="pl-PL" sz="4200" dirty="0"/>
              <a:t> proponowanej kwoty wynagrodzenia personelu projektu odnoszące się do zwyczajowej praktyki beneficjenta w zakresie wynagrodzeń na danym stanowisku lub przepisów prawa pracy w rozumieniu art. 9 § 1 Kodeksu pracy lub statystyki publicznej, co stanowi podstawę do oceny kwalifikowalności wydatków na etapie wyboru projektu oraz w trakcie jego realizacji.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21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27325B-2C82-4743-9172-F84D8464D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474" y="467469"/>
            <a:ext cx="7992408" cy="935466"/>
          </a:xfrm>
        </p:spPr>
        <p:txBody>
          <a:bodyPr>
            <a:normAutofit/>
          </a:bodyPr>
          <a:lstStyle/>
          <a:p>
            <a:r>
              <a:rPr lang="pl-PL" sz="3600" dirty="0"/>
              <a:t>Wydatki niekwalifikowalne 1/2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D497D7-E519-43A9-A3FF-3818ECC4C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458" y="1187550"/>
            <a:ext cx="8928895" cy="5112049"/>
          </a:xfrm>
        </p:spPr>
        <p:txBody>
          <a:bodyPr>
            <a:normAutofit/>
          </a:bodyPr>
          <a:lstStyle/>
          <a:p>
            <a:pPr lvl="0"/>
            <a:endParaRPr lang="pl-PL" sz="2800" dirty="0"/>
          </a:p>
          <a:p>
            <a:pPr marL="0" lvl="0" indent="0">
              <a:buNone/>
            </a:pPr>
            <a:r>
              <a:rPr lang="pl-PL" sz="2800" dirty="0"/>
              <a:t> </a:t>
            </a:r>
            <a:r>
              <a:rPr lang="pl-PL" sz="2800" u="sng" dirty="0"/>
              <a:t>Za niekwalifikowalne uznaje się m.in.:</a:t>
            </a:r>
          </a:p>
          <a:p>
            <a:pPr marL="0" lvl="0" indent="0">
              <a:buNone/>
            </a:pPr>
            <a:endParaRPr lang="pl-PL" sz="2800" u="sng" dirty="0"/>
          </a:p>
          <a:p>
            <a:pPr lvl="1">
              <a:spcBef>
                <a:spcPts val="1200"/>
              </a:spcBef>
            </a:pPr>
            <a:r>
              <a:rPr lang="pl-PL" sz="2400" dirty="0"/>
              <a:t> wydatki na szkolenia i działania, których obowiązek przeprowadzenia wynika z przepisów prawa krajowego (np. szkolenia dotyczące bhp, badania wstępne, okresowe);</a:t>
            </a:r>
          </a:p>
          <a:p>
            <a:pPr marL="292100" lvl="1" indent="0">
              <a:spcBef>
                <a:spcPts val="1200"/>
              </a:spcBef>
              <a:buNone/>
            </a:pPr>
            <a:endParaRPr lang="pl-PL" sz="2400" dirty="0"/>
          </a:p>
          <a:p>
            <a:pPr lvl="1">
              <a:spcBef>
                <a:spcPts val="1200"/>
              </a:spcBef>
            </a:pPr>
            <a:r>
              <a:rPr lang="pl-PL" sz="2400" dirty="0"/>
              <a:t> wydatki poniesione na wynagrodzenia pracowników;</a:t>
            </a:r>
          </a:p>
          <a:p>
            <a:pPr marL="292100" lvl="1" indent="0">
              <a:spcBef>
                <a:spcPts val="1200"/>
              </a:spcBef>
              <a:buNone/>
            </a:pPr>
            <a:endParaRPr lang="pl-PL" sz="2400" dirty="0"/>
          </a:p>
          <a:p>
            <a:pPr lvl="1">
              <a:spcBef>
                <a:spcPts val="1200"/>
              </a:spcBef>
            </a:pPr>
            <a:r>
              <a:rPr lang="pl-PL" sz="2400" dirty="0"/>
              <a:t> wydatki przeznaczone na aktywność fizyczną pracowników </a:t>
            </a:r>
            <a:br>
              <a:rPr lang="pl-PL" sz="2400" dirty="0"/>
            </a:br>
            <a:r>
              <a:rPr lang="pl-PL" sz="2400" dirty="0"/>
              <a:t>i pracodawców np. refundacji grupowych zajęć sportowych, kart sportowo-rekreacyjnych, wejść/karnetów do obiektów sportowych i pływalni itp.;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6776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27325B-2C82-4743-9172-F84D8464D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474" y="467469"/>
            <a:ext cx="7992408" cy="935466"/>
          </a:xfrm>
        </p:spPr>
        <p:txBody>
          <a:bodyPr>
            <a:normAutofit/>
          </a:bodyPr>
          <a:lstStyle/>
          <a:p>
            <a:r>
              <a:rPr lang="pl-PL" sz="3600" dirty="0"/>
              <a:t>Wydatki niekwalifikowalne 2/2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D497D7-E519-43A9-A3FF-3818ECC4C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458" y="1187550"/>
            <a:ext cx="8928895" cy="5112049"/>
          </a:xfrm>
        </p:spPr>
        <p:txBody>
          <a:bodyPr>
            <a:normAutofit/>
          </a:bodyPr>
          <a:lstStyle/>
          <a:p>
            <a:pPr lvl="0"/>
            <a:endParaRPr lang="pl-PL" sz="2800" dirty="0"/>
          </a:p>
          <a:p>
            <a:pPr lvl="1">
              <a:spcBef>
                <a:spcPts val="1200"/>
              </a:spcBef>
            </a:pPr>
            <a:r>
              <a:rPr lang="pl-PL" sz="2800" dirty="0"/>
              <a:t> </a:t>
            </a:r>
            <a:r>
              <a:rPr lang="pl-PL" sz="2400" dirty="0"/>
              <a:t>wydatki związane z leczeniem;</a:t>
            </a:r>
          </a:p>
          <a:p>
            <a:pPr marL="292100" lvl="1" indent="0">
              <a:spcBef>
                <a:spcPts val="1200"/>
              </a:spcBef>
              <a:buNone/>
            </a:pPr>
            <a:endParaRPr lang="pl-PL" sz="2400" dirty="0"/>
          </a:p>
          <a:p>
            <a:pPr lvl="1">
              <a:spcBef>
                <a:spcPts val="1200"/>
              </a:spcBef>
            </a:pPr>
            <a:r>
              <a:rPr lang="pl-PL" sz="2400" dirty="0"/>
              <a:t> wydatki związane z rehabilitacją i fizjoterapią;</a:t>
            </a:r>
          </a:p>
          <a:p>
            <a:pPr marL="292100" lvl="1" indent="0">
              <a:spcBef>
                <a:spcPts val="1200"/>
              </a:spcBef>
              <a:buNone/>
            </a:pPr>
            <a:endParaRPr lang="pl-PL" sz="2400" dirty="0"/>
          </a:p>
          <a:p>
            <a:pPr lvl="1">
              <a:spcBef>
                <a:spcPts val="1200"/>
              </a:spcBef>
            </a:pPr>
            <a:r>
              <a:rPr lang="pl-PL" sz="2400" dirty="0"/>
              <a:t> wydatki związane z doposażeniem/wyposażeniem stanowisk pracy wynikające z obowiązków spoczywających na pracodawcy w świetle przepisów z zakresu bezpieczeństwa i higieny pracy lub pokrywające się z dofinansowaniem do stanowisk pracy z PFRON (dla pracowników z orzeczoną niepełnosprawnością).</a:t>
            </a:r>
          </a:p>
          <a:p>
            <a:pPr lvl="0"/>
            <a:endParaRPr lang="pl-PL" sz="2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4925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27325B-2C82-4743-9172-F84D8464D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474" y="467469"/>
            <a:ext cx="7992408" cy="935466"/>
          </a:xfrm>
        </p:spPr>
        <p:txBody>
          <a:bodyPr>
            <a:normAutofit/>
          </a:bodyPr>
          <a:lstStyle/>
          <a:p>
            <a:r>
              <a:rPr lang="pl-PL" sz="3600" dirty="0"/>
              <a:t>Pomoc publiczna/de </a:t>
            </a:r>
            <a:r>
              <a:rPr lang="pl-PL" sz="3600" dirty="0" err="1"/>
              <a:t>minimis</a:t>
            </a:r>
            <a:r>
              <a:rPr lang="pl-PL" sz="3600" dirty="0"/>
              <a:t> 1/4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D497D7-E519-43A9-A3FF-3818ECC4C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693" y="1115541"/>
            <a:ext cx="8388189" cy="4032448"/>
          </a:xfrm>
        </p:spPr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endParaRPr lang="pl-PL" sz="9600" dirty="0"/>
          </a:p>
          <a:p>
            <a:r>
              <a:rPr lang="pl-PL" sz="4400" dirty="0"/>
              <a:t>W przypadku wystąpienia wsparcia stanowiącego pomoc publiczną, udzielaną w ramach realizacji FEP 2021-2027, znajdą zastosowanie właściwe przepisy prawa Unii Europejskiej i krajowego, dotyczące zasad udzielania tej pomocy, obowiązujące w momencie udzielania wsparcia. </a:t>
            </a:r>
          </a:p>
          <a:p>
            <a:endParaRPr lang="pl-PL" sz="4400" dirty="0"/>
          </a:p>
          <a:p>
            <a:r>
              <a:rPr lang="pl-PL" sz="4400" dirty="0"/>
              <a:t>24 maja br. w dzienniku ustaw opublikowano nowelizację rozporządzenia Ministra Funduszy i Polityki Regionalnej w sprawie udzielania pomocy de </a:t>
            </a:r>
            <a:r>
              <a:rPr lang="pl-PL" sz="4400" dirty="0" err="1"/>
              <a:t>minimis</a:t>
            </a:r>
            <a:r>
              <a:rPr lang="pl-PL" sz="4400" dirty="0"/>
              <a:t> oraz pomocy publicznej w ramach programów finansowanych z Europejskiego Funduszu Społecznego Plus (EFS+) na lata 2021– 2027 (Dz.U. 2024 poz. 784).</a:t>
            </a:r>
          </a:p>
          <a:p>
            <a:pPr marL="0" lv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210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27325B-2C82-4743-9172-F84D8464D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474" y="467469"/>
            <a:ext cx="7992408" cy="935466"/>
          </a:xfrm>
        </p:spPr>
        <p:txBody>
          <a:bodyPr>
            <a:normAutofit/>
          </a:bodyPr>
          <a:lstStyle/>
          <a:p>
            <a:r>
              <a:rPr lang="pl-PL" sz="3600" dirty="0"/>
              <a:t>Pomoc publiczna/de </a:t>
            </a:r>
            <a:r>
              <a:rPr lang="pl-PL" sz="3600" dirty="0" err="1"/>
              <a:t>minimis</a:t>
            </a:r>
            <a:r>
              <a:rPr lang="pl-PL" sz="3600" dirty="0"/>
              <a:t> 2/4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D497D7-E519-43A9-A3FF-3818ECC4C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402" y="1187549"/>
            <a:ext cx="7992409" cy="3960440"/>
          </a:xfrm>
        </p:spPr>
        <p:txBody>
          <a:bodyPr>
            <a:normAutofit fontScale="32500" lnSpcReduction="20000"/>
          </a:bodyPr>
          <a:lstStyle/>
          <a:p>
            <a:pPr marL="0" lvl="0" indent="0">
              <a:buNone/>
            </a:pPr>
            <a:endParaRPr lang="pl-PL" sz="3200" dirty="0"/>
          </a:p>
          <a:p>
            <a:r>
              <a:rPr lang="pl-PL" sz="7000" dirty="0"/>
              <a:t>W projektach, co do zasady, możliwe jest wystąpienie pomocy de </a:t>
            </a:r>
            <a:r>
              <a:rPr lang="pl-PL" sz="7000" dirty="0" err="1"/>
              <a:t>minimis</a:t>
            </a:r>
            <a:r>
              <a:rPr lang="pl-PL" sz="7000" dirty="0"/>
              <a:t>.</a:t>
            </a:r>
          </a:p>
          <a:p>
            <a:pPr marL="0" indent="0">
              <a:buNone/>
            </a:pPr>
            <a:endParaRPr lang="pl-PL" sz="7000" dirty="0"/>
          </a:p>
          <a:p>
            <a:r>
              <a:rPr lang="pl-PL" sz="7000" dirty="0"/>
              <a:t>Pomoc de </a:t>
            </a:r>
            <a:r>
              <a:rPr lang="pl-PL" sz="7000" dirty="0" err="1"/>
              <a:t>minimis</a:t>
            </a:r>
            <a:r>
              <a:rPr lang="pl-PL" sz="7000" dirty="0"/>
              <a:t> to rodzaj pomocy publicznej, który nie ma narzuconego konkretnego celu, jest jednak ograniczony kwotą.</a:t>
            </a:r>
          </a:p>
          <a:p>
            <a:pPr marL="0" indent="0">
              <a:buNone/>
            </a:pPr>
            <a:endParaRPr lang="pl-PL" sz="7000" dirty="0"/>
          </a:p>
          <a:p>
            <a:r>
              <a:rPr lang="pl-PL" sz="7000" dirty="0"/>
              <a:t>Maksymalna kwota pomocy de </a:t>
            </a:r>
            <a:r>
              <a:rPr lang="pl-PL" sz="7000" dirty="0" err="1"/>
              <a:t>minimis</a:t>
            </a:r>
            <a:r>
              <a:rPr lang="pl-PL" sz="7000" dirty="0"/>
              <a:t> jaką Państwo udzielić może jednemu podmiotowi gospodarczemu na przestrzeni 3 lat wynosi </a:t>
            </a:r>
            <a:r>
              <a:rPr lang="pl-PL" sz="7000" b="1" dirty="0"/>
              <a:t>300 tys. EUR brutto.</a:t>
            </a:r>
            <a:endParaRPr lang="pl-PL" sz="7000" dirty="0"/>
          </a:p>
          <a:p>
            <a:pPr marL="0" lv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3609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27325B-2C82-4743-9172-F84D8464D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474" y="467469"/>
            <a:ext cx="7992408" cy="935466"/>
          </a:xfrm>
        </p:spPr>
        <p:txBody>
          <a:bodyPr>
            <a:normAutofit/>
          </a:bodyPr>
          <a:lstStyle/>
          <a:p>
            <a:r>
              <a:rPr lang="pl-PL" sz="3600" dirty="0"/>
              <a:t>Pomoc publiczna/de </a:t>
            </a:r>
            <a:r>
              <a:rPr lang="pl-PL" sz="3600" dirty="0" err="1"/>
              <a:t>minimis</a:t>
            </a:r>
            <a:r>
              <a:rPr lang="pl-PL" sz="3600" dirty="0"/>
              <a:t> 3/4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D497D7-E519-43A9-A3FF-3818ECC4C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410" y="1187549"/>
            <a:ext cx="7992409" cy="554461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pl-PL" sz="2000" dirty="0"/>
          </a:p>
          <a:p>
            <a:r>
              <a:rPr lang="pl-PL" sz="2400" dirty="0"/>
              <a:t>Rozporządzenie wskazuje przykładowe rodzaje kosztów, które mogą być objęte pomocą de </a:t>
            </a:r>
            <a:r>
              <a:rPr lang="pl-PL" sz="2400" dirty="0" err="1"/>
              <a:t>minimis</a:t>
            </a:r>
            <a:r>
              <a:rPr lang="pl-PL" sz="2400" dirty="0"/>
              <a:t> (§ 10 ust. 1). </a:t>
            </a:r>
          </a:p>
          <a:p>
            <a:pPr marL="0" indent="0">
              <a:buNone/>
            </a:pPr>
            <a:endParaRPr lang="pl-PL" sz="2400" dirty="0"/>
          </a:p>
          <a:p>
            <a:r>
              <a:rPr lang="pl-PL" sz="2400" dirty="0"/>
              <a:t>Co do zasady, w przypadku projektów, których wnioskodawcą jest przedsiębiorca (beneficjent pomocy) i chce realizować projekt na rzecz swojej organizacji i swoich pracowników, cały projekt będzie objęty pomocą publiczną/</a:t>
            </a:r>
            <a:r>
              <a:rPr lang="pl-PL" sz="2400" b="1" dirty="0"/>
              <a:t>de </a:t>
            </a:r>
            <a:r>
              <a:rPr lang="pl-PL" sz="2400" b="1" dirty="0" err="1"/>
              <a:t>minimis</a:t>
            </a:r>
            <a:r>
              <a:rPr lang="pl-PL" sz="2400" dirty="0"/>
              <a:t>.</a:t>
            </a:r>
          </a:p>
          <a:p>
            <a:endParaRPr lang="pl-PL" sz="2400" dirty="0"/>
          </a:p>
          <a:p>
            <a:endParaRPr lang="pl-PL" sz="9600" dirty="0"/>
          </a:p>
          <a:p>
            <a:pPr marL="0" lv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4488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27325B-2C82-4743-9172-F84D8464D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474" y="467469"/>
            <a:ext cx="7992408" cy="935466"/>
          </a:xfrm>
        </p:spPr>
        <p:txBody>
          <a:bodyPr>
            <a:normAutofit/>
          </a:bodyPr>
          <a:lstStyle/>
          <a:p>
            <a:r>
              <a:rPr lang="pl-PL" sz="3600" dirty="0"/>
              <a:t>Pomoc publiczna/de </a:t>
            </a:r>
            <a:r>
              <a:rPr lang="pl-PL" sz="3600" dirty="0" err="1"/>
              <a:t>minimis</a:t>
            </a:r>
            <a:r>
              <a:rPr lang="pl-PL" sz="3600" dirty="0"/>
              <a:t> 4/4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D497D7-E519-43A9-A3FF-3818ECC4C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458" y="899517"/>
            <a:ext cx="7992409" cy="424847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pl-PL" sz="3200" dirty="0"/>
          </a:p>
          <a:p>
            <a:pPr marL="0" indent="0">
              <a:buNone/>
            </a:pPr>
            <a:endParaRPr lang="pl-PL" sz="3200" b="1" dirty="0"/>
          </a:p>
          <a:p>
            <a:pPr marL="0" indent="0">
              <a:buNone/>
            </a:pPr>
            <a:r>
              <a:rPr lang="pl-PL" sz="3200" b="1" dirty="0"/>
              <a:t>Kogo dotyczy?</a:t>
            </a:r>
          </a:p>
          <a:p>
            <a:pPr marL="0" indent="0">
              <a:buNone/>
            </a:pPr>
            <a:endParaRPr lang="pl-PL" sz="3200" dirty="0"/>
          </a:p>
          <a:p>
            <a:pPr marL="0" indent="0">
              <a:buNone/>
            </a:pPr>
            <a:r>
              <a:rPr lang="pl-PL" dirty="0"/>
              <a:t>Pomoc publiczna/de </a:t>
            </a:r>
            <a:r>
              <a:rPr lang="pl-PL" dirty="0" err="1"/>
              <a:t>minimis</a:t>
            </a:r>
            <a:r>
              <a:rPr lang="pl-PL" dirty="0"/>
              <a:t> jest udzielana podmiotom prowadzącym działalność gospodarczą niezależnie od ich formy prawnej i źródeł ich finansowania.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Co więcej, nie ma znaczenia, czy jest to podmiot nastawiony na zysk czy też nie. Przedsiębiorcą może być więc również stowarzyszenie czy fundacja, które nie działają z zamiarem osiągania zysku.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331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77" y="2843733"/>
            <a:ext cx="7920115" cy="1584176"/>
          </a:xfrm>
        </p:spPr>
        <p:txBody>
          <a:bodyPr>
            <a:normAutofit/>
          </a:bodyPr>
          <a:lstStyle/>
          <a:p>
            <a:pPr algn="ctr"/>
            <a:br>
              <a:rPr lang="pl-PL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800" dirty="0">
                <a:latin typeface="+mn-lt"/>
                <a:cs typeface="Arial" panose="020B0604020202020204" pitchFamily="34" charset="0"/>
              </a:rPr>
              <a:t>Dziękuję za uwagę.</a:t>
            </a:r>
          </a:p>
        </p:txBody>
      </p:sp>
    </p:spTree>
    <p:extLst>
      <p:ext uri="{BB962C8B-B14F-4D97-AF65-F5344CB8AC3E}">
        <p14:creationId xmlns:p14="http://schemas.microsoft.com/office/powerpoint/2010/main" val="137177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A0694E-C127-422E-B9F8-78DA54E41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23453"/>
            <a:ext cx="8640381" cy="719761"/>
          </a:xfrm>
        </p:spPr>
        <p:txBody>
          <a:bodyPr>
            <a:normAutofit fontScale="90000"/>
          </a:bodyPr>
          <a:lstStyle/>
          <a:p>
            <a:br>
              <a:rPr lang="pl-PL" sz="3600" dirty="0"/>
            </a:br>
            <a:r>
              <a:rPr lang="pl-PL" dirty="0"/>
              <a:t>Poziom dofinansowania i wkład własny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BE9112-3056-428B-A410-2A6C733DF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661" y="2123653"/>
            <a:ext cx="8640382" cy="4680002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pl-PL" sz="2400" b="1" dirty="0"/>
              <a:t>Poziom dofinansowania wydatków kwalifikowalnych wynosi 90% (w tym 85 % - dofinansowanie UE, 5 % - wkład krajowy)</a:t>
            </a:r>
          </a:p>
          <a:p>
            <a:pPr>
              <a:spcAft>
                <a:spcPts val="1800"/>
              </a:spcAft>
            </a:pPr>
            <a:r>
              <a:rPr lang="pl-PL" sz="2400" b="1" dirty="0"/>
              <a:t>Wkład własny beneficjenta wynosi 10% wartości projektu</a:t>
            </a:r>
            <a:endParaRPr lang="pl-PL" dirty="0"/>
          </a:p>
          <a:p>
            <a:r>
              <a:rPr lang="pl-PL" dirty="0"/>
              <a:t>Informacje na temat kwalifikowania wkładu własnego w ramach projektów dofinansowanych ze środków EFS+ znajdują się w Zasadach realizacji projektów w ramach EFS+.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101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464603-51AD-45AD-9ABD-D48863812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597" y="467469"/>
            <a:ext cx="9028499" cy="560977"/>
          </a:xfrm>
        </p:spPr>
        <p:txBody>
          <a:bodyPr>
            <a:normAutofit/>
          </a:bodyPr>
          <a:lstStyle/>
          <a:p>
            <a:r>
              <a:rPr lang="pl-PL" sz="3600" dirty="0"/>
              <a:t>Wkład własny</a:t>
            </a:r>
            <a:endParaRPr lang="pl-PL" sz="2700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2157C5-A2FE-4D2F-B64B-7A04CED9D6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7394" y="1709481"/>
            <a:ext cx="4140000" cy="590404"/>
          </a:xfrm>
        </p:spPr>
        <p:txBody>
          <a:bodyPr/>
          <a:lstStyle/>
          <a:p>
            <a:pPr algn="ctr"/>
            <a:r>
              <a:rPr lang="pl-PL" sz="2200" b="1" dirty="0"/>
              <a:t>Wkład własny niepieniężny</a:t>
            </a:r>
          </a:p>
          <a:p>
            <a:endParaRPr lang="pl-PL" sz="2200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F865456-F97F-49BB-8D80-6DEAC8F8D3AE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37597" y="2322617"/>
            <a:ext cx="4708308" cy="4877220"/>
          </a:xfrm>
        </p:spPr>
        <p:txBody>
          <a:bodyPr/>
          <a:lstStyle/>
          <a:p>
            <a:r>
              <a:rPr lang="pl-PL" dirty="0"/>
              <a:t>udostępnianie/użyczanie pomieszczeń, </a:t>
            </a:r>
            <a:r>
              <a:rPr lang="pl-PL" dirty="0" err="1"/>
              <a:t>sal</a:t>
            </a:r>
            <a:r>
              <a:rPr lang="pl-PL" dirty="0"/>
              <a:t>, sprzętu na potrzeby projektu;</a:t>
            </a:r>
          </a:p>
          <a:p>
            <a:r>
              <a:rPr lang="pl-PL" dirty="0"/>
              <a:t>świadczenia wykonywane przez wolontariuszy.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Wartość wkładu niepieniężnego powinna być potwierdzona dokumentami o wartości dowodowej równoważnej fakturom. 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14F5FD86-73CD-4D98-ACCA-B72CEF00B9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78658" y="1732213"/>
            <a:ext cx="4139294" cy="590404"/>
          </a:xfrm>
        </p:spPr>
        <p:txBody>
          <a:bodyPr/>
          <a:lstStyle/>
          <a:p>
            <a:pPr algn="ctr"/>
            <a:r>
              <a:rPr lang="pl-PL" sz="2200" b="1" dirty="0"/>
              <a:t>Wkład własny pieniężny</a:t>
            </a:r>
          </a:p>
          <a:p>
            <a:pPr algn="ctr"/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403923B-A058-4220-97B7-B53FF1314916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5482788" y="2299885"/>
            <a:ext cx="4444799" cy="4401924"/>
          </a:xfrm>
        </p:spPr>
        <p:txBody>
          <a:bodyPr/>
          <a:lstStyle/>
          <a:p>
            <a:r>
              <a:rPr lang="pl-PL" dirty="0"/>
              <a:t>wynagrodzenie kadry merytorycznej zaangażowanej w realizację projektu, która nie jest finansowana ze środków projektu,</a:t>
            </a:r>
          </a:p>
          <a:p>
            <a:r>
              <a:rPr lang="pl-PL" dirty="0"/>
              <a:t>środki finansowe będące w </a:t>
            </a:r>
            <a:r>
              <a:rPr lang="pl-PL" dirty="0" err="1"/>
              <a:t>dyspo-zycji</a:t>
            </a:r>
            <a:r>
              <a:rPr lang="pl-PL" dirty="0"/>
              <a:t> danej instytucji lub pozyskane przez tę instytucję z innych źródeł;</a:t>
            </a:r>
          </a:p>
          <a:p>
            <a:r>
              <a:rPr lang="pl-PL" dirty="0"/>
              <a:t>wkład w ramach kosztów pośrednich rozliczanych ryczałtem;</a:t>
            </a:r>
          </a:p>
          <a:p>
            <a:r>
              <a:rPr lang="pl-PL" dirty="0"/>
              <a:t>środki wpłacane np. przez </a:t>
            </a:r>
            <a:r>
              <a:rPr lang="pl-PL" dirty="0" err="1"/>
              <a:t>ucze-stników</a:t>
            </a:r>
            <a:r>
              <a:rPr lang="pl-PL" dirty="0"/>
              <a:t> projektu.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007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EA3557-869A-466F-8198-010B62E16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418" y="179437"/>
            <a:ext cx="8640381" cy="864096"/>
          </a:xfrm>
        </p:spPr>
        <p:txBody>
          <a:bodyPr>
            <a:normAutofit fontScale="90000"/>
          </a:bodyPr>
          <a:lstStyle/>
          <a:p>
            <a:br>
              <a:rPr lang="pl-PL" sz="3600" dirty="0"/>
            </a:br>
            <a:r>
              <a:rPr lang="pl-PL" dirty="0"/>
              <a:t>Budżet projektu 1/4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82B7A9-A8D2-4F26-A2E6-A86589884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977" y="1403573"/>
            <a:ext cx="8640382" cy="5760640"/>
          </a:xfrm>
        </p:spPr>
        <p:txBody>
          <a:bodyPr>
            <a:normAutofit fontScale="92500"/>
          </a:bodyPr>
          <a:lstStyle/>
          <a:p>
            <a:pPr marL="0" lvl="0" indent="0">
              <a:buClr>
                <a:srgbClr val="003399"/>
              </a:buClr>
              <a:buNone/>
            </a:pPr>
            <a:r>
              <a:rPr lang="pl-PL" sz="3200" b="1" dirty="0">
                <a:solidFill>
                  <a:srgbClr val="000000"/>
                </a:solidFill>
              </a:rPr>
              <a:t>Taryfikator towarów i usług</a:t>
            </a:r>
          </a:p>
          <a:p>
            <a:pPr marL="0" lvl="0" indent="0">
              <a:buClr>
                <a:srgbClr val="003399"/>
              </a:buClr>
              <a:buNone/>
            </a:pPr>
            <a:r>
              <a:rPr lang="pl-PL" sz="2000" dirty="0">
                <a:solidFill>
                  <a:srgbClr val="000000"/>
                </a:solidFill>
              </a:rPr>
              <a:t>Ze </a:t>
            </a:r>
            <a:r>
              <a:rPr lang="pl-PL" sz="2400" dirty="0">
                <a:solidFill>
                  <a:srgbClr val="000000"/>
                </a:solidFill>
              </a:rPr>
              <a:t>względu na prawdopodobne wystąpienie w budżecie projektów wielu niestandardowych kategorii wydatków, na potrzeby niniejszego konkursu </a:t>
            </a:r>
            <a:br>
              <a:rPr lang="pl-PL" sz="2400" dirty="0">
                <a:solidFill>
                  <a:srgbClr val="000000"/>
                </a:solidFill>
              </a:rPr>
            </a:br>
            <a:r>
              <a:rPr lang="pl-PL" sz="2400" b="1" dirty="0">
                <a:solidFill>
                  <a:srgbClr val="000000"/>
                </a:solidFill>
              </a:rPr>
              <a:t>nie opracowano</a:t>
            </a:r>
            <a:r>
              <a:rPr lang="pl-PL" sz="2400" dirty="0">
                <a:solidFill>
                  <a:srgbClr val="000000"/>
                </a:solidFill>
              </a:rPr>
              <a:t> Taryfikatora towarów i usług (wydatki i działania powinny być wynikiem </a:t>
            </a:r>
            <a:r>
              <a:rPr lang="pl-PL" sz="2400" b="1" dirty="0">
                <a:solidFill>
                  <a:srgbClr val="000000"/>
                </a:solidFill>
              </a:rPr>
              <a:t>diagnozy</a:t>
            </a:r>
            <a:r>
              <a:rPr lang="pl-PL" sz="2400" dirty="0">
                <a:solidFill>
                  <a:srgbClr val="000000"/>
                </a:solidFill>
              </a:rPr>
              <a:t> </a:t>
            </a:r>
            <a:r>
              <a:rPr lang="pl-PL" sz="2400" dirty="0"/>
              <a:t>ze szczególnym uwzględnieniem bieżących i prognozowanych potrzeb pracodawców i ich pracowników).</a:t>
            </a:r>
          </a:p>
          <a:p>
            <a:pPr marL="0" lvl="0" indent="0">
              <a:buClr>
                <a:srgbClr val="003399"/>
              </a:buClr>
              <a:buNone/>
            </a:pPr>
            <a:endParaRPr lang="pl-PL" sz="2400" dirty="0">
              <a:solidFill>
                <a:srgbClr val="000000"/>
              </a:solidFill>
            </a:endParaRPr>
          </a:p>
          <a:p>
            <a:pPr marL="0" lvl="0" indent="0">
              <a:buClr>
                <a:srgbClr val="003399"/>
              </a:buClr>
              <a:buNone/>
            </a:pPr>
            <a:r>
              <a:rPr lang="pl-PL" sz="2400" dirty="0">
                <a:solidFill>
                  <a:srgbClr val="000000"/>
                </a:solidFill>
              </a:rPr>
              <a:t>Wydatki przedstawione w ramach budżetu projektu powinny być:</a:t>
            </a:r>
          </a:p>
          <a:p>
            <a:pPr marL="0" lvl="0" indent="0">
              <a:buClr>
                <a:srgbClr val="003399"/>
              </a:buClr>
              <a:buNone/>
            </a:pPr>
            <a:r>
              <a:rPr lang="pl-PL" sz="2400" dirty="0">
                <a:solidFill>
                  <a:srgbClr val="000000"/>
                </a:solidFill>
              </a:rPr>
              <a:t>a) racjonalne – ich wysokość musi być dostosowana do zakresu zaplanowanych działań,</a:t>
            </a:r>
          </a:p>
          <a:p>
            <a:pPr marL="0" lvl="0" indent="0">
              <a:buClr>
                <a:srgbClr val="003399"/>
              </a:buClr>
              <a:buNone/>
            </a:pPr>
            <a:r>
              <a:rPr lang="pl-PL" sz="2400" dirty="0">
                <a:solidFill>
                  <a:srgbClr val="000000"/>
                </a:solidFill>
              </a:rPr>
              <a:t>b) zasadne – muszą być potrzebne i bezpośrednio związane z realizacją działań zaplanowanych w projekcie,</a:t>
            </a:r>
          </a:p>
          <a:p>
            <a:pPr marL="0" lvl="0" indent="0">
              <a:buClr>
                <a:srgbClr val="003399"/>
              </a:buClr>
              <a:buNone/>
            </a:pPr>
            <a:r>
              <a:rPr lang="pl-PL" sz="2400" dirty="0">
                <a:solidFill>
                  <a:srgbClr val="000000"/>
                </a:solidFill>
              </a:rPr>
              <a:t>c) kwalifikowalne – spełniające warunki określone w Wytycznych dotyczących kwalifikowalności wydatków na lata 2021-2027.</a:t>
            </a:r>
          </a:p>
          <a:p>
            <a:pPr marL="0" lvl="0" indent="0">
              <a:buClr>
                <a:srgbClr val="003399"/>
              </a:buClr>
              <a:buNone/>
            </a:pPr>
            <a:r>
              <a:rPr lang="pl-PL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lvl="0" indent="0">
              <a:buClr>
                <a:srgbClr val="003399"/>
              </a:buClr>
              <a:buNone/>
            </a:pPr>
            <a:endParaRPr lang="pl-PL" sz="2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675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16F8FE-8CDF-49DC-87C0-28CE4BE7D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Budżet projektu 2/4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44B38D4-98F9-4F65-BC2B-B1DF4DF9FE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306CF37A-B4EC-40AA-89FD-E702E648CCF6}"/>
              </a:ext>
            </a:extLst>
          </p:cNvPr>
          <p:cNvSpPr txBox="1"/>
          <p:nvPr/>
        </p:nvSpPr>
        <p:spPr>
          <a:xfrm>
            <a:off x="1024819" y="1835621"/>
            <a:ext cx="331297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Źródłach finansowania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kwota </a:t>
            </a:r>
            <a:br>
              <a:rPr lang="pl-P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dofinansowania i wkład własny, </a:t>
            </a:r>
          </a:p>
          <a:p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tym w podziale na: budżet </a:t>
            </a:r>
          </a:p>
          <a:p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państwa, budżet JST, publiczny </a:t>
            </a:r>
          </a:p>
          <a:p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prywatny jest wpisywany </a:t>
            </a:r>
          </a:p>
          <a:p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„z ręki”; automatycznie dokona </a:t>
            </a:r>
          </a:p>
          <a:p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się podsumowanie wkładu</a:t>
            </a:r>
          </a:p>
          <a:p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własnego i całkowitego</a:t>
            </a:r>
          </a:p>
          <a:p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budżetu projektu. </a:t>
            </a:r>
          </a:p>
          <a:p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A3C7B1A3-3055-4AF6-9FEC-18FBD0B440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5009" y="451082"/>
            <a:ext cx="3924434" cy="6568755"/>
          </a:xfrm>
          <a:prstGeom prst="rect">
            <a:avLst/>
          </a:prstGeom>
        </p:spPr>
      </p:pic>
      <p:sp>
        <p:nvSpPr>
          <p:cNvPr id="9" name="Prostokąt: zaokrąglone rogi 8">
            <a:extLst>
              <a:ext uri="{FF2B5EF4-FFF2-40B4-BE49-F238E27FC236}">
                <a16:creationId xmlns:a16="http://schemas.microsoft.com/office/drawing/2014/main" id="{58BE53DB-CF27-4AAD-86DB-9C974D945563}"/>
              </a:ext>
            </a:extLst>
          </p:cNvPr>
          <p:cNvSpPr/>
          <p:nvPr/>
        </p:nvSpPr>
        <p:spPr>
          <a:xfrm>
            <a:off x="5273899" y="6444133"/>
            <a:ext cx="1872208" cy="57570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57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535" y="473206"/>
            <a:ext cx="8640381" cy="1080001"/>
          </a:xfrm>
        </p:spPr>
        <p:txBody>
          <a:bodyPr>
            <a:normAutofit/>
          </a:bodyPr>
          <a:lstStyle/>
          <a:p>
            <a:pPr algn="ctr"/>
            <a:r>
              <a:rPr lang="pl-PL" sz="3600" dirty="0">
                <a:solidFill>
                  <a:schemeClr val="accent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Budżet projektu 3/4</a:t>
            </a:r>
            <a:endParaRPr lang="pl-PL" sz="3600" b="0" dirty="0">
              <a:solidFill>
                <a:schemeClr val="accent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1F2760E0-25FF-498F-822A-21C41A7590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  <p:sp>
        <p:nvSpPr>
          <p:cNvPr id="11" name="Symbol zastępczy zawartości 3">
            <a:extLst>
              <a:ext uri="{FF2B5EF4-FFF2-40B4-BE49-F238E27FC236}">
                <a16:creationId xmlns:a16="http://schemas.microsoft.com/office/drawing/2014/main" id="{D2E08911-8584-4F6D-A212-BC19490AC69F}"/>
              </a:ext>
            </a:extLst>
          </p:cNvPr>
          <p:cNvSpPr txBox="1">
            <a:spLocks/>
          </p:cNvSpPr>
          <p:nvPr/>
        </p:nvSpPr>
        <p:spPr>
          <a:xfrm>
            <a:off x="521369" y="827509"/>
            <a:ext cx="9720183" cy="42484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Wingdings" panose="05000000000000000000" pitchFamily="2" charset="2"/>
              <a:buChar char="Ø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2pPr>
            <a:lvl3pPr marL="1259929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3pPr>
            <a:lvl4pPr marL="1763900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267872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14000"/>
              </a:lnSpc>
              <a:spcBef>
                <a:spcPts val="0"/>
              </a:spcBef>
              <a:buClr>
                <a:srgbClr val="003399"/>
              </a:buClr>
              <a:buFont typeface="Wingdings" panose="05000000000000000000" pitchFamily="2" charset="2"/>
              <a:buChar char="§"/>
            </a:pPr>
            <a:endParaRPr lang="pl-PL" sz="1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4000"/>
              </a:lnSpc>
              <a:spcBef>
                <a:spcPts val="0"/>
              </a:spcBef>
              <a:buClr>
                <a:srgbClr val="003399"/>
              </a:buClr>
              <a:buFont typeface="Wingdings" panose="05000000000000000000" pitchFamily="2" charset="2"/>
              <a:buChar char="§"/>
            </a:pPr>
            <a:r>
              <a:rPr lang="pl-PL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z budżetu są automatycznie sumowane w Sekcji </a:t>
            </a:r>
            <a:r>
              <a:rPr lang="pl-PL" sz="1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Podsumowanie budżetu </a:t>
            </a:r>
            <a:r>
              <a:rPr lang="pl-PL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jest to sekcja nieedytowalna. </a:t>
            </a:r>
          </a:p>
          <a:p>
            <a:pPr marL="0" lvl="0" indent="0">
              <a:lnSpc>
                <a:spcPct val="114000"/>
              </a:lnSpc>
              <a:spcBef>
                <a:spcPts val="0"/>
              </a:spcBef>
              <a:buClr>
                <a:srgbClr val="003399"/>
              </a:buClr>
              <a:buNone/>
            </a:pPr>
            <a:r>
              <a:rPr lang="pl-PL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2" name="Symbol zastępczy zawartości 3">
            <a:extLst>
              <a:ext uri="{FF2B5EF4-FFF2-40B4-BE49-F238E27FC236}">
                <a16:creationId xmlns:a16="http://schemas.microsoft.com/office/drawing/2014/main" id="{42E8CB34-AB06-4CD4-A910-EE4176D6971E}"/>
              </a:ext>
            </a:extLst>
          </p:cNvPr>
          <p:cNvSpPr txBox="1">
            <a:spLocks/>
          </p:cNvSpPr>
          <p:nvPr/>
        </p:nvSpPr>
        <p:spPr>
          <a:xfrm>
            <a:off x="161330" y="5868069"/>
            <a:ext cx="10369152" cy="158417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Wingdings" panose="05000000000000000000" pitchFamily="2" charset="2"/>
              <a:buChar char="Ø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2pPr>
            <a:lvl3pPr marL="1259929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3pPr>
            <a:lvl4pPr marL="1763900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267872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1986" marR="0" lvl="0" indent="-251986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2E64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1"/>
          </p:nvPr>
        </p:nvSpPr>
        <p:spPr>
          <a:xfrm>
            <a:off x="737395" y="2144987"/>
            <a:ext cx="8640380" cy="3795090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ECEA9F39-24EA-4B02-894C-E29900E524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393" y="2144987"/>
            <a:ext cx="8640381" cy="3607850"/>
          </a:xfrm>
          <a:prstGeom prst="rect">
            <a:avLst/>
          </a:prstGeom>
        </p:spPr>
      </p:pic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5C4B0F9E-1791-4533-A399-C3E173E80FF0}"/>
              </a:ext>
            </a:extLst>
          </p:cNvPr>
          <p:cNvSpPr/>
          <p:nvPr/>
        </p:nvSpPr>
        <p:spPr>
          <a:xfrm>
            <a:off x="737394" y="2987749"/>
            <a:ext cx="6768752" cy="43204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946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841E8D-416E-4E5D-9BE3-4E65F910E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706" y="449173"/>
            <a:ext cx="7920400" cy="576064"/>
          </a:xfrm>
        </p:spPr>
        <p:txBody>
          <a:bodyPr>
            <a:normAutofit/>
          </a:bodyPr>
          <a:lstStyle/>
          <a:p>
            <a:r>
              <a:rPr lang="pl-PL" sz="3600" dirty="0"/>
              <a:t>Budżet projektu 4/4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D2D5577A-2093-4FB5-B121-66C95202522E}"/>
              </a:ext>
            </a:extLst>
          </p:cNvPr>
          <p:cNvSpPr/>
          <p:nvPr/>
        </p:nvSpPr>
        <p:spPr>
          <a:xfrm>
            <a:off x="737394" y="1259557"/>
            <a:ext cx="892899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200" b="1" dirty="0"/>
              <a:t>Nazwy wydatków </a:t>
            </a:r>
            <a:r>
              <a:rPr lang="pl-PL" sz="2200" dirty="0"/>
              <a:t>w obrębie jednego zadania i podmiotu realizującego projekt (Wnioskodawca/Realizator, jeśli dotyczy) nie mogą się powtarzać, </a:t>
            </a:r>
            <a:r>
              <a:rPr lang="pl-PL" sz="2200" b="1" dirty="0"/>
              <a:t>muszą być unikalne. 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pl-PL" sz="2200" dirty="0"/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200" b="1" dirty="0"/>
              <a:t>Nazwa kosztu powinna być precyzyjna </a:t>
            </a:r>
            <a:r>
              <a:rPr lang="pl-PL" sz="2200" dirty="0"/>
              <a:t>(zawierać czytelną kalkulację danego wydatku) oraz (jeśli dotyczy) formę zatrudnienia, wymiar etatu, tak aby łatwo można było ją powiązać z konkretnymi działaniami realizowanymi w danym zadaniu oraz ocenić racjonalność kosztu </a:t>
            </a:r>
            <a:r>
              <a:rPr lang="pl-PL" sz="2200" b="1" dirty="0"/>
              <a:t>(dotyczy kosztów rozliczanych na podstawie rzeczywiście poniesionych wydatków). </a:t>
            </a:r>
          </a:p>
          <a:p>
            <a:pPr>
              <a:buClr>
                <a:schemeClr val="accent1"/>
              </a:buClr>
            </a:pPr>
            <a:endParaRPr lang="pl-PL" sz="2200" b="1" dirty="0"/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200" b="1" dirty="0"/>
              <a:t>Limity</a:t>
            </a:r>
            <a:r>
              <a:rPr lang="pl-PL" sz="2200" dirty="0"/>
              <a:t> - dany koszt może być jednocześnie objęty kilkoma limitami, </a:t>
            </a:r>
            <a:br>
              <a:rPr lang="pl-PL" sz="2200" dirty="0"/>
            </a:br>
            <a:r>
              <a:rPr lang="pl-PL" sz="2200" dirty="0"/>
              <a:t>np. stanowić pomoc de </a:t>
            </a:r>
            <a:r>
              <a:rPr lang="pl-PL" sz="2200" dirty="0" err="1"/>
              <a:t>minimis</a:t>
            </a:r>
            <a:r>
              <a:rPr lang="pl-PL" sz="2200" dirty="0"/>
              <a:t> w projekcie oraz stanowić wydatek na dostępność. </a:t>
            </a:r>
          </a:p>
          <a:p>
            <a:pPr>
              <a:buClr>
                <a:schemeClr val="accent1"/>
              </a:buClr>
            </a:pPr>
            <a:r>
              <a:rPr lang="pl-PL" sz="2200" dirty="0"/>
              <a:t> </a:t>
            </a:r>
          </a:p>
          <a:p>
            <a:pPr marL="361950">
              <a:buClr>
                <a:schemeClr val="accent1"/>
              </a:buClr>
            </a:pPr>
            <a:r>
              <a:rPr lang="pl-PL" sz="2200" dirty="0"/>
              <a:t>Zaznaczając dany limit, </a:t>
            </a:r>
            <a:r>
              <a:rPr lang="pl-PL" sz="2200" b="1" dirty="0"/>
              <a:t>cała wartość kosztu będzie do niego wliczona</a:t>
            </a:r>
            <a:r>
              <a:rPr lang="pl-PL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03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841E8D-416E-4E5D-9BE3-4E65F910E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706" y="449173"/>
            <a:ext cx="7920400" cy="576064"/>
          </a:xfrm>
        </p:spPr>
        <p:txBody>
          <a:bodyPr>
            <a:normAutofit/>
          </a:bodyPr>
          <a:lstStyle/>
          <a:p>
            <a:r>
              <a:rPr lang="pl-PL" sz="3600" dirty="0"/>
              <a:t>Kategorie kosztów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4038B1EA-5FD6-47C6-A375-DB28715B562F}"/>
              </a:ext>
            </a:extLst>
          </p:cNvPr>
          <p:cNvSpPr/>
          <p:nvPr/>
        </p:nvSpPr>
        <p:spPr>
          <a:xfrm>
            <a:off x="1385706" y="1259557"/>
            <a:ext cx="8136664" cy="5380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Wydatki w budżecie projektu należy przyporządkować do jednej z kategorii kosztów: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pl-PL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pl-PL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☒ Amortyzacja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☒ Podatki i opłaty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☒ Koszty pośrednie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☒ Nieruchomości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☒ Środki trwałe/ Dostawy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☒ Usługi zewnętrzne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☒ Wartości niematerialne i prawne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☒ Personel projektu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☒ Roboty budowlane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☒ Dostawy (inne niż środki trwałe)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2000" dirty="0">
                <a:solidFill>
                  <a:srgbClr val="FF0000"/>
                </a:solidFill>
              </a:rPr>
              <a:t>☐ Koszty wsparcia uczestników projektu oraz podmiotów objętych wsparciem</a:t>
            </a:r>
            <a:endParaRPr lang="pl-PL" sz="2000" dirty="0">
              <a:solidFill>
                <a:srgbClr val="FF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803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1_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8882</TotalTime>
  <Words>2383</Words>
  <Application>Microsoft Office PowerPoint</Application>
  <PresentationFormat>Niestandardowy</PresentationFormat>
  <Paragraphs>218</Paragraphs>
  <Slides>28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28</vt:i4>
      </vt:variant>
    </vt:vector>
  </HeadingPairs>
  <TitlesOfParts>
    <vt:vector size="35" baseType="lpstr">
      <vt:lpstr>Arial</vt:lpstr>
      <vt:lpstr>Calibri</vt:lpstr>
      <vt:lpstr>Open Sans</vt:lpstr>
      <vt:lpstr>Times New Roman</vt:lpstr>
      <vt:lpstr>Wingdings</vt:lpstr>
      <vt:lpstr>Motyw pakietu Office</vt:lpstr>
      <vt:lpstr>1_Motyw pakietu Office</vt:lpstr>
      <vt:lpstr> Zasady realizacji projektów   Działanie 5.5. Aktywne i zdrowe starzenie się   </vt:lpstr>
      <vt:lpstr>Podstawowe dokumenty</vt:lpstr>
      <vt:lpstr> Poziom dofinansowania i wkład własny</vt:lpstr>
      <vt:lpstr>Wkład własny</vt:lpstr>
      <vt:lpstr> Budżet projektu 1/4</vt:lpstr>
      <vt:lpstr>Budżet projektu 2/4</vt:lpstr>
      <vt:lpstr>Budżet projektu 3/4</vt:lpstr>
      <vt:lpstr>Budżet projektu 4/4</vt:lpstr>
      <vt:lpstr>Kategorie kosztów</vt:lpstr>
      <vt:lpstr>Limity</vt:lpstr>
      <vt:lpstr>Cross-financing  </vt:lpstr>
      <vt:lpstr>Koszty pośrednie – limit cross-financing 1/2</vt:lpstr>
      <vt:lpstr>Koszty pośrednie – limit cross-financing 2/2</vt:lpstr>
      <vt:lpstr> Koszty pośrednie 1/3</vt:lpstr>
      <vt:lpstr>Koszty pośrednie 2/3</vt:lpstr>
      <vt:lpstr>Koszty pośrednie 3/3</vt:lpstr>
      <vt:lpstr>Uproszczone metody rozliczania wydatków 1/3</vt:lpstr>
      <vt:lpstr>Uproszczone metody rozliczania wydatków 2/3</vt:lpstr>
      <vt:lpstr>Uproszczone metody rozliczania  wydatków 3/3   </vt:lpstr>
      <vt:lpstr>Personel projektu 1/2</vt:lpstr>
      <vt:lpstr>Personel projektu 2/2</vt:lpstr>
      <vt:lpstr>Wydatki niekwalifikowalne 1/2</vt:lpstr>
      <vt:lpstr>Wydatki niekwalifikowalne 2/2</vt:lpstr>
      <vt:lpstr>Pomoc publiczna/de minimis 1/4</vt:lpstr>
      <vt:lpstr>Pomoc publiczna/de minimis 2/4</vt:lpstr>
      <vt:lpstr>Pomoc publiczna/de minimis 3/4</vt:lpstr>
      <vt:lpstr>Pomoc publiczna/de minimis 4/4</vt:lpstr>
      <vt:lpstr>  Dziękuję za uwagę.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Górska Alina</cp:lastModifiedBy>
  <cp:revision>580</cp:revision>
  <cp:lastPrinted>2024-06-04T07:57:31Z</cp:lastPrinted>
  <dcterms:created xsi:type="dcterms:W3CDTF">2022-06-22T09:40:44Z</dcterms:created>
  <dcterms:modified xsi:type="dcterms:W3CDTF">2024-07-01T05:48:59Z</dcterms:modified>
</cp:coreProperties>
</file>