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505" r:id="rId2"/>
    <p:sldId id="548" r:id="rId3"/>
    <p:sldId id="563" r:id="rId4"/>
    <p:sldId id="552" r:id="rId5"/>
    <p:sldId id="525" r:id="rId6"/>
    <p:sldId id="553" r:id="rId7"/>
    <p:sldId id="554" r:id="rId8"/>
    <p:sldId id="564" r:id="rId9"/>
    <p:sldId id="532" r:id="rId10"/>
    <p:sldId id="543" r:id="rId11"/>
    <p:sldId id="544" r:id="rId12"/>
    <p:sldId id="529" r:id="rId13"/>
    <p:sldId id="531" r:id="rId14"/>
    <p:sldId id="535" r:id="rId15"/>
    <p:sldId id="536" r:id="rId16"/>
    <p:sldId id="537" r:id="rId17"/>
    <p:sldId id="538" r:id="rId18"/>
    <p:sldId id="549" r:id="rId19"/>
    <p:sldId id="540" r:id="rId20"/>
    <p:sldId id="550" r:id="rId21"/>
    <p:sldId id="551" r:id="rId22"/>
    <p:sldId id="558" r:id="rId23"/>
    <p:sldId id="559" r:id="rId24"/>
    <p:sldId id="560" r:id="rId25"/>
    <p:sldId id="562" r:id="rId26"/>
    <p:sldId id="260" r:id="rId27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505"/>
            <p14:sldId id="548"/>
            <p14:sldId id="563"/>
            <p14:sldId id="552"/>
            <p14:sldId id="525"/>
            <p14:sldId id="553"/>
            <p14:sldId id="554"/>
            <p14:sldId id="564"/>
            <p14:sldId id="532"/>
            <p14:sldId id="543"/>
            <p14:sldId id="544"/>
            <p14:sldId id="529"/>
            <p14:sldId id="531"/>
            <p14:sldId id="535"/>
            <p14:sldId id="536"/>
            <p14:sldId id="537"/>
            <p14:sldId id="538"/>
            <p14:sldId id="549"/>
            <p14:sldId id="540"/>
            <p14:sldId id="550"/>
            <p14:sldId id="551"/>
            <p14:sldId id="558"/>
            <p14:sldId id="559"/>
            <p14:sldId id="560"/>
            <p14:sldId id="56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DFF"/>
    <a:srgbClr val="E8F3FF"/>
    <a:srgbClr val="F1F8FF"/>
    <a:srgbClr val="002060"/>
    <a:srgbClr val="AFD7FF"/>
    <a:srgbClr val="A1CC86"/>
    <a:srgbClr val="74B44C"/>
    <a:srgbClr val="CDE6FF"/>
    <a:srgbClr val="DDEEFF"/>
    <a:srgbClr val="E5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86471" autoAdjust="0"/>
  </p:normalViewPr>
  <p:slideViewPr>
    <p:cSldViewPr showGuides="1">
      <p:cViewPr varScale="1">
        <p:scale>
          <a:sx n="71" d="100"/>
          <a:sy n="71" d="100"/>
        </p:scale>
        <p:origin x="1212" y="55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01.08.2024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01.08.2024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2339677"/>
            <a:ext cx="4140000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1475581"/>
            <a:ext cx="3671887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1458889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3419797"/>
            <a:ext cx="8568952" cy="1800200"/>
          </a:xfrm>
        </p:spPr>
        <p:txBody>
          <a:bodyPr lIns="0" anchor="ctr" anchorCtr="1"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          Zasady dotyczące wspierania rewitalizacji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         w ramach programu regionalnego Fundusze   Europejskie dla Pomorza 2021-2027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9" y="5724053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Malbork, 2 sierpnia 2024 r. </a:t>
            </a:r>
          </a:p>
        </p:txBody>
      </p:sp>
    </p:spTree>
    <p:extLst>
      <p:ext uri="{BB962C8B-B14F-4D97-AF65-F5344CB8AC3E}">
        <p14:creationId xmlns:p14="http://schemas.microsoft.com/office/powerpoint/2010/main" val="11068107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trzałka: w dół 33">
            <a:extLst>
              <a:ext uri="{FF2B5EF4-FFF2-40B4-BE49-F238E27FC236}">
                <a16:creationId xmlns:a16="http://schemas.microsoft.com/office/drawing/2014/main" id="{45D87FE9-62B0-4DC8-B56A-2B0ABA87343F}"/>
              </a:ext>
            </a:extLst>
          </p:cNvPr>
          <p:cNvSpPr/>
          <p:nvPr/>
        </p:nvSpPr>
        <p:spPr>
          <a:xfrm>
            <a:off x="739942" y="6790186"/>
            <a:ext cx="432048" cy="666701"/>
          </a:xfrm>
          <a:prstGeom prst="downArrow">
            <a:avLst/>
          </a:prstGeom>
          <a:solidFill>
            <a:srgbClr val="AFD7FF"/>
          </a:solidFill>
          <a:ln>
            <a:solidFill>
              <a:srgbClr val="CD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49F2D2F-433F-4287-8CB5-EDE73ACF3EC4}"/>
              </a:ext>
            </a:extLst>
          </p:cNvPr>
          <p:cNvSpPr/>
          <p:nvPr/>
        </p:nvSpPr>
        <p:spPr>
          <a:xfrm>
            <a:off x="341327" y="492642"/>
            <a:ext cx="9865096" cy="444931"/>
          </a:xfrm>
          <a:prstGeom prst="rect">
            <a:avLst/>
          </a:prstGeom>
          <a:solidFill>
            <a:srgbClr val="C5E2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AA36FD97-0E70-49ED-83B2-6184529401E8}"/>
              </a:ext>
            </a:extLst>
          </p:cNvPr>
          <p:cNvSpPr/>
          <p:nvPr/>
        </p:nvSpPr>
        <p:spPr>
          <a:xfrm>
            <a:off x="626487" y="347828"/>
            <a:ext cx="792088" cy="792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F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4CC4914A-F55E-4532-89C8-970846EB6D3D}"/>
              </a:ext>
            </a:extLst>
          </p:cNvPr>
          <p:cNvSpPr txBox="1">
            <a:spLocks/>
          </p:cNvSpPr>
          <p:nvPr/>
        </p:nvSpPr>
        <p:spPr>
          <a:xfrm>
            <a:off x="1069110" y="1573813"/>
            <a:ext cx="8767939" cy="1187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 indent="0">
              <a:buNone/>
            </a:pPr>
            <a:r>
              <a:rPr lang="pl-PL" dirty="0">
                <a:solidFill>
                  <a:srgbClr val="002060"/>
                </a:solidFill>
              </a:rPr>
              <a:t>Podstawą wydania opinii przez IZ jest ocena GPR przez Zespół w zakresie spełnienia wymogów dotyczących </a:t>
            </a:r>
            <a:r>
              <a:rPr lang="pl-PL" b="1" dirty="0">
                <a:solidFill>
                  <a:srgbClr val="002060"/>
                </a:solidFill>
              </a:rPr>
              <a:t>elementów Strategii IIT i cech GPR </a:t>
            </a:r>
            <a:r>
              <a:rPr lang="pl-PL" dirty="0">
                <a:solidFill>
                  <a:srgbClr val="002060"/>
                </a:solidFill>
              </a:rPr>
              <a:t>oraz</a:t>
            </a:r>
            <a:r>
              <a:rPr lang="pl-PL" b="1" dirty="0">
                <a:solidFill>
                  <a:srgbClr val="002060"/>
                </a:solidFill>
              </a:rPr>
              <a:t> możliwości finansowania projektów ujętych na liście projektów ze środków FEP 2021-2027. </a:t>
            </a:r>
            <a:r>
              <a:rPr lang="pl-PL" dirty="0">
                <a:solidFill>
                  <a:srgbClr val="002060"/>
                </a:solidFill>
              </a:rPr>
              <a:t>Opinia wydawana jest w terminie 60 dni</a:t>
            </a:r>
          </a:p>
          <a:p>
            <a:pPr marL="503971" lvl="1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6EBF18C2-590A-4B0E-A2AD-B9468B376606}"/>
              </a:ext>
            </a:extLst>
          </p:cNvPr>
          <p:cNvSpPr/>
          <p:nvPr/>
        </p:nvSpPr>
        <p:spPr>
          <a:xfrm>
            <a:off x="341327" y="2930461"/>
            <a:ext cx="9865096" cy="475755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9659441D-8A51-4579-851F-3F7F817B9D80}"/>
              </a:ext>
            </a:extLst>
          </p:cNvPr>
          <p:cNvSpPr/>
          <p:nvPr/>
        </p:nvSpPr>
        <p:spPr>
          <a:xfrm>
            <a:off x="559922" y="2808920"/>
            <a:ext cx="792088" cy="792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DB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1B959692-5A92-44D5-94C8-2A6FF076CACB}"/>
              </a:ext>
            </a:extLst>
          </p:cNvPr>
          <p:cNvSpPr txBox="1">
            <a:spLocks/>
          </p:cNvSpPr>
          <p:nvPr/>
        </p:nvSpPr>
        <p:spPr>
          <a:xfrm>
            <a:off x="1107240" y="3494193"/>
            <a:ext cx="8998528" cy="13375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/>
            <a:r>
              <a:rPr lang="pl-PL" dirty="0">
                <a:solidFill>
                  <a:srgbClr val="002060"/>
                </a:solidFill>
              </a:rPr>
              <a:t>Ocena GPR zakończona wynikiem pozytywnym skutkuje przedłożeniem ZWP rekomendacji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w sprawie wydania pozytywnej opinii dla GPR i zamieszczenia go w Wykazie. Ocena GPR zakończona wynikiem negatywnym skutkuje przedłożeniem ZWP rekomendacji w sprawie wydania opinii negatywnej. W tym przypadku Gmina zobowiązana jest do przekazania korekty programu i złożenia wyjaśnień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DBCCF5A-C08F-45A5-98BA-F4B824888A3D}"/>
              </a:ext>
            </a:extLst>
          </p:cNvPr>
          <p:cNvSpPr/>
          <p:nvPr/>
        </p:nvSpPr>
        <p:spPr>
          <a:xfrm>
            <a:off x="343609" y="5041545"/>
            <a:ext cx="9865096" cy="494224"/>
          </a:xfrm>
          <a:prstGeom prst="rect">
            <a:avLst/>
          </a:prstGeom>
          <a:solidFill>
            <a:srgbClr val="81C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94415FC5-A251-4D9C-8CFE-4C883A432C30}"/>
              </a:ext>
            </a:extLst>
          </p:cNvPr>
          <p:cNvSpPr/>
          <p:nvPr/>
        </p:nvSpPr>
        <p:spPr>
          <a:xfrm>
            <a:off x="562204" y="4900287"/>
            <a:ext cx="792088" cy="7920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D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6431ED1D-2AB8-4C76-A073-E75284B2A419}"/>
              </a:ext>
            </a:extLst>
          </p:cNvPr>
          <p:cNvSpPr txBox="1">
            <a:spLocks/>
          </p:cNvSpPr>
          <p:nvPr/>
        </p:nvSpPr>
        <p:spPr>
          <a:xfrm>
            <a:off x="1069109" y="5617457"/>
            <a:ext cx="9074791" cy="4942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/>
            <a:r>
              <a:rPr lang="pl-PL" dirty="0">
                <a:solidFill>
                  <a:srgbClr val="002060"/>
                </a:solidFill>
              </a:rPr>
              <a:t>Gmina jest zobowiązana do uzyskania wpisu do Wykazu do dnia </a:t>
            </a:r>
            <a:r>
              <a:rPr lang="pl-PL" b="1" dirty="0">
                <a:solidFill>
                  <a:srgbClr val="FF0000"/>
                </a:solidFill>
              </a:rPr>
              <a:t>30 czerwca 2026 roku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F9B1C3FF-3B41-48E4-AE91-AF0C15098ADE}"/>
              </a:ext>
            </a:extLst>
          </p:cNvPr>
          <p:cNvSpPr txBox="1">
            <a:spLocks/>
          </p:cNvSpPr>
          <p:nvPr/>
        </p:nvSpPr>
        <p:spPr>
          <a:xfrm>
            <a:off x="341327" y="570439"/>
            <a:ext cx="5326044" cy="3022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1" lvl="1" indent="0" algn="ctr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2060"/>
                </a:solidFill>
              </a:rPr>
              <a:t>WNIOSEK WYDANIE OPINII DO GPR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076B3FA-0C8E-498E-8F1D-0159D375ACCB}"/>
              </a:ext>
            </a:extLst>
          </p:cNvPr>
          <p:cNvSpPr/>
          <p:nvPr/>
        </p:nvSpPr>
        <p:spPr>
          <a:xfrm>
            <a:off x="980725" y="933427"/>
            <a:ext cx="885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71" lvl="1" indent="0">
              <a:buNone/>
            </a:pPr>
            <a:r>
              <a:rPr lang="pl-PL" dirty="0">
                <a:solidFill>
                  <a:srgbClr val="002060"/>
                </a:solidFill>
              </a:rPr>
              <a:t>Gmina po przyjęciu GPR przez radę gminy przedkłada dokument do IZ w celu jego zaopiniowania w trybie </a:t>
            </a:r>
            <a:r>
              <a:rPr lang="pl-PL" b="1" dirty="0">
                <a:solidFill>
                  <a:srgbClr val="002060"/>
                </a:solidFill>
              </a:rPr>
              <a:t>art. 36 ust. 4 ustawy wdrożeniowej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D62E025-E021-49F6-82A9-1B6E8A208732}"/>
              </a:ext>
            </a:extLst>
          </p:cNvPr>
          <p:cNvSpPr/>
          <p:nvPr/>
        </p:nvSpPr>
        <p:spPr>
          <a:xfrm>
            <a:off x="980725" y="3002693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71" lvl="1" indent="0">
              <a:lnSpc>
                <a:spcPct val="100000"/>
              </a:lnSpc>
              <a:buNone/>
            </a:pPr>
            <a:r>
              <a:rPr lang="pl-PL" b="1" dirty="0">
                <a:solidFill>
                  <a:srgbClr val="002060"/>
                </a:solidFill>
              </a:rPr>
              <a:t>REKOMENDACJA LUB KOREKTA GPR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5C45F53-96F0-4F15-9693-4C02AF9498A2}"/>
              </a:ext>
            </a:extLst>
          </p:cNvPr>
          <p:cNvSpPr/>
          <p:nvPr/>
        </p:nvSpPr>
        <p:spPr>
          <a:xfrm>
            <a:off x="955966" y="5091526"/>
            <a:ext cx="2808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71" lvl="1" indent="0">
              <a:buNone/>
            </a:pPr>
            <a:r>
              <a:rPr lang="pl-PL" b="1" dirty="0">
                <a:solidFill>
                  <a:srgbClr val="002060"/>
                </a:solidFill>
              </a:rPr>
              <a:t>WPIS DO WYKAZU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C38F47D7-1ED7-490F-A874-77A6D6690372}"/>
              </a:ext>
            </a:extLst>
          </p:cNvPr>
          <p:cNvSpPr/>
          <p:nvPr/>
        </p:nvSpPr>
        <p:spPr>
          <a:xfrm>
            <a:off x="411076" y="769"/>
            <a:ext cx="9865096" cy="26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806BE8CB-E747-4B28-B9A1-DC360B7C520B}"/>
              </a:ext>
            </a:extLst>
          </p:cNvPr>
          <p:cNvSpPr/>
          <p:nvPr/>
        </p:nvSpPr>
        <p:spPr>
          <a:xfrm>
            <a:off x="341327" y="6093408"/>
            <a:ext cx="9865096" cy="494224"/>
          </a:xfrm>
          <a:prstGeom prst="rect">
            <a:avLst/>
          </a:prstGeom>
          <a:solidFill>
            <a:srgbClr val="AF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CB862678-A11A-43F8-BF81-1CE968BB1DC8}"/>
              </a:ext>
            </a:extLst>
          </p:cNvPr>
          <p:cNvSpPr/>
          <p:nvPr/>
        </p:nvSpPr>
        <p:spPr>
          <a:xfrm>
            <a:off x="559922" y="5952150"/>
            <a:ext cx="792088" cy="7920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D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31" name="Tytuł 1">
            <a:extLst>
              <a:ext uri="{FF2B5EF4-FFF2-40B4-BE49-F238E27FC236}">
                <a16:creationId xmlns:a16="http://schemas.microsoft.com/office/drawing/2014/main" id="{8A50AC32-3AAE-4B62-BB7E-E6C4D503C074}"/>
              </a:ext>
            </a:extLst>
          </p:cNvPr>
          <p:cNvSpPr txBox="1">
            <a:spLocks/>
          </p:cNvSpPr>
          <p:nvPr/>
        </p:nvSpPr>
        <p:spPr>
          <a:xfrm>
            <a:off x="1078010" y="6704875"/>
            <a:ext cx="9074791" cy="494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/>
            <a:r>
              <a:rPr lang="pl-PL" dirty="0">
                <a:solidFill>
                  <a:srgbClr val="002060"/>
                </a:solidFill>
              </a:rPr>
              <a:t>Porozumienie w sprawie finansowania </a:t>
            </a:r>
            <a:r>
              <a:rPr lang="pl-PL" b="1" dirty="0">
                <a:solidFill>
                  <a:srgbClr val="002060"/>
                </a:solidFill>
              </a:rPr>
              <a:t>Pakietu Projektów w ramach FEP 2021-2027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6C6CE4A1-0AF8-4A79-BB2D-B682DDF72B24}"/>
              </a:ext>
            </a:extLst>
          </p:cNvPr>
          <p:cNvSpPr/>
          <p:nvPr/>
        </p:nvSpPr>
        <p:spPr>
          <a:xfrm>
            <a:off x="955966" y="6155854"/>
            <a:ext cx="6550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71" lvl="1" indent="0">
              <a:buNone/>
            </a:pPr>
            <a:r>
              <a:rPr lang="pl-PL" b="1" dirty="0">
                <a:solidFill>
                  <a:srgbClr val="002060"/>
                </a:solidFill>
              </a:rPr>
              <a:t>PODPISANIE POROZUMIENIA PRZEZ IZ i GMINĘ (MIASTO) 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9A213E16-5371-4B5E-B717-D1F6535046AD}"/>
              </a:ext>
            </a:extLst>
          </p:cNvPr>
          <p:cNvSpPr/>
          <p:nvPr/>
        </p:nvSpPr>
        <p:spPr>
          <a:xfrm>
            <a:off x="8154218" y="7316342"/>
            <a:ext cx="1613784" cy="24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00735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955ADDD-E676-4BEC-81A6-5EF9C6AF0F78}"/>
              </a:ext>
            </a:extLst>
          </p:cNvPr>
          <p:cNvSpPr/>
          <p:nvPr/>
        </p:nvSpPr>
        <p:spPr>
          <a:xfrm>
            <a:off x="564822" y="746778"/>
            <a:ext cx="9430233" cy="443614"/>
          </a:xfrm>
          <a:prstGeom prst="rect">
            <a:avLst/>
          </a:prstGeom>
          <a:solidFill>
            <a:srgbClr val="DDEE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E3CF93E-5C59-4E17-BBDE-872C20B548FE}"/>
              </a:ext>
            </a:extLst>
          </p:cNvPr>
          <p:cNvSpPr txBox="1">
            <a:spLocks/>
          </p:cNvSpPr>
          <p:nvPr/>
        </p:nvSpPr>
        <p:spPr>
          <a:xfrm>
            <a:off x="540083" y="813239"/>
            <a:ext cx="3268232" cy="431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 indent="0" algn="ctr">
              <a:lnSpc>
                <a:spcPct val="100000"/>
              </a:lnSpc>
              <a:buNone/>
            </a:pPr>
            <a:r>
              <a:rPr lang="pl-PL" b="1" dirty="0">
                <a:solidFill>
                  <a:srgbClr val="002060"/>
                </a:solidFill>
              </a:rPr>
              <a:t>  HARMONOGRAM NABORU</a:t>
            </a:r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4CC4914A-F55E-4532-89C8-970846EB6D3D}"/>
              </a:ext>
            </a:extLst>
          </p:cNvPr>
          <p:cNvSpPr txBox="1">
            <a:spLocks/>
          </p:cNvSpPr>
          <p:nvPr/>
        </p:nvSpPr>
        <p:spPr>
          <a:xfrm>
            <a:off x="606334" y="1946812"/>
            <a:ext cx="9441665" cy="7494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 indent="0">
              <a:buNone/>
            </a:pPr>
            <a:r>
              <a:rPr lang="pl-PL" dirty="0">
                <a:solidFill>
                  <a:srgbClr val="002060"/>
                </a:solidFill>
              </a:rPr>
              <a:t>IZ udostępni wnioskodawcom Regulaminy wyboru projektów dla naborów wniosków o dofinansowanie projektów objętych Porozumieniem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6EBF18C2-590A-4B0E-A2AD-B9468B376606}"/>
              </a:ext>
            </a:extLst>
          </p:cNvPr>
          <p:cNvSpPr/>
          <p:nvPr/>
        </p:nvSpPr>
        <p:spPr>
          <a:xfrm>
            <a:off x="617766" y="2798534"/>
            <a:ext cx="9430233" cy="475755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1B959692-5A92-44D5-94C8-2A6FF076CACB}"/>
              </a:ext>
            </a:extLst>
          </p:cNvPr>
          <p:cNvSpPr txBox="1">
            <a:spLocks/>
          </p:cNvSpPr>
          <p:nvPr/>
        </p:nvSpPr>
        <p:spPr>
          <a:xfrm>
            <a:off x="564822" y="3429890"/>
            <a:ext cx="8829360" cy="8087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/>
            <a:r>
              <a:rPr lang="pl-PL" dirty="0">
                <a:solidFill>
                  <a:srgbClr val="002060"/>
                </a:solidFill>
              </a:rPr>
              <a:t>Wnioskodawcy złożą wnioski o dofinansowanie w terminach zgodnie z zasadami określonymi w Regulaminach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DBCCF5A-C08F-45A5-98BA-F4B824888A3D}"/>
              </a:ext>
            </a:extLst>
          </p:cNvPr>
          <p:cNvSpPr/>
          <p:nvPr/>
        </p:nvSpPr>
        <p:spPr>
          <a:xfrm>
            <a:off x="576744" y="4321076"/>
            <a:ext cx="9430233" cy="494224"/>
          </a:xfrm>
          <a:prstGeom prst="rect">
            <a:avLst/>
          </a:prstGeom>
          <a:solidFill>
            <a:srgbClr val="81C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076B3FA-0C8E-498E-8F1D-0159D375ACCB}"/>
              </a:ext>
            </a:extLst>
          </p:cNvPr>
          <p:cNvSpPr/>
          <p:nvPr/>
        </p:nvSpPr>
        <p:spPr>
          <a:xfrm>
            <a:off x="540083" y="1228431"/>
            <a:ext cx="973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71" lvl="1" indent="0">
              <a:buNone/>
            </a:pPr>
            <a:r>
              <a:rPr lang="pl-PL" dirty="0">
                <a:solidFill>
                  <a:srgbClr val="002060"/>
                </a:solidFill>
              </a:rPr>
              <a:t>Po zawarciu </a:t>
            </a:r>
            <a:r>
              <a:rPr lang="pl-PL" b="1" dirty="0">
                <a:solidFill>
                  <a:srgbClr val="002060"/>
                </a:solidFill>
              </a:rPr>
              <a:t>Porozumienia</a:t>
            </a:r>
            <a:r>
              <a:rPr lang="pl-PL" dirty="0">
                <a:solidFill>
                  <a:srgbClr val="002060"/>
                </a:solidFill>
              </a:rPr>
              <a:t>, nastąpi wpisanie projektów do Harmonogramu naboru wniosków, w oparciu o dane zamieszczone w </a:t>
            </a:r>
            <a:r>
              <a:rPr lang="pl-PL" b="1" dirty="0">
                <a:solidFill>
                  <a:srgbClr val="002060"/>
                </a:solidFill>
              </a:rPr>
              <a:t>kartach projektów</a:t>
            </a:r>
            <a:r>
              <a:rPr lang="pl-PL" dirty="0">
                <a:solidFill>
                  <a:srgbClr val="002060"/>
                </a:solidFill>
              </a:rPr>
              <a:t>, które będą załącznikiem do </a:t>
            </a:r>
            <a:r>
              <a:rPr lang="pl-PL" b="1" dirty="0">
                <a:solidFill>
                  <a:srgbClr val="002060"/>
                </a:solidFill>
              </a:rPr>
              <a:t>Porozumienia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D62E025-E021-49F6-82A9-1B6E8A208732}"/>
              </a:ext>
            </a:extLst>
          </p:cNvPr>
          <p:cNvSpPr/>
          <p:nvPr/>
        </p:nvSpPr>
        <p:spPr>
          <a:xfrm>
            <a:off x="1070975" y="2877399"/>
            <a:ext cx="326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pl-PL" b="1" dirty="0">
                <a:solidFill>
                  <a:srgbClr val="002060"/>
                </a:solidFill>
              </a:rPr>
              <a:t>WNIOSEK O DOFINANSOWANIE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5C45F53-96F0-4F15-9693-4C02AF9498A2}"/>
              </a:ext>
            </a:extLst>
          </p:cNvPr>
          <p:cNvSpPr/>
          <p:nvPr/>
        </p:nvSpPr>
        <p:spPr>
          <a:xfrm>
            <a:off x="1022644" y="4413863"/>
            <a:ext cx="7293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pl-PL" b="1" dirty="0">
                <a:solidFill>
                  <a:srgbClr val="002060"/>
                </a:solidFill>
              </a:rPr>
              <a:t>  OCENA PROJEKTÓW i PODPISANIE UMÓW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70FDF39-A9BD-4B19-83A4-6A01181F52C9}"/>
              </a:ext>
            </a:extLst>
          </p:cNvPr>
          <p:cNvSpPr/>
          <p:nvPr/>
        </p:nvSpPr>
        <p:spPr>
          <a:xfrm>
            <a:off x="452736" y="6057405"/>
            <a:ext cx="9717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Dla wszystkich Działań SZOP dedykowanych rewitalizacji przewiduje się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niekonkurencyjny sposób wyboru projektów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jako właściwy dla strategicznego podejścia, zgodnie z którym realizowane mogą być wyłącznie projekty uzgodnione przez IZ i ujęte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liście projektów będącej załącznikiem do GPR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3C9795CC-B65A-4B83-84B5-CED202484EBC}"/>
              </a:ext>
            </a:extLst>
          </p:cNvPr>
          <p:cNvSpPr/>
          <p:nvPr/>
        </p:nvSpPr>
        <p:spPr>
          <a:xfrm>
            <a:off x="411076" y="769"/>
            <a:ext cx="9865096" cy="26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8B6E40AD-14B8-4C78-8A1A-075A11D1162B}"/>
              </a:ext>
            </a:extLst>
          </p:cNvPr>
          <p:cNvCxnSpPr>
            <a:cxnSpLocks/>
          </p:cNvCxnSpPr>
          <p:nvPr/>
        </p:nvCxnSpPr>
        <p:spPr>
          <a:xfrm>
            <a:off x="411076" y="5914313"/>
            <a:ext cx="9636923" cy="40870"/>
          </a:xfrm>
          <a:prstGeom prst="straightConnector1">
            <a:avLst/>
          </a:prstGeom>
          <a:ln w="19050">
            <a:solidFill>
              <a:srgbClr val="00206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ytuł 1">
            <a:extLst>
              <a:ext uri="{FF2B5EF4-FFF2-40B4-BE49-F238E27FC236}">
                <a16:creationId xmlns:a16="http://schemas.microsoft.com/office/drawing/2014/main" id="{6AB5969E-8438-430A-B9F8-50664CB98DF3}"/>
              </a:ext>
            </a:extLst>
          </p:cNvPr>
          <p:cNvSpPr txBox="1">
            <a:spLocks/>
          </p:cNvSpPr>
          <p:nvPr/>
        </p:nvSpPr>
        <p:spPr>
          <a:xfrm>
            <a:off x="586195" y="4949776"/>
            <a:ext cx="9123038" cy="83006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>
              <a:lnSpc>
                <a:spcPct val="120000"/>
              </a:lnSpc>
            </a:pPr>
            <a:r>
              <a:rPr lang="pl-PL" sz="3300" dirty="0">
                <a:solidFill>
                  <a:srgbClr val="002060"/>
                </a:solidFill>
              </a:rPr>
              <a:t>IZ dokona oceny wniosków w oparciu o kryteria wyboru projektów zatwierdzone przez KM, </a:t>
            </a:r>
            <a:br>
              <a:rPr lang="pl-PL" sz="3300" dirty="0">
                <a:solidFill>
                  <a:srgbClr val="002060"/>
                </a:solidFill>
              </a:rPr>
            </a:br>
            <a:r>
              <a:rPr lang="pl-PL" sz="3300" dirty="0">
                <a:solidFill>
                  <a:srgbClr val="002060"/>
                </a:solidFill>
              </a:rPr>
              <a:t>ZWP  podejmie decyzje </a:t>
            </a:r>
            <a:r>
              <a:rPr lang="pl-PL" sz="3300" dirty="0" err="1">
                <a:solidFill>
                  <a:srgbClr val="002060"/>
                </a:solidFill>
              </a:rPr>
              <a:t>ws</a:t>
            </a:r>
            <a:r>
              <a:rPr lang="pl-PL" sz="3300" dirty="0">
                <a:solidFill>
                  <a:srgbClr val="002060"/>
                </a:solidFill>
              </a:rPr>
              <a:t>. wyboru projektów do dofinansowania</a:t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AA36FD97-0E70-49ED-83B2-6184529401E8}"/>
              </a:ext>
            </a:extLst>
          </p:cNvPr>
          <p:cNvSpPr/>
          <p:nvPr/>
        </p:nvSpPr>
        <p:spPr>
          <a:xfrm>
            <a:off x="101415" y="513068"/>
            <a:ext cx="969560" cy="8827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F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AA36FD97-0E70-49ED-83B2-6184529401E8}"/>
              </a:ext>
            </a:extLst>
          </p:cNvPr>
          <p:cNvSpPr/>
          <p:nvPr/>
        </p:nvSpPr>
        <p:spPr>
          <a:xfrm>
            <a:off x="132986" y="2616732"/>
            <a:ext cx="969560" cy="8827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F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AA36FD97-0E70-49ED-83B2-6184529401E8}"/>
              </a:ext>
            </a:extLst>
          </p:cNvPr>
          <p:cNvSpPr/>
          <p:nvPr/>
        </p:nvSpPr>
        <p:spPr>
          <a:xfrm>
            <a:off x="91964" y="4098132"/>
            <a:ext cx="969560" cy="8827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F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5250723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0" y="272441"/>
            <a:ext cx="10691813" cy="1054784"/>
          </a:xfrm>
          <a:prstGeom prst="rect">
            <a:avLst/>
          </a:prstGeom>
          <a:solidFill>
            <a:srgbClr val="A6D3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solidFill>
                  <a:srgbClr val="002060"/>
                </a:solidFill>
              </a:rPr>
              <a:t>Na Pakiet Projektów mogą składać się projekty ubiegające się o dofinansowanie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b="1" dirty="0">
                <a:solidFill>
                  <a:srgbClr val="002060"/>
                </a:solidFill>
              </a:rPr>
              <a:t>z Działań w ramach następujących Priorytetów FEP 2021-2027: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29170" y="654406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21" name="Strzałka: pięciokąt 20">
            <a:extLst>
              <a:ext uri="{FF2B5EF4-FFF2-40B4-BE49-F238E27FC236}">
                <a16:creationId xmlns:a16="http://schemas.microsoft.com/office/drawing/2014/main" id="{A9684AFB-9959-4250-A568-323E043B2CB0}"/>
              </a:ext>
            </a:extLst>
          </p:cNvPr>
          <p:cNvSpPr/>
          <p:nvPr/>
        </p:nvSpPr>
        <p:spPr>
          <a:xfrm rot="5400000">
            <a:off x="-1282248" y="3410874"/>
            <a:ext cx="5766318" cy="1728192"/>
          </a:xfrm>
          <a:prstGeom prst="homePlate">
            <a:avLst>
              <a:gd name="adj" fmla="val 0"/>
            </a:avLst>
          </a:prstGeom>
          <a:solidFill>
            <a:srgbClr val="A6D3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pięciokąt 16">
            <a:extLst>
              <a:ext uri="{FF2B5EF4-FFF2-40B4-BE49-F238E27FC236}">
                <a16:creationId xmlns:a16="http://schemas.microsoft.com/office/drawing/2014/main" id="{985EEBFC-C37F-43F6-B220-1F7880FAA920}"/>
              </a:ext>
            </a:extLst>
          </p:cNvPr>
          <p:cNvSpPr/>
          <p:nvPr/>
        </p:nvSpPr>
        <p:spPr>
          <a:xfrm rot="5400000">
            <a:off x="589960" y="3410874"/>
            <a:ext cx="5766318" cy="1728192"/>
          </a:xfrm>
          <a:prstGeom prst="homePlate">
            <a:avLst>
              <a:gd name="adj" fmla="val 0"/>
            </a:avLst>
          </a:prstGeom>
          <a:solidFill>
            <a:srgbClr val="A6D3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E928FDD8-E809-4596-B55C-29410D75C701}"/>
              </a:ext>
            </a:extLst>
          </p:cNvPr>
          <p:cNvSpPr/>
          <p:nvPr/>
        </p:nvSpPr>
        <p:spPr>
          <a:xfrm rot="5400000">
            <a:off x="2462168" y="3410876"/>
            <a:ext cx="5766318" cy="1728192"/>
          </a:xfrm>
          <a:prstGeom prst="homePlate">
            <a:avLst>
              <a:gd name="adj" fmla="val 0"/>
            </a:avLst>
          </a:prstGeom>
          <a:solidFill>
            <a:srgbClr val="A6D3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pięciokąt 18">
            <a:extLst>
              <a:ext uri="{FF2B5EF4-FFF2-40B4-BE49-F238E27FC236}">
                <a16:creationId xmlns:a16="http://schemas.microsoft.com/office/drawing/2014/main" id="{BDC85901-6A9B-45B7-B89C-C5B6CA21E171}"/>
              </a:ext>
            </a:extLst>
          </p:cNvPr>
          <p:cNvSpPr/>
          <p:nvPr/>
        </p:nvSpPr>
        <p:spPr>
          <a:xfrm rot="5400000">
            <a:off x="4392688" y="3407531"/>
            <a:ext cx="5754558" cy="1728192"/>
          </a:xfrm>
          <a:prstGeom prst="homePlate">
            <a:avLst>
              <a:gd name="adj" fmla="val 0"/>
            </a:avLst>
          </a:prstGeom>
          <a:solidFill>
            <a:srgbClr val="A6D3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295AA620-CFE4-4A3D-BFF5-7E7E2DFBD8C2}"/>
              </a:ext>
            </a:extLst>
          </p:cNvPr>
          <p:cNvSpPr/>
          <p:nvPr/>
        </p:nvSpPr>
        <p:spPr>
          <a:xfrm rot="5400000">
            <a:off x="6212465" y="3416757"/>
            <a:ext cx="5754556" cy="1728192"/>
          </a:xfrm>
          <a:prstGeom prst="homePlate">
            <a:avLst>
              <a:gd name="adj" fmla="val 0"/>
            </a:avLst>
          </a:prstGeom>
          <a:solidFill>
            <a:srgbClr val="A6D3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770AB1A-D8DA-4656-B0DC-26FAFA0BDF47}"/>
              </a:ext>
            </a:extLst>
          </p:cNvPr>
          <p:cNvSpPr/>
          <p:nvPr/>
        </p:nvSpPr>
        <p:spPr>
          <a:xfrm>
            <a:off x="794878" y="1695695"/>
            <a:ext cx="1474979" cy="1477367"/>
          </a:xfrm>
          <a:prstGeom prst="ellipse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1B8A58F4-ABB0-462A-8FC0-001B057370F0}"/>
              </a:ext>
            </a:extLst>
          </p:cNvPr>
          <p:cNvSpPr/>
          <p:nvPr/>
        </p:nvSpPr>
        <p:spPr>
          <a:xfrm>
            <a:off x="2609023" y="1695695"/>
            <a:ext cx="1541246" cy="150704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53FE2A69-A719-4D51-A19C-E2D6BD158A68}"/>
              </a:ext>
            </a:extLst>
          </p:cNvPr>
          <p:cNvSpPr/>
          <p:nvPr/>
        </p:nvSpPr>
        <p:spPr>
          <a:xfrm>
            <a:off x="4563711" y="1691578"/>
            <a:ext cx="1508139" cy="157631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A496D2F2-D712-4D6D-A5DF-AAFC32E65E09}"/>
              </a:ext>
            </a:extLst>
          </p:cNvPr>
          <p:cNvSpPr/>
          <p:nvPr/>
        </p:nvSpPr>
        <p:spPr>
          <a:xfrm>
            <a:off x="6421225" y="1520987"/>
            <a:ext cx="1592618" cy="1527419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8000" b="-48000"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A458A006-158F-48C7-BBBE-9B8F10D88DBD}"/>
              </a:ext>
            </a:extLst>
          </p:cNvPr>
          <p:cNvSpPr/>
          <p:nvPr/>
        </p:nvSpPr>
        <p:spPr>
          <a:xfrm>
            <a:off x="8314212" y="1535825"/>
            <a:ext cx="1567040" cy="1527419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34F8977C-AB00-4E1B-AC0F-C8F2A5086550}"/>
              </a:ext>
            </a:extLst>
          </p:cNvPr>
          <p:cNvSpPr txBox="1">
            <a:spLocks/>
          </p:cNvSpPr>
          <p:nvPr/>
        </p:nvSpPr>
        <p:spPr>
          <a:xfrm>
            <a:off x="484366" y="273773"/>
            <a:ext cx="10118123" cy="57181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br>
              <a:rPr lang="pl-PL" dirty="0">
                <a:solidFill>
                  <a:srgbClr val="002060"/>
                </a:solidFill>
                <a:latin typeface="Arial" charset="0"/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43B830C-B058-4A39-A3D7-7D3B52B30A29}"/>
              </a:ext>
            </a:extLst>
          </p:cNvPr>
          <p:cNvSpPr/>
          <p:nvPr/>
        </p:nvSpPr>
        <p:spPr>
          <a:xfrm>
            <a:off x="762262" y="6431680"/>
            <a:ext cx="158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70C0"/>
                </a:solidFill>
                <a:latin typeface="Arial"/>
              </a:rPr>
              <a:t>10 mln euro </a:t>
            </a:r>
            <a:br>
              <a:rPr lang="pl-PL" sz="1600" b="1" dirty="0">
                <a:solidFill>
                  <a:srgbClr val="0070C0"/>
                </a:solidFill>
                <a:latin typeface="Arial"/>
              </a:rPr>
            </a:br>
            <a:r>
              <a:rPr lang="pl-PL" sz="1600" b="1" dirty="0">
                <a:solidFill>
                  <a:srgbClr val="0070C0"/>
                </a:solidFill>
                <a:latin typeface="Arial"/>
              </a:rPr>
              <a:t>(EFRR)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461376DD-6222-4BC5-B1D0-B63CF3D59470}"/>
              </a:ext>
            </a:extLst>
          </p:cNvPr>
          <p:cNvSpPr/>
          <p:nvPr/>
        </p:nvSpPr>
        <p:spPr>
          <a:xfrm>
            <a:off x="2649961" y="6431680"/>
            <a:ext cx="158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70C0"/>
                </a:solidFill>
                <a:latin typeface="Arial"/>
              </a:rPr>
              <a:t>3 mln euro </a:t>
            </a:r>
            <a:br>
              <a:rPr lang="pl-PL" sz="1600" b="1" dirty="0">
                <a:solidFill>
                  <a:srgbClr val="0070C0"/>
                </a:solidFill>
                <a:latin typeface="Arial"/>
              </a:rPr>
            </a:br>
            <a:r>
              <a:rPr lang="pl-PL" sz="1600" b="1" dirty="0">
                <a:solidFill>
                  <a:srgbClr val="0070C0"/>
                </a:solidFill>
                <a:latin typeface="Arial"/>
              </a:rPr>
              <a:t>(EFS)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0B562F02-32A1-45D9-BDAD-9A6B4AC2BD0D}"/>
              </a:ext>
            </a:extLst>
          </p:cNvPr>
          <p:cNvSpPr/>
          <p:nvPr/>
        </p:nvSpPr>
        <p:spPr>
          <a:xfrm>
            <a:off x="4525694" y="6431679"/>
            <a:ext cx="158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70C0"/>
                </a:solidFill>
                <a:latin typeface="Arial"/>
              </a:rPr>
              <a:t>15 mln euro </a:t>
            </a:r>
            <a:br>
              <a:rPr lang="pl-PL" sz="1600" b="1" dirty="0">
                <a:solidFill>
                  <a:srgbClr val="0070C0"/>
                </a:solidFill>
                <a:latin typeface="Arial"/>
              </a:rPr>
            </a:br>
            <a:r>
              <a:rPr lang="pl-PL" sz="1600" b="1" dirty="0">
                <a:solidFill>
                  <a:srgbClr val="0070C0"/>
                </a:solidFill>
                <a:latin typeface="Arial"/>
              </a:rPr>
              <a:t>(EFS)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60CDF7CA-E4AA-49E1-AE93-5F3D2A7BA33E}"/>
              </a:ext>
            </a:extLst>
          </p:cNvPr>
          <p:cNvSpPr/>
          <p:nvPr/>
        </p:nvSpPr>
        <p:spPr>
          <a:xfrm>
            <a:off x="6405871" y="6431679"/>
            <a:ext cx="158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70C0"/>
                </a:solidFill>
                <a:latin typeface="Arial"/>
              </a:rPr>
              <a:t>10 mln euro </a:t>
            </a:r>
            <a:br>
              <a:rPr lang="pl-PL" sz="1600" b="1" dirty="0">
                <a:solidFill>
                  <a:srgbClr val="0070C0"/>
                </a:solidFill>
                <a:latin typeface="Arial"/>
              </a:rPr>
            </a:br>
            <a:r>
              <a:rPr lang="pl-PL" sz="1600" b="1" dirty="0">
                <a:solidFill>
                  <a:srgbClr val="0070C0"/>
                </a:solidFill>
                <a:latin typeface="Arial"/>
              </a:rPr>
              <a:t>(EFRR)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5E474FD-6F8D-4E1D-94E5-FFB723A76CB1}"/>
              </a:ext>
            </a:extLst>
          </p:cNvPr>
          <p:cNvSpPr/>
          <p:nvPr/>
        </p:nvSpPr>
        <p:spPr>
          <a:xfrm>
            <a:off x="8272287" y="6435318"/>
            <a:ext cx="158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70C0"/>
                </a:solidFill>
                <a:latin typeface="Arial"/>
              </a:rPr>
              <a:t>45 mln euro </a:t>
            </a:r>
            <a:br>
              <a:rPr lang="pl-PL" sz="1600" b="1" dirty="0">
                <a:solidFill>
                  <a:srgbClr val="0070C0"/>
                </a:solidFill>
                <a:latin typeface="Arial"/>
              </a:rPr>
            </a:br>
            <a:r>
              <a:rPr lang="pl-PL" sz="1600" b="1" dirty="0">
                <a:solidFill>
                  <a:srgbClr val="0070C0"/>
                </a:solidFill>
                <a:latin typeface="Arial"/>
              </a:rPr>
              <a:t>(EFRR)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2AAE330-37CE-429B-9640-EE38CA73D47F}"/>
              </a:ext>
            </a:extLst>
          </p:cNvPr>
          <p:cNvSpPr/>
          <p:nvPr/>
        </p:nvSpPr>
        <p:spPr>
          <a:xfrm>
            <a:off x="847130" y="3257006"/>
            <a:ext cx="15841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</a:rPr>
              <a:t>Priorytet II </a:t>
            </a:r>
            <a:br>
              <a:rPr lang="pl-PL" sz="1400" b="1" dirty="0">
                <a:solidFill>
                  <a:srgbClr val="002060"/>
                </a:solidFill>
              </a:rPr>
            </a:br>
            <a:br>
              <a:rPr lang="pl-PL" sz="1400" b="1" dirty="0">
                <a:solidFill>
                  <a:srgbClr val="002060"/>
                </a:solidFill>
              </a:rPr>
            </a:br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zielonego Pomorza </a:t>
            </a:r>
            <a:endParaRPr lang="pl-PL" sz="1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br>
              <a:rPr lang="pl-P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Działanie 2.4. </a:t>
            </a:r>
            <a:r>
              <a:rPr lang="pl-PL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Efektywność energetyczna – programy rewitalizacji</a:t>
            </a:r>
            <a:endParaRPr lang="pl-PL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41E3DE10-460E-486E-8A87-787FB886C51B}"/>
              </a:ext>
            </a:extLst>
          </p:cNvPr>
          <p:cNvSpPr/>
          <p:nvPr/>
        </p:nvSpPr>
        <p:spPr>
          <a:xfrm>
            <a:off x="2699697" y="3257006"/>
            <a:ext cx="158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</a:rPr>
              <a:t>Priorytet V </a:t>
            </a:r>
            <a:br>
              <a:rPr lang="pl-PL" sz="1400" b="1" dirty="0">
                <a:solidFill>
                  <a:srgbClr val="002060"/>
                </a:solidFill>
              </a:rPr>
            </a:br>
            <a:br>
              <a:rPr lang="pl-PL" sz="1400" b="1" dirty="0">
                <a:solidFill>
                  <a:srgbClr val="002060"/>
                </a:solidFill>
              </a:rPr>
            </a:br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Fundusze europejskie </a:t>
            </a:r>
            <a:r>
              <a:rPr lang="pl-PL" sz="1400" b="1" dirty="0">
                <a:solidFill>
                  <a:srgbClr val="002060"/>
                </a:solidFill>
              </a:rPr>
              <a:t>dla silnego społecznie Pomorza (EFS+)</a:t>
            </a:r>
            <a:endParaRPr lang="pl-PL" sz="1400" dirty="0">
              <a:solidFill>
                <a:srgbClr val="002060"/>
              </a:solidFill>
            </a:endParaRPr>
          </a:p>
          <a:p>
            <a:pPr lvl="0"/>
            <a:br>
              <a:rPr lang="pl-P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Działanie 5.12. </a:t>
            </a:r>
            <a:r>
              <a:rPr lang="pl-PL" sz="1400" dirty="0">
                <a:solidFill>
                  <a:srgbClr val="002060"/>
                </a:solidFill>
              </a:rPr>
              <a:t>Aktywne włączenie społeczne – programy rewitalizacji</a:t>
            </a:r>
          </a:p>
          <a:p>
            <a:pPr lvl="0"/>
            <a:endParaRPr lang="pl-PL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FF9CDE9-01EC-4713-81AF-7CA01A44305A}"/>
              </a:ext>
            </a:extLst>
          </p:cNvPr>
          <p:cNvSpPr/>
          <p:nvPr/>
        </p:nvSpPr>
        <p:spPr>
          <a:xfrm>
            <a:off x="4588824" y="3257006"/>
            <a:ext cx="15841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</a:rPr>
              <a:t>Priorytet V</a:t>
            </a:r>
            <a:br>
              <a:rPr lang="pl-PL" sz="1400" b="1" dirty="0">
                <a:solidFill>
                  <a:srgbClr val="002060"/>
                </a:solidFill>
              </a:rPr>
            </a:br>
            <a:br>
              <a:rPr lang="pl-PL" sz="1400" b="1" dirty="0">
                <a:solidFill>
                  <a:srgbClr val="002060"/>
                </a:solidFill>
              </a:rPr>
            </a:br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silnego społecznie Pomorza (EFS+)</a:t>
            </a:r>
          </a:p>
          <a:p>
            <a:pPr lvl="0"/>
            <a:br>
              <a:rPr lang="pl-P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Działanie 5.19. </a:t>
            </a:r>
            <a:r>
              <a:rPr lang="pl-PL" sz="1400" dirty="0">
                <a:solidFill>
                  <a:srgbClr val="002060"/>
                </a:solidFill>
              </a:rPr>
              <a:t>Usługi społeczne </a:t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>
                <a:solidFill>
                  <a:srgbClr val="002060"/>
                </a:solidFill>
              </a:rPr>
              <a:t>i zdrowotne – programy rewitalizacji 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00D339E-406A-4F3A-9B8A-EC8F1EC6C2A1}"/>
              </a:ext>
            </a:extLst>
          </p:cNvPr>
          <p:cNvSpPr/>
          <p:nvPr/>
        </p:nvSpPr>
        <p:spPr>
          <a:xfrm>
            <a:off x="6421225" y="3257006"/>
            <a:ext cx="15841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</a:rPr>
              <a:t>Priorytet VI </a:t>
            </a:r>
            <a:br>
              <a:rPr lang="pl-PL" sz="1400" b="1" dirty="0">
                <a:solidFill>
                  <a:srgbClr val="002060"/>
                </a:solidFill>
              </a:rPr>
            </a:br>
            <a:br>
              <a:rPr lang="pl-PL" sz="1400" b="1" dirty="0">
                <a:solidFill>
                  <a:srgbClr val="002060"/>
                </a:solidFill>
              </a:rPr>
            </a:br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silnego społecznie Pomorza (EFRR+)</a:t>
            </a:r>
          </a:p>
          <a:p>
            <a:pPr lvl="0"/>
            <a:endParaRPr lang="pl-PL" sz="1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Działanie 6.5. </a:t>
            </a:r>
            <a:r>
              <a:rPr lang="pl-PL" sz="1400" dirty="0">
                <a:solidFill>
                  <a:srgbClr val="002060"/>
                </a:solidFill>
              </a:rPr>
              <a:t>Infrastruktura społeczna – programy rewitalizacji 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9B5CA512-3D24-4C27-A949-4CEE430AF2C1}"/>
              </a:ext>
            </a:extLst>
          </p:cNvPr>
          <p:cNvSpPr/>
          <p:nvPr/>
        </p:nvSpPr>
        <p:spPr>
          <a:xfrm>
            <a:off x="8297654" y="3257006"/>
            <a:ext cx="15841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</a:rPr>
              <a:t>Priorytet VII </a:t>
            </a:r>
            <a:br>
              <a:rPr lang="pl-PL" sz="1400" b="1" dirty="0">
                <a:solidFill>
                  <a:srgbClr val="002060"/>
                </a:solidFill>
              </a:rPr>
            </a:br>
            <a:br>
              <a:rPr lang="pl-PL" sz="1400" b="1" dirty="0">
                <a:solidFill>
                  <a:srgbClr val="002060"/>
                </a:solidFill>
              </a:rPr>
            </a:br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Pomorza bliższego obywatelom</a:t>
            </a:r>
            <a:endParaRPr lang="pl-PL" sz="1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l-PL" sz="1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Działanie 7.1. </a:t>
            </a:r>
            <a:r>
              <a:rPr lang="pl-PL" sz="1400" dirty="0">
                <a:solidFill>
                  <a:srgbClr val="002060"/>
                </a:solidFill>
              </a:rPr>
              <a:t>Rewitalizacja zdegradowanych obszarów miejskich</a:t>
            </a:r>
          </a:p>
        </p:txBody>
      </p:sp>
    </p:spTree>
    <p:extLst>
      <p:ext uri="{BB962C8B-B14F-4D97-AF65-F5344CB8AC3E}">
        <p14:creationId xmlns:p14="http://schemas.microsoft.com/office/powerpoint/2010/main" val="153462309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4" y="397980"/>
            <a:ext cx="9447153" cy="68369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Warianty realizacji Pakietu Projektów Rewitalizacyjnych - </a:t>
            </a:r>
            <a:r>
              <a:rPr lang="pl-PL" sz="2800" dirty="0">
                <a:solidFill>
                  <a:srgbClr val="FF0000"/>
                </a:solidFill>
              </a:rPr>
              <a:t>Załącznik 1.2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E06433-3ED5-41B5-963F-3AE4746E4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5" t="36035" r="15192"/>
          <a:stretch/>
        </p:blipFill>
        <p:spPr>
          <a:xfrm>
            <a:off x="428610" y="2133309"/>
            <a:ext cx="7411963" cy="364253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A0D58F6-1655-423B-9166-96E880ADC4FF}"/>
              </a:ext>
            </a:extLst>
          </p:cNvPr>
          <p:cNvSpPr/>
          <p:nvPr/>
        </p:nvSpPr>
        <p:spPr>
          <a:xfrm>
            <a:off x="415960" y="5999355"/>
            <a:ext cx="9831104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5029200" algn="l"/>
              </a:tabLst>
            </a:pPr>
            <a: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Podstawowy wariant składa się z obligatoryjnego </a:t>
            </a:r>
            <a:r>
              <a:rPr lang="pl-PL" sz="1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projektu zintegrowanego </a:t>
            </a:r>
            <a: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obejmującego co </a:t>
            </a:r>
            <a:b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najmniej dwa projekty:</a:t>
            </a:r>
            <a:r>
              <a:rPr lang="pl-PL" sz="19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infrastrukturalny </a:t>
            </a:r>
            <a: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Działania 7.1. i </a:t>
            </a:r>
            <a:r>
              <a:rPr lang="pl-PL" sz="19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społeczny</a:t>
            </a:r>
            <a: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 Działania 5.12. i/lub 5.19.</a:t>
            </a:r>
            <a:endParaRPr lang="pl-PL" sz="19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C2EE838-D36F-45EE-B2A6-3497E4F992D2}"/>
              </a:ext>
            </a:extLst>
          </p:cNvPr>
          <p:cNvSpPr/>
          <p:nvPr/>
        </p:nvSpPr>
        <p:spPr>
          <a:xfrm>
            <a:off x="709744" y="1086808"/>
            <a:ext cx="9590811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Wybór wariantu przez Gminę powinien uwzględniać </a:t>
            </a:r>
            <a:r>
              <a:rPr lang="pl-PL" sz="1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specyfikę obszaru rewitalizacji</a:t>
            </a:r>
            <a:r>
              <a:rPr lang="pl-PL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zakres interwencji wynikać z przeprowadzonej diagnozy potrzeb i problemów obszaru rewitalizacji.</a:t>
            </a:r>
            <a:endParaRPr lang="pl-PL" sz="1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D4D6562-B888-46C6-B6D1-1FA236E4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94" y="4866205"/>
            <a:ext cx="1937787" cy="8660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19075B2-FB7B-49A1-8F7D-23DA6BC4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672" y="3992455"/>
            <a:ext cx="1905309" cy="844398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4C338A01-007F-4778-A11D-98338BE1AE3C}"/>
              </a:ext>
            </a:extLst>
          </p:cNvPr>
          <p:cNvSpPr txBox="1">
            <a:spLocks/>
          </p:cNvSpPr>
          <p:nvPr/>
        </p:nvSpPr>
        <p:spPr>
          <a:xfrm>
            <a:off x="737394" y="1994212"/>
            <a:ext cx="1296144" cy="59117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000" dirty="0"/>
              <a:t>Wariant 1</a:t>
            </a:r>
          </a:p>
        </p:txBody>
      </p:sp>
    </p:spTree>
    <p:extLst>
      <p:ext uri="{BB962C8B-B14F-4D97-AF65-F5344CB8AC3E}">
        <p14:creationId xmlns:p14="http://schemas.microsoft.com/office/powerpoint/2010/main" val="28721464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34714"/>
            <a:ext cx="8640381" cy="68369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Warianty realizacji Pakietu Projektów Rewitalizacyjnych (cd.)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0D58F6-1655-423B-9166-96E880ADC4FF}"/>
              </a:ext>
            </a:extLst>
          </p:cNvPr>
          <p:cNvSpPr/>
          <p:nvPr/>
        </p:nvSpPr>
        <p:spPr>
          <a:xfrm>
            <a:off x="665386" y="4727803"/>
            <a:ext cx="9649072" cy="249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5029200" algn="l"/>
              </a:tabLst>
            </a:pPr>
            <a:r>
              <a:rPr lang="pl-PL" dirty="0"/>
              <a:t>Na </a:t>
            </a:r>
            <a:r>
              <a:rPr lang="pl-PL" b="1" dirty="0">
                <a:solidFill>
                  <a:srgbClr val="74B44C"/>
                </a:solidFill>
              </a:rPr>
              <a:t>Pakiet Projektów Rewitalizacyjnych </a:t>
            </a:r>
            <a:r>
              <a:rPr lang="pl-PL" dirty="0"/>
              <a:t>składa się realizowany w sposób zintegrowany: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pl-PL" dirty="0"/>
              <a:t>obligatoryjny </a:t>
            </a:r>
            <a:r>
              <a:rPr lang="pl-PL" b="1" dirty="0">
                <a:solidFill>
                  <a:srgbClr val="002060"/>
                </a:solidFill>
              </a:rPr>
              <a:t>projekt infrastrukturalny </a:t>
            </a:r>
            <a:r>
              <a:rPr lang="pl-PL" dirty="0"/>
              <a:t>realizowany z Działania 7.1., współfinansowany z EFRR;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pl-PL" dirty="0"/>
              <a:t>obligatoryjny </a:t>
            </a:r>
            <a:r>
              <a:rPr lang="pl-PL" b="1" dirty="0">
                <a:solidFill>
                  <a:srgbClr val="002060"/>
                </a:solidFill>
              </a:rPr>
              <a:t>projekt obejmujący działania społeczne</a:t>
            </a:r>
            <a:r>
              <a:rPr lang="pl-PL" dirty="0"/>
              <a:t>, realizowany z Działania 5.12. </a:t>
            </a:r>
            <a:br>
              <a:rPr lang="pl-PL" dirty="0"/>
            </a:br>
            <a:r>
              <a:rPr lang="pl-PL" dirty="0"/>
              <a:t>i/lub 5.19. współfinansowany ze środków EFS+.</a:t>
            </a:r>
          </a:p>
          <a:p>
            <a:pPr>
              <a:spcBef>
                <a:spcPts val="1200"/>
              </a:spcBef>
            </a:pPr>
            <a:r>
              <a:rPr lang="pl-PL" dirty="0"/>
              <a:t>Uzupełniająco w ramach Pakietu Projektów Rewitalizacyjnych możliwa jest realizacja projektu infrastrukturalnego realizowanego z Działania 2.4., współfinansowanego ze środków EFRR.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5029200" algn="l"/>
              </a:tabLst>
            </a:pPr>
            <a:endParaRPr lang="pl-PL" sz="19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D4D6562-B888-46C6-B6D1-1FA236E4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210" y="3265477"/>
            <a:ext cx="1937787" cy="8660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19075B2-FB7B-49A1-8F7D-23DA6BC4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729" y="2442578"/>
            <a:ext cx="1905309" cy="84439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B7E7DDC9-6F87-4C75-9906-FCFE049F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62" y="1075843"/>
            <a:ext cx="7632848" cy="3456384"/>
          </a:xfrm>
          <a:prstGeom prst="rect">
            <a:avLst/>
          </a:prstGeom>
        </p:spPr>
      </p:pic>
      <p:sp>
        <p:nvSpPr>
          <p:cNvPr id="25" name="Tytuł 1">
            <a:extLst>
              <a:ext uri="{FF2B5EF4-FFF2-40B4-BE49-F238E27FC236}">
                <a16:creationId xmlns:a16="http://schemas.microsoft.com/office/drawing/2014/main" id="{961D2B80-6BF0-4256-9FF8-B02CF16FCD3E}"/>
              </a:ext>
            </a:extLst>
          </p:cNvPr>
          <p:cNvSpPr txBox="1">
            <a:spLocks/>
          </p:cNvSpPr>
          <p:nvPr/>
        </p:nvSpPr>
        <p:spPr>
          <a:xfrm>
            <a:off x="1025715" y="880267"/>
            <a:ext cx="1296144" cy="59117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000" dirty="0"/>
              <a:t>Wariant 2</a:t>
            </a:r>
          </a:p>
        </p:txBody>
      </p:sp>
    </p:spTree>
    <p:extLst>
      <p:ext uri="{BB962C8B-B14F-4D97-AF65-F5344CB8AC3E}">
        <p14:creationId xmlns:p14="http://schemas.microsoft.com/office/powerpoint/2010/main" val="17431269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34714"/>
            <a:ext cx="8640381" cy="68369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Warianty realizacji Pakietu Projektów Rewitalizacyjnych (cd.)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0D58F6-1655-423B-9166-96E880ADC4FF}"/>
              </a:ext>
            </a:extLst>
          </p:cNvPr>
          <p:cNvSpPr/>
          <p:nvPr/>
        </p:nvSpPr>
        <p:spPr>
          <a:xfrm>
            <a:off x="737394" y="4954426"/>
            <a:ext cx="96490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5029200" algn="l"/>
              </a:tabLst>
            </a:pPr>
            <a:r>
              <a:rPr lang="pl-PL" dirty="0"/>
              <a:t>Na </a:t>
            </a:r>
            <a:r>
              <a:rPr lang="pl-PL" b="1" dirty="0">
                <a:solidFill>
                  <a:srgbClr val="74B44C"/>
                </a:solidFill>
              </a:rPr>
              <a:t>Pakiet Projektów Rewitalizacyjnych </a:t>
            </a:r>
            <a:r>
              <a:rPr lang="pl-PL" dirty="0"/>
              <a:t>składa się realizowany w sposób zintegrowany: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pl-PL" dirty="0"/>
              <a:t>obligatoryjny </a:t>
            </a:r>
            <a:r>
              <a:rPr lang="pl-PL" b="1" dirty="0">
                <a:solidFill>
                  <a:srgbClr val="002060"/>
                </a:solidFill>
              </a:rPr>
              <a:t>projekt infrastrukturalny </a:t>
            </a:r>
            <a:r>
              <a:rPr lang="pl-PL" dirty="0"/>
              <a:t>realizowany z Działania 7.1., współfinansowany z EFRR;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pl-PL" dirty="0"/>
              <a:t>obligatoryjny </a:t>
            </a:r>
            <a:r>
              <a:rPr lang="pl-PL" b="1" dirty="0">
                <a:solidFill>
                  <a:srgbClr val="002060"/>
                </a:solidFill>
              </a:rPr>
              <a:t>projekt obejmujący działania społeczne</a:t>
            </a:r>
            <a:r>
              <a:rPr lang="pl-PL" dirty="0"/>
              <a:t>, realizowany z Działania 5.12. </a:t>
            </a:r>
            <a:br>
              <a:rPr lang="pl-PL" dirty="0"/>
            </a:br>
            <a:r>
              <a:rPr lang="pl-PL" dirty="0"/>
              <a:t>i/lub 5.19. współfinansowany ze środków EFS+.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pl-PL" dirty="0"/>
              <a:t>projekt infrastrukturalny realizowany w Działaniu 6.5, współfinansowany ze środków EFRR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D4D6562-B888-46C6-B6D1-1FA236E4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210" y="3265477"/>
            <a:ext cx="1937787" cy="8660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19075B2-FB7B-49A1-8F7D-23DA6BC4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729" y="2442578"/>
            <a:ext cx="1905309" cy="844398"/>
          </a:xfrm>
          <a:prstGeom prst="rect">
            <a:avLst/>
          </a:prstGeom>
        </p:spPr>
      </p:pic>
      <p:sp>
        <p:nvSpPr>
          <p:cNvPr id="25" name="Tytuł 1">
            <a:extLst>
              <a:ext uri="{FF2B5EF4-FFF2-40B4-BE49-F238E27FC236}">
                <a16:creationId xmlns:a16="http://schemas.microsoft.com/office/drawing/2014/main" id="{961D2B80-6BF0-4256-9FF8-B02CF16FCD3E}"/>
              </a:ext>
            </a:extLst>
          </p:cNvPr>
          <p:cNvSpPr txBox="1">
            <a:spLocks/>
          </p:cNvSpPr>
          <p:nvPr/>
        </p:nvSpPr>
        <p:spPr>
          <a:xfrm>
            <a:off x="1025715" y="880267"/>
            <a:ext cx="1296144" cy="59117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000" dirty="0"/>
              <a:t>Wariant 3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B6DBB4D-516C-4A52-9A27-886B4D317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16" y="1324634"/>
            <a:ext cx="72104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64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34714"/>
            <a:ext cx="8640381" cy="68369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Warianty realizacji Pakietu Projektów Rewitalizacyjnych (cd.)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0D58F6-1655-423B-9166-96E880ADC4FF}"/>
              </a:ext>
            </a:extLst>
          </p:cNvPr>
          <p:cNvSpPr/>
          <p:nvPr/>
        </p:nvSpPr>
        <p:spPr>
          <a:xfrm>
            <a:off x="809402" y="4807174"/>
            <a:ext cx="964907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5029200" algn="l"/>
              </a:tabLst>
            </a:pPr>
            <a:r>
              <a:rPr lang="pl-PL" dirty="0"/>
              <a:t>Na </a:t>
            </a:r>
            <a:r>
              <a:rPr lang="pl-PL" b="1" dirty="0">
                <a:solidFill>
                  <a:srgbClr val="74B44C"/>
                </a:solidFill>
              </a:rPr>
              <a:t>Pakiet Projektów Rewitalizacyjnych </a:t>
            </a:r>
            <a:r>
              <a:rPr lang="pl-PL" dirty="0"/>
              <a:t>składa się realizowany w sposób zintegrowany: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pl-PL" dirty="0"/>
              <a:t>obligatoryjny </a:t>
            </a:r>
            <a:r>
              <a:rPr lang="pl-PL" b="1" dirty="0">
                <a:solidFill>
                  <a:srgbClr val="002060"/>
                </a:solidFill>
              </a:rPr>
              <a:t>projekt infrastrukturalny </a:t>
            </a:r>
            <a:r>
              <a:rPr lang="pl-PL" dirty="0"/>
              <a:t>realizowany z Działania 7.1., współfinansowany z EFRR;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pl-PL" dirty="0"/>
              <a:t>obligatoryjny </a:t>
            </a:r>
            <a:r>
              <a:rPr lang="pl-PL" b="1" dirty="0">
                <a:solidFill>
                  <a:srgbClr val="002060"/>
                </a:solidFill>
              </a:rPr>
              <a:t>projekt obejmujący działania społeczne</a:t>
            </a:r>
            <a:r>
              <a:rPr lang="pl-PL" dirty="0"/>
              <a:t>, realizowany z Działania 5.12. </a:t>
            </a:r>
            <a:br>
              <a:rPr lang="pl-PL" dirty="0"/>
            </a:br>
            <a:r>
              <a:rPr lang="pl-PL" dirty="0"/>
              <a:t>i/lub 5.19. współfinansowany ze środków EFS+.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dirty="0"/>
              <a:t>projekt infrastrukturalny realizowany w Działaniu 6.5, współfinansowany ze środków EFRR</a:t>
            </a:r>
          </a:p>
          <a:p>
            <a:pPr lvl="0">
              <a:spcBef>
                <a:spcPts val="600"/>
              </a:spcBef>
            </a:pPr>
            <a:r>
              <a:rPr lang="pl-PL" dirty="0"/>
              <a:t>Ponadto uzupełniająco w ramach Pakietu Projektów Rewitalizacyjnych możliwa jest realizacja projektu infrastrukturalnego realizowanego z Działania 2.4., współfinansowanego ze środków EFRR.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D4D6562-B888-46C6-B6D1-1FA236E4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210" y="3265477"/>
            <a:ext cx="1937787" cy="8660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19075B2-FB7B-49A1-8F7D-23DA6BC4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729" y="2442578"/>
            <a:ext cx="1905309" cy="844398"/>
          </a:xfrm>
          <a:prstGeom prst="rect">
            <a:avLst/>
          </a:prstGeom>
        </p:spPr>
      </p:pic>
      <p:sp>
        <p:nvSpPr>
          <p:cNvPr id="25" name="Tytuł 1">
            <a:extLst>
              <a:ext uri="{FF2B5EF4-FFF2-40B4-BE49-F238E27FC236}">
                <a16:creationId xmlns:a16="http://schemas.microsoft.com/office/drawing/2014/main" id="{961D2B80-6BF0-4256-9FF8-B02CF16FCD3E}"/>
              </a:ext>
            </a:extLst>
          </p:cNvPr>
          <p:cNvSpPr txBox="1">
            <a:spLocks/>
          </p:cNvSpPr>
          <p:nvPr/>
        </p:nvSpPr>
        <p:spPr>
          <a:xfrm>
            <a:off x="1025715" y="880267"/>
            <a:ext cx="1296144" cy="59117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000" dirty="0"/>
              <a:t>Wariant 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C4C863-3F69-4EC7-99A0-FA237C39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9" y="1308337"/>
            <a:ext cx="7264524" cy="33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575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34714"/>
            <a:ext cx="8640381" cy="683695"/>
          </a:xfrm>
        </p:spPr>
        <p:txBody>
          <a:bodyPr>
            <a:normAutofit/>
          </a:bodyPr>
          <a:lstStyle/>
          <a:p>
            <a:r>
              <a:rPr lang="pl-PL" sz="2800" dirty="0"/>
              <a:t>Warianty realizacji Pakietu Projektów Rewitalizacyjnych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0D58F6-1655-423B-9166-96E880ADC4FF}"/>
              </a:ext>
            </a:extLst>
          </p:cNvPr>
          <p:cNvSpPr/>
          <p:nvPr/>
        </p:nvSpPr>
        <p:spPr>
          <a:xfrm>
            <a:off x="665386" y="4522534"/>
            <a:ext cx="92890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W ramach FEP 2021-2027 możliwa będzie </a:t>
            </a:r>
            <a:r>
              <a:rPr lang="pl-PL" b="1" dirty="0">
                <a:solidFill>
                  <a:srgbClr val="003399"/>
                </a:solidFill>
              </a:rPr>
              <a:t>kontynuacja inwestycji realizowanych </a:t>
            </a:r>
            <a:br>
              <a:rPr lang="pl-PL" b="1" dirty="0">
                <a:solidFill>
                  <a:srgbClr val="003399"/>
                </a:solidFill>
              </a:rPr>
            </a:br>
            <a:r>
              <a:rPr lang="pl-PL" b="1" dirty="0">
                <a:solidFill>
                  <a:srgbClr val="003399"/>
                </a:solidFill>
              </a:rPr>
              <a:t>w ramach RPO WP 2014-2020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dirty="0"/>
              <a:t>przez podmioty, które uzyskały zgodę IZ na fazowanie projektu, zgodnie z zapisami </a:t>
            </a:r>
            <a:r>
              <a:rPr lang="pl-PL" dirty="0" err="1"/>
              <a:t>SzOOP</a:t>
            </a:r>
            <a:r>
              <a:rPr lang="pl-PL" dirty="0"/>
              <a:t> RPO WP 2014-2020 i </a:t>
            </a:r>
            <a:r>
              <a:rPr lang="pl-PL" dirty="0" err="1"/>
              <a:t>SzOP</a:t>
            </a:r>
            <a:r>
              <a:rPr lang="pl-PL" dirty="0"/>
              <a:t> 2021-2027 i które zawarły aneks na Fazę I projektu.</a:t>
            </a:r>
          </a:p>
          <a:p>
            <a:pPr>
              <a:spcBef>
                <a:spcPts val="600"/>
              </a:spcBef>
            </a:pPr>
            <a:r>
              <a:rPr lang="pl-PL" dirty="0"/>
              <a:t>Dofinansowanie dla projektów fazowanych </a:t>
            </a:r>
            <a:r>
              <a:rPr lang="pl-PL" b="1" dirty="0">
                <a:solidFill>
                  <a:srgbClr val="003399"/>
                </a:solidFill>
              </a:rPr>
              <a:t>pomniejsza alokację z FEP 2021-2027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dirty="0"/>
              <a:t>na Gminę, wyliczoną do wysokości przyznanej alokacji zgodnie z Metodyką podziału alokacji dla Gmin w ramach FEP 2021-2027</a:t>
            </a:r>
          </a:p>
        </p:txBody>
      </p:sp>
      <p:sp>
        <p:nvSpPr>
          <p:cNvPr id="25" name="Tytuł 1">
            <a:extLst>
              <a:ext uri="{FF2B5EF4-FFF2-40B4-BE49-F238E27FC236}">
                <a16:creationId xmlns:a16="http://schemas.microsoft.com/office/drawing/2014/main" id="{961D2B80-6BF0-4256-9FF8-B02CF16FCD3E}"/>
              </a:ext>
            </a:extLst>
          </p:cNvPr>
          <p:cNvSpPr txBox="1">
            <a:spLocks/>
          </p:cNvSpPr>
          <p:nvPr/>
        </p:nvSpPr>
        <p:spPr>
          <a:xfrm>
            <a:off x="1025714" y="880268"/>
            <a:ext cx="2231960" cy="68369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000" dirty="0"/>
              <a:t>Projekt fazowany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86CF3B2-6B5D-4748-BE4D-48E2E2CB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30" y="1403573"/>
            <a:ext cx="6098558" cy="27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543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1331565"/>
            <a:ext cx="8640381" cy="683695"/>
          </a:xfrm>
        </p:spPr>
        <p:txBody>
          <a:bodyPr/>
          <a:lstStyle/>
          <a:p>
            <a:r>
              <a:rPr lang="pl-PL" dirty="0"/>
              <a:t>Montaż finansowy projektów rewitalizacyjnych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61200"/>
              </p:ext>
            </p:extLst>
          </p:nvPr>
        </p:nvGraphicFramePr>
        <p:xfrm>
          <a:off x="1313458" y="2555701"/>
          <a:ext cx="7416823" cy="3243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3339">
                  <a:extLst>
                    <a:ext uri="{9D8B030D-6E8A-4147-A177-3AD203B41FA5}">
                      <a16:colId xmlns:a16="http://schemas.microsoft.com/office/drawing/2014/main" val="565593693"/>
                    </a:ext>
                  </a:extLst>
                </a:gridCol>
                <a:gridCol w="1708312">
                  <a:extLst>
                    <a:ext uri="{9D8B030D-6E8A-4147-A177-3AD203B41FA5}">
                      <a16:colId xmlns:a16="http://schemas.microsoft.com/office/drawing/2014/main" val="539504295"/>
                    </a:ext>
                  </a:extLst>
                </a:gridCol>
                <a:gridCol w="1909191">
                  <a:extLst>
                    <a:ext uri="{9D8B030D-6E8A-4147-A177-3AD203B41FA5}">
                      <a16:colId xmlns:a16="http://schemas.microsoft.com/office/drawing/2014/main" val="3841991089"/>
                    </a:ext>
                  </a:extLst>
                </a:gridCol>
                <a:gridCol w="2085981">
                  <a:extLst>
                    <a:ext uri="{9D8B030D-6E8A-4147-A177-3AD203B41FA5}">
                      <a16:colId xmlns:a16="http://schemas.microsoft.com/office/drawing/2014/main" val="3623357313"/>
                    </a:ext>
                  </a:extLst>
                </a:gridCol>
              </a:tblGrid>
              <a:tr h="1353320">
                <a:tc gridSpan="2">
                  <a:txBody>
                    <a:bodyPr/>
                    <a:lstStyle/>
                    <a:p>
                      <a:r>
                        <a:rPr lang="pl-PL" dirty="0"/>
                        <a:t>Maksymalny % poziom dofinansowania UE w projekcie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Budżet</a:t>
                      </a:r>
                      <a:r>
                        <a:rPr lang="pl-PL" baseline="0" dirty="0"/>
                        <a:t> państwa 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Wkład własny 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6217"/>
                  </a:ext>
                </a:extLst>
              </a:tr>
              <a:tr h="94352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EFRR</a:t>
                      </a:r>
                    </a:p>
                    <a:p>
                      <a:pPr marL="0" algn="l" defTabSz="1007943" rtl="0" eaLnBrk="1" latinLnBrk="0" hangingPunct="1"/>
                      <a:endParaRPr lang="pl-PL" sz="2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 10 %</a:t>
                      </a:r>
                    </a:p>
                    <a:p>
                      <a:pPr marL="0" algn="r" defTabSz="1007943" rtl="0" eaLnBrk="1" latinLnBrk="0" hangingPunct="1"/>
                      <a:endParaRPr lang="pl-PL" sz="2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pl-PL" sz="2800" b="1" kern="120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07524"/>
                  </a:ext>
                </a:extLst>
              </a:tr>
              <a:tr h="94352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EFS + </a:t>
                      </a:r>
                    </a:p>
                    <a:p>
                      <a:pPr marL="0" algn="l" defTabSz="1007943" rtl="0" eaLnBrk="1" latinLnBrk="0" hangingPunct="1"/>
                      <a:endParaRPr lang="pl-PL" sz="2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10 % </a:t>
                      </a:r>
                    </a:p>
                    <a:p>
                      <a:pPr marL="0" algn="r" defTabSz="1007943" rtl="0" eaLnBrk="1" latinLnBrk="0" hangingPunct="1"/>
                      <a:endParaRPr lang="pl-PL" sz="2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pl-PL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5 %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6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2387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371661"/>
            <a:ext cx="10458475" cy="929556"/>
          </a:xfrm>
        </p:spPr>
        <p:txBody>
          <a:bodyPr>
            <a:normAutofit/>
          </a:bodyPr>
          <a:lstStyle/>
          <a:p>
            <a:r>
              <a:rPr lang="pl-PL" sz="2800" dirty="0"/>
              <a:t>Metodyka podziału alokacji dla Gminy w ramach FEP 2021-2027 - </a:t>
            </a:r>
            <a:r>
              <a:rPr lang="pl-PL" sz="2800" dirty="0">
                <a:solidFill>
                  <a:srgbClr val="FF0000"/>
                </a:solidFill>
              </a:rPr>
              <a:t>Załącznik 1.3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49D7909-8073-4913-8A03-9EBACE05727B}"/>
              </a:ext>
            </a:extLst>
          </p:cNvPr>
          <p:cNvSpPr txBox="1">
            <a:spLocks/>
          </p:cNvSpPr>
          <p:nvPr/>
        </p:nvSpPr>
        <p:spPr>
          <a:xfrm>
            <a:off x="776573" y="1469306"/>
            <a:ext cx="9596081" cy="905859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rgbClr val="002060"/>
                </a:solidFill>
              </a:rPr>
              <a:t>Podstawą podziału alokacji (EFRR, EFS i BP) będzie </a:t>
            </a:r>
            <a:r>
              <a:rPr lang="pl-PL" sz="2000" b="1" dirty="0">
                <a:solidFill>
                  <a:srgbClr val="002060"/>
                </a:solidFill>
              </a:rPr>
              <a:t>kryterium liczby mieszkańców *</a:t>
            </a:r>
            <a:r>
              <a:rPr lang="pl-PL" sz="2000" dirty="0">
                <a:solidFill>
                  <a:srgbClr val="002060"/>
                </a:solidFill>
              </a:rPr>
              <a:t>, przy czym liczba ta: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000" dirty="0">
              <a:solidFill>
                <a:srgbClr val="002060"/>
              </a:solidFill>
            </a:endParaRPr>
          </a:p>
          <a:p>
            <a:pPr marL="342900" indent="-342900" defTabSz="457200">
              <a:lnSpc>
                <a:spcPct val="12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pl-PL" sz="2000" dirty="0">
                <a:solidFill>
                  <a:srgbClr val="002060"/>
                </a:solidFill>
              </a:rPr>
              <a:t>w wypadku niektórych miast zostanie zwiększona o premię * 20% 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7CC0D27-7D55-4E11-AF5D-0E4BEE1EAB5D}"/>
              </a:ext>
            </a:extLst>
          </p:cNvPr>
          <p:cNvSpPr/>
          <p:nvPr/>
        </p:nvSpPr>
        <p:spPr>
          <a:xfrm>
            <a:off x="737394" y="2856789"/>
            <a:ext cx="4752528" cy="1222149"/>
          </a:xfrm>
          <a:prstGeom prst="round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miasta tracące funkcje społeczno-gospodarcze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Bytów, Chojnice, Lębork, Malbork, Słupsk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A8B7DE0-C2C5-4A8E-9A72-F32228ABFEA6}"/>
              </a:ext>
            </a:extLst>
          </p:cNvPr>
          <p:cNvSpPr/>
          <p:nvPr/>
        </p:nvSpPr>
        <p:spPr>
          <a:xfrm>
            <a:off x="5723598" y="2850914"/>
            <a:ext cx="4176464" cy="1222148"/>
          </a:xfrm>
          <a:prstGeom prst="round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b="1" dirty="0">
                <a:solidFill>
                  <a:srgbClr val="002060"/>
                </a:solidFill>
              </a:rPr>
              <a:t>gminy miejsko-wiejskie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zagrożone trwałą marginalizacją </a:t>
            </a:r>
          </a:p>
          <a:p>
            <a:pPr algn="ctr">
              <a:spcAft>
                <a:spcPts val="600"/>
              </a:spcAft>
            </a:pPr>
            <a:r>
              <a:rPr lang="pl-PL" dirty="0">
                <a:solidFill>
                  <a:srgbClr val="002060"/>
                </a:solidFill>
              </a:rPr>
              <a:t>Czarne, Debrzno, Dzierzgoń, Gniew,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Kępice, Miastko, Prabuty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C663366-252F-480F-B942-33164B81EEF7}"/>
              </a:ext>
            </a:extLst>
          </p:cNvPr>
          <p:cNvSpPr/>
          <p:nvPr/>
        </p:nvSpPr>
        <p:spPr>
          <a:xfrm>
            <a:off x="4553818" y="2310432"/>
            <a:ext cx="2664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003399"/>
                </a:solidFill>
              </a:rPr>
              <a:t>+20%</a:t>
            </a:r>
            <a:endParaRPr lang="pl-PL" sz="2000" dirty="0">
              <a:solidFill>
                <a:srgbClr val="003399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30D0CD1-0055-4917-A2A0-DCB0EF3D7B81}"/>
              </a:ext>
            </a:extLst>
          </p:cNvPr>
          <p:cNvSpPr/>
          <p:nvPr/>
        </p:nvSpPr>
        <p:spPr>
          <a:xfrm>
            <a:off x="5473244" y="1715320"/>
            <a:ext cx="32525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000" dirty="0"/>
              <a:t>* na podstawie danych GUS, stan na koniec grudnia 2023 r. 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327826" y="1545188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953418" y="4201144"/>
            <a:ext cx="893746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pl-PL" sz="17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w wypadku miasta Gdańsk zostanie zmniejszona o 20% </a:t>
            </a:r>
          </a:p>
        </p:txBody>
      </p:sp>
      <p:sp>
        <p:nvSpPr>
          <p:cNvPr id="20" name="Prostokąt: zaokrąglone rogi 2">
            <a:extLst>
              <a:ext uri="{FF2B5EF4-FFF2-40B4-BE49-F238E27FC236}">
                <a16:creationId xmlns:a16="http://schemas.microsoft.com/office/drawing/2014/main" id="{37CC0D27-7D55-4E11-AF5D-0E4BEE1EAB5D}"/>
              </a:ext>
            </a:extLst>
          </p:cNvPr>
          <p:cNvSpPr/>
          <p:nvPr/>
        </p:nvSpPr>
        <p:spPr>
          <a:xfrm>
            <a:off x="737394" y="4872868"/>
            <a:ext cx="9153488" cy="1040113"/>
          </a:xfrm>
          <a:prstGeom prst="round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1B1B1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ośrodek o największej liczbie ludności w województwie pomorskim</a:t>
            </a:r>
          </a:p>
          <a:p>
            <a:pPr algn="ctr"/>
            <a:r>
              <a:rPr lang="pl-PL" dirty="0">
                <a:solidFill>
                  <a:srgbClr val="1B1B1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Gdańsk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953418" y="6184702"/>
            <a:ext cx="95403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Cel: równomierne wsparcie mieszkańców wszystkich obszarów zdegradowanych objętych finansowaniem oraz zmniejszenie dysproporcji w wielkości alokacji pomiędzy ośrodkami największymi i najmniejszymi.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C663366-252F-480F-B942-33164B81EEF7}"/>
              </a:ext>
            </a:extLst>
          </p:cNvPr>
          <p:cNvSpPr/>
          <p:nvPr/>
        </p:nvSpPr>
        <p:spPr>
          <a:xfrm>
            <a:off x="4729140" y="4369233"/>
            <a:ext cx="2664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003399"/>
                </a:solidFill>
              </a:rPr>
              <a:t>-20%</a:t>
            </a:r>
            <a:endParaRPr lang="pl-PL" sz="2000" dirty="0">
              <a:solidFill>
                <a:srgbClr val="003399"/>
              </a:solidFill>
            </a:endParaRPr>
          </a:p>
        </p:txBody>
      </p:sp>
      <p:sp>
        <p:nvSpPr>
          <p:cNvPr id="26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327826" y="6260854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3" y="1410558"/>
            <a:ext cx="52991" cy="591734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953418" y="689783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* miasta z premią wskazane w Załącznikach 8 i 9 do Kontraktu Programowego </a:t>
            </a:r>
          </a:p>
          <a:p>
            <a:r>
              <a:rPr lang="pl-PL" dirty="0"/>
              <a:t>   dla Województwa Pomorskiego</a:t>
            </a:r>
          </a:p>
        </p:txBody>
      </p:sp>
    </p:spTree>
    <p:extLst>
      <p:ext uri="{BB962C8B-B14F-4D97-AF65-F5344CB8AC3E}">
        <p14:creationId xmlns:p14="http://schemas.microsoft.com/office/powerpoint/2010/main" val="18530996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297656"/>
            <a:ext cx="10637940" cy="683695"/>
          </a:xfrm>
        </p:spPr>
        <p:txBody>
          <a:bodyPr>
            <a:normAutofit/>
          </a:bodyPr>
          <a:lstStyle/>
          <a:p>
            <a:r>
              <a:rPr lang="pl-PL" dirty="0"/>
              <a:t>Kontekst strategiczny realizacji projektów rewitalizacyjnych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FDBEE352-59A4-45B0-B1F7-67944520444D}"/>
              </a:ext>
            </a:extLst>
          </p:cNvPr>
          <p:cNvCxnSpPr>
            <a:cxnSpLocks/>
          </p:cNvCxnSpPr>
          <p:nvPr/>
        </p:nvCxnSpPr>
        <p:spPr>
          <a:xfrm flipH="1">
            <a:off x="573060" y="1468636"/>
            <a:ext cx="15686" cy="4831481"/>
          </a:xfrm>
          <a:prstGeom prst="straightConnector1">
            <a:avLst/>
          </a:prstGeom>
          <a:ln w="53975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BC34974A-A876-49D0-9275-ED1BAD4D843D}"/>
              </a:ext>
            </a:extLst>
          </p:cNvPr>
          <p:cNvSpPr txBox="1">
            <a:spLocks/>
          </p:cNvSpPr>
          <p:nvPr/>
        </p:nvSpPr>
        <p:spPr>
          <a:xfrm>
            <a:off x="1457474" y="1160244"/>
            <a:ext cx="6048672" cy="187916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2000" b="1" dirty="0">
                <a:solidFill>
                  <a:srgbClr val="002060"/>
                </a:solidFill>
                <a:latin typeface="Czcionka tekstu podstawowego"/>
              </a:rPr>
              <a:t>Krajowa Strategia Rozwoju Regionalnego 2030 </a:t>
            </a:r>
          </a:p>
          <a:p>
            <a:r>
              <a:rPr lang="pl-PL" sz="2000" dirty="0">
                <a:solidFill>
                  <a:srgbClr val="000000"/>
                </a:solidFill>
                <a:latin typeface="Calibri" panose="020F0502020204030204"/>
              </a:rPr>
              <a:t>Cel 1. Zwiększenie spójności rozwoju kraju w wymiarze społecznym, gospodarczym, środowiskowym i przestrzennym</a:t>
            </a:r>
          </a:p>
          <a:p>
            <a:r>
              <a:rPr lang="pl-PL" sz="2000" dirty="0">
                <a:solidFill>
                  <a:srgbClr val="000000"/>
                </a:solidFill>
                <a:latin typeface="Calibri" panose="020F0502020204030204"/>
              </a:rPr>
              <a:t>Cel 1.4. Przeciwdziałanie kryzysom na obszarach zdegradowanych</a:t>
            </a:r>
          </a:p>
          <a:p>
            <a:pPr marL="503971" marR="0" lvl="1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31" name="Symbol zastępczy zawartości 2">
            <a:extLst>
              <a:ext uri="{FF2B5EF4-FFF2-40B4-BE49-F238E27FC236}">
                <a16:creationId xmlns:a16="http://schemas.microsoft.com/office/drawing/2014/main" id="{48B479E8-F87B-4247-91C0-8438E4085803}"/>
              </a:ext>
            </a:extLst>
          </p:cNvPr>
          <p:cNvSpPr txBox="1">
            <a:spLocks/>
          </p:cNvSpPr>
          <p:nvPr/>
        </p:nvSpPr>
        <p:spPr>
          <a:xfrm>
            <a:off x="1436913" y="3347037"/>
            <a:ext cx="4579836" cy="109348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Krajowa Polityka Miejska 2023 (KPM 2023)</a:t>
            </a:r>
          </a:p>
          <a:p>
            <a:pPr marL="251986" marR="0" lvl="0" indent="-251986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itchFamily="2" charset="0"/>
                <a:cs typeface="Arial" panose="020B0604020202020204" pitchFamily="34" charset="0"/>
              </a:rPr>
              <a:t>Cel 3. Odbudowa zdolności do rozwoju poprzez rewitalizację zdegradowanych społecznie, ekonomicznie i fizycznie obszarów miejskich.</a:t>
            </a:r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01E4E77A-98AF-4BD4-84C9-AA5AF4B4C41B}"/>
              </a:ext>
            </a:extLst>
          </p:cNvPr>
          <p:cNvSpPr txBox="1">
            <a:spLocks/>
          </p:cNvSpPr>
          <p:nvPr/>
        </p:nvSpPr>
        <p:spPr>
          <a:xfrm>
            <a:off x="1313458" y="4762960"/>
            <a:ext cx="5688632" cy="760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Strategia Rozwoju Województwa Pomorskiego 2030</a:t>
            </a:r>
          </a:p>
          <a:p>
            <a:pPr marL="251986" marR="0" lvl="0" indent="-251986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700" dirty="0">
                <a:solidFill>
                  <a:srgbClr val="000000"/>
                </a:solidFill>
                <a:latin typeface="Calibri" panose="020F0502020204030204"/>
              </a:rPr>
              <a:t>Cel operacyjny 2.3. Przestrzeń wysokiej jakości</a:t>
            </a:r>
          </a:p>
          <a:p>
            <a:pPr marL="503971" marR="0" lvl="1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A8BEAE21-2F75-480D-89E8-E141553FEFCA}"/>
              </a:ext>
            </a:extLst>
          </p:cNvPr>
          <p:cNvSpPr/>
          <p:nvPr/>
        </p:nvSpPr>
        <p:spPr>
          <a:xfrm>
            <a:off x="465048" y="3386067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EB3CAD27-E119-42A6-AB8F-A3B504855C99}"/>
              </a:ext>
            </a:extLst>
          </p:cNvPr>
          <p:cNvSpPr/>
          <p:nvPr/>
        </p:nvSpPr>
        <p:spPr>
          <a:xfrm>
            <a:off x="480734" y="125261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18F6324D-8CD5-4853-96F2-488FF8B5F125}"/>
              </a:ext>
            </a:extLst>
          </p:cNvPr>
          <p:cNvSpPr/>
          <p:nvPr/>
        </p:nvSpPr>
        <p:spPr>
          <a:xfrm>
            <a:off x="492685" y="4927321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114838" y="274671"/>
            <a:ext cx="10462136" cy="763220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E83FCB7F-5AF1-48BA-A3C0-1E396B204678}"/>
              </a:ext>
            </a:extLst>
          </p:cNvPr>
          <p:cNvSpPr/>
          <p:nvPr/>
        </p:nvSpPr>
        <p:spPr>
          <a:xfrm>
            <a:off x="499540" y="619210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5232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899719"/>
          </a:xfrm>
        </p:spPr>
        <p:txBody>
          <a:bodyPr>
            <a:noAutofit/>
          </a:bodyPr>
          <a:lstStyle/>
          <a:p>
            <a:r>
              <a:rPr lang="pl-PL" dirty="0"/>
              <a:t>Metodyka podziału alokacji dla Gminy w ramach FEP 2021-2027 - </a:t>
            </a:r>
            <a:r>
              <a:rPr lang="pl-PL" dirty="0">
                <a:solidFill>
                  <a:srgbClr val="FF0000"/>
                </a:solidFill>
              </a:rPr>
              <a:t>Załącznik 1.3 </a:t>
            </a:r>
            <a:r>
              <a:rPr lang="pl-PL" dirty="0"/>
              <a:t>(cd.)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25715" y="1619597"/>
            <a:ext cx="8639485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W poszczególnych Działaniach FEP 2021-2027 algorytm podziału alokacji opierać się będzie na </a:t>
            </a:r>
            <a:r>
              <a:rPr lang="pl-PL" sz="2000" b="1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udziale liczby ludności danego miasta </a:t>
            </a: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(z uwzględnieniem premii lub pomniejszenia) </a:t>
            </a:r>
            <a:r>
              <a:rPr lang="pl-PL" sz="2000" b="1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w łącznej liczbie ludności wszystkich miast</a:t>
            </a: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 (z uwzględnieniem premii lub pomniejszenia), które złożą Deklarację.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: zaokrąglone rogi 2">
                <a:extLst>
                  <a:ext uri="{FF2B5EF4-FFF2-40B4-BE49-F238E27FC236}">
                    <a16:creationId xmlns:a16="http://schemas.microsoft.com/office/drawing/2014/main" id="{37CC0D27-7D55-4E11-AF5D-0E4BEE1EAB5D}"/>
                  </a:ext>
                </a:extLst>
              </p:cNvPr>
              <p:cNvSpPr/>
              <p:nvPr/>
            </p:nvSpPr>
            <p:spPr>
              <a:xfrm>
                <a:off x="808952" y="3547761"/>
                <a:ext cx="8928704" cy="1354521"/>
              </a:xfrm>
              <a:prstGeom prst="roundRect">
                <a:avLst/>
              </a:prstGeom>
              <a:solidFill>
                <a:srgbClr val="E5F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itchFamily="2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liczba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ludno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ś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ci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miasta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uwzgl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ę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dnieniem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l-PL" sz="20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itchFamily="2" charset="0"/>
                              <a:cs typeface="Arial" panose="020B0604020202020204" pitchFamily="34" charset="0"/>
                            </a:rPr>
                            <m:t>±20%)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l-PL" sz="2000" b="1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liczba</m:t>
                          </m:r>
                          <m:r>
                            <m:rPr>
                              <m:nor/>
                            </m:rPr>
                            <a:rPr lang="pl-PL" sz="2000" b="1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ludno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ś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ci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wszystkich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miast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uwzgl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ę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dnieniem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002060"/>
                              </a:solidFill>
                              <a:ea typeface="Open Sans" pitchFamily="2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l-PL" sz="20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itchFamily="2" charset="0"/>
                              <a:cs typeface="Arial" panose="020B0604020202020204" pitchFamily="34" charset="0"/>
                            </a:rPr>
                            <m:t>±20%)</m:t>
                          </m:r>
                        </m:den>
                      </m:f>
                      <m:r>
                        <a:rPr lang="pl-PL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itchFamily="2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pl-PL" sz="2000" b="1">
                          <a:solidFill>
                            <a:srgbClr val="002060"/>
                          </a:solidFill>
                          <a:ea typeface="Open Sans" pitchFamily="2" charset="0"/>
                          <a:cs typeface="Arial" panose="020B0604020202020204" pitchFamily="34" charset="0"/>
                        </a:rPr>
                        <m:t>kwota</m:t>
                      </m:r>
                      <m:r>
                        <m:rPr>
                          <m:nor/>
                        </m:rPr>
                        <a:rPr lang="pl-PL" sz="2000" b="1">
                          <a:solidFill>
                            <a:srgbClr val="002060"/>
                          </a:solidFill>
                          <a:ea typeface="Open Sans" pitchFamily="2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2000" b="1">
                          <a:solidFill>
                            <a:srgbClr val="002060"/>
                          </a:solidFill>
                          <a:ea typeface="Open Sans" pitchFamily="2" charset="0"/>
                          <a:cs typeface="Arial" panose="020B0604020202020204" pitchFamily="34" charset="0"/>
                        </a:rPr>
                        <m:t>alokacji</m:t>
                      </m:r>
                    </m:oMath>
                  </m:oMathPara>
                </a14:m>
                <a:endParaRPr lang="pl-PL" sz="2000" b="1" dirty="0">
                  <a:solidFill>
                    <a:srgbClr val="002060"/>
                  </a:solidFill>
                  <a:ea typeface="Open San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rostokąt: zaokrąglone rogi 2">
                <a:extLst>
                  <a:ext uri="{FF2B5EF4-FFF2-40B4-BE49-F238E27FC236}">
                    <a16:creationId xmlns:a16="http://schemas.microsoft.com/office/drawing/2014/main" id="{37CC0D27-7D55-4E11-AF5D-0E4BEE1EA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52" y="3547761"/>
                <a:ext cx="8928704" cy="13545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368355" y="1979637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332957" y="5436021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5" y="1100108"/>
            <a:ext cx="54869" cy="5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86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899719"/>
          </a:xfrm>
        </p:spPr>
        <p:txBody>
          <a:bodyPr>
            <a:noAutofit/>
          </a:bodyPr>
          <a:lstStyle/>
          <a:p>
            <a:r>
              <a:rPr lang="pl-PL" dirty="0"/>
              <a:t>Metodyka podziału alokacji dla Gminy w ramach </a:t>
            </a:r>
            <a:br>
              <a:rPr lang="pl-PL" dirty="0"/>
            </a:br>
            <a:r>
              <a:rPr lang="pl-PL" dirty="0"/>
              <a:t>FEP 2021-2027 (cd.)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79FD8E7-91CA-4E1F-9189-0470596B1F4C}"/>
              </a:ext>
            </a:extLst>
          </p:cNvPr>
          <p:cNvSpPr/>
          <p:nvPr/>
        </p:nvSpPr>
        <p:spPr>
          <a:xfrm>
            <a:off x="944356" y="1619597"/>
            <a:ext cx="871178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Alokacja przeznaczona na realizację projektów realizowanych w ramach GPR przez Gminy, które złożą Deklarację, może podlegać zmianom w trakcie realizacji FEP 2021-2027.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Gmina nie będzie miała możliwości dokonywania przesunięć środków finansowych pomiędzy kwotami przydzielonymi w ramach alokacji poszczególnych Działań.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endParaRPr lang="pl-PL" sz="2000" dirty="0">
              <a:solidFill>
                <a:srgbClr val="002060"/>
              </a:solidFill>
              <a:ea typeface="Open Sans" pitchFamily="2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W wypadku: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rezygnacji z udziału w procesie uzgadniania Pakietu Projektów w ramach w FEP 2021-2027 przez Gminę,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rezygnacji przez Gminę z realizacji projektu w danym Działaniu,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pl-PL" sz="2000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gdy program rewitalizacji danej Gminy nie uzyska wpisu do Wykazu do dnia </a:t>
            </a:r>
            <a:r>
              <a:rPr lang="pl-PL" sz="2000" b="1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30.06.2026 r., </a:t>
            </a:r>
          </a:p>
        </p:txBody>
      </p:sp>
      <p:sp>
        <p:nvSpPr>
          <p:cNvPr id="7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534550" y="179346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534550" y="2825731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534550" y="4067869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0" y="936062"/>
            <a:ext cx="54869" cy="591972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957775" y="6483129"/>
            <a:ext cx="863087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pl-PL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Zwolnione środki utworzą rezerwę, o której przeznaczeniu zadecyduje IZ</a:t>
            </a:r>
          </a:p>
        </p:txBody>
      </p:sp>
    </p:spTree>
    <p:extLst>
      <p:ext uri="{BB962C8B-B14F-4D97-AF65-F5344CB8AC3E}">
        <p14:creationId xmlns:p14="http://schemas.microsoft.com/office/powerpoint/2010/main" val="14326403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346" y="403675"/>
            <a:ext cx="10026425" cy="915128"/>
          </a:xfrm>
        </p:spPr>
        <p:txBody>
          <a:bodyPr>
            <a:normAutofit/>
          </a:bodyPr>
          <a:lstStyle/>
          <a:p>
            <a:r>
              <a:rPr lang="pl-PL" sz="2400" dirty="0"/>
              <a:t>Lista projektów planowanych do objęcia wsparciem w ramach FEP 2021-2027 obejmująca wybrane przedsięwzięcia podstawowe z GPR - </a:t>
            </a:r>
            <a:r>
              <a:rPr lang="pl-PL" sz="2400" dirty="0">
                <a:solidFill>
                  <a:srgbClr val="FF0000"/>
                </a:solidFill>
              </a:rPr>
              <a:t>Załącznik 1.4 pkt 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2" y="1390451"/>
            <a:ext cx="9501502" cy="269038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02" y="3347789"/>
            <a:ext cx="6768752" cy="17742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452" y="4283893"/>
            <a:ext cx="6840760" cy="161578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089" y="5219997"/>
            <a:ext cx="6984778" cy="1538164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192562" y="1380501"/>
            <a:ext cx="2633064" cy="397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554" y="6228109"/>
            <a:ext cx="6783296" cy="12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472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2114" y="4059296"/>
            <a:ext cx="7992888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Jak dokonano wyboru projektów w celu ujęcia ich w przedmiotowym programie rewitalizacji, w tym wskazanie kryteriów wyboru?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 jaki sposób w proces wyboru projektów zaangażowani byli interesariusze rewitalizacji, partnerzy społeczno-gospodarczy oraz właściwe podmioty?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5" y="2344487"/>
            <a:ext cx="9649072" cy="1223776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33338" y="2370796"/>
            <a:ext cx="3456384" cy="397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05346" y="403675"/>
            <a:ext cx="10026425" cy="915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400" dirty="0"/>
              <a:t>Lista projektów planowanych do objęcia wsparciem w ramach FEP 2021-2027 obejmująca wybrane przedsięwzięcia podstawowe z GPR - </a:t>
            </a:r>
            <a:r>
              <a:rPr lang="pl-PL" sz="2400" dirty="0">
                <a:solidFill>
                  <a:srgbClr val="FF0000"/>
                </a:solidFill>
              </a:rPr>
              <a:t>Załącznik 1.4 pkt II</a:t>
            </a:r>
          </a:p>
        </p:txBody>
      </p:sp>
      <p:sp>
        <p:nvSpPr>
          <p:cNvPr id="9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665386" y="4106098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24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667259" y="5391444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74704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03" y="2339677"/>
            <a:ext cx="9670437" cy="316835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61330" y="2267669"/>
            <a:ext cx="3600400" cy="397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05346" y="403675"/>
            <a:ext cx="10026425" cy="915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400" dirty="0"/>
              <a:t>Lista projektów planowanych do objęcia wsparciem w ramach FEP 2021-2027 obejmująca wybrane przedsięwzięcia podstawowe z GPR - </a:t>
            </a:r>
            <a:r>
              <a:rPr lang="pl-PL" sz="2400" dirty="0">
                <a:solidFill>
                  <a:srgbClr val="FF0000"/>
                </a:solidFill>
              </a:rPr>
              <a:t>Załącznik 1.4 pkt III</a:t>
            </a:r>
          </a:p>
        </p:txBody>
      </p:sp>
    </p:spTree>
    <p:extLst>
      <p:ext uri="{BB962C8B-B14F-4D97-AF65-F5344CB8AC3E}">
        <p14:creationId xmlns:p14="http://schemas.microsoft.com/office/powerpoint/2010/main" val="40851710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06" y="251445"/>
            <a:ext cx="6582694" cy="71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766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82" y="3851845"/>
            <a:ext cx="7559675" cy="576064"/>
          </a:xfrm>
        </p:spPr>
        <p:txBody>
          <a:bodyPr>
            <a:noAutofit/>
          </a:bodyPr>
          <a:lstStyle/>
          <a:p>
            <a:r>
              <a:rPr lang="pl-PL" sz="4400" dirty="0"/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6" y="296003"/>
            <a:ext cx="10637940" cy="683695"/>
          </a:xfrm>
        </p:spPr>
        <p:txBody>
          <a:bodyPr>
            <a:normAutofit fontScale="90000"/>
          </a:bodyPr>
          <a:lstStyle/>
          <a:p>
            <a:r>
              <a:rPr lang="pl-PL" dirty="0"/>
              <a:t>Najważniejsze uwarunkowania realizacji projektów rewitalizacyjnych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7B3E5A0F-9BFB-4206-9EB4-6921A678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9" y="1955211"/>
            <a:ext cx="9345355" cy="146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002060"/>
                </a:solidFill>
                <a:latin typeface="Czcionka tekstu podstawowego"/>
              </a:rPr>
              <a:t>Umowa Partnerstwa dla realizacji polityki spójności 2021-2027 w Polsce </a:t>
            </a:r>
          </a:p>
          <a:p>
            <a:r>
              <a:rPr lang="pl-PL" sz="1800" dirty="0"/>
              <a:t>Cel 5. Europa bliżej obywateli - Zwiększenie wpływu wspólnot lokalnych na kształt </a:t>
            </a:r>
            <a:br>
              <a:rPr lang="pl-PL" sz="1800" dirty="0"/>
            </a:br>
            <a:r>
              <a:rPr lang="pl-PL" sz="1800" dirty="0"/>
              <a:t>działań nakierowanych na rozwój terytoriów i rozwiązywanie ich specyficznych </a:t>
            </a:r>
            <a:br>
              <a:rPr lang="pl-PL" sz="1800" dirty="0"/>
            </a:br>
            <a:r>
              <a:rPr lang="pl-PL" sz="1800" dirty="0"/>
              <a:t>problemów w oparciu o endogeniczne potencjały.</a:t>
            </a:r>
          </a:p>
          <a:p>
            <a:pPr marL="503971" lvl="1" indent="0">
              <a:buNone/>
            </a:pPr>
            <a:endParaRPr lang="pl-PL" sz="1800" dirty="0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FDBEE352-59A4-45B0-B1F7-67944520444D}"/>
              </a:ext>
            </a:extLst>
          </p:cNvPr>
          <p:cNvCxnSpPr>
            <a:cxnSpLocks/>
          </p:cNvCxnSpPr>
          <p:nvPr/>
        </p:nvCxnSpPr>
        <p:spPr>
          <a:xfrm>
            <a:off x="588746" y="1468636"/>
            <a:ext cx="0" cy="5479553"/>
          </a:xfrm>
          <a:prstGeom prst="straightConnector1">
            <a:avLst/>
          </a:prstGeom>
          <a:ln w="53975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01E4E77A-98AF-4BD4-84C9-AA5AF4B4C41B}"/>
              </a:ext>
            </a:extLst>
          </p:cNvPr>
          <p:cNvSpPr txBox="1">
            <a:spLocks/>
          </p:cNvSpPr>
          <p:nvPr/>
        </p:nvSpPr>
        <p:spPr>
          <a:xfrm>
            <a:off x="969735" y="5239554"/>
            <a:ext cx="5688632" cy="760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Fundusze Europejskie dla Pomorza 2021 -2027</a:t>
            </a:r>
            <a:endParaRPr lang="pl-PL" sz="1700" dirty="0">
              <a:solidFill>
                <a:srgbClr val="000000"/>
              </a:solidFill>
              <a:latin typeface="Calibri" panose="020F0502020204030204"/>
            </a:endParaRPr>
          </a:p>
          <a:p>
            <a:pPr marL="503971" marR="0" lvl="1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33" name="Symbol zastępczy zawartości 2">
            <a:extLst>
              <a:ext uri="{FF2B5EF4-FFF2-40B4-BE49-F238E27FC236}">
                <a16:creationId xmlns:a16="http://schemas.microsoft.com/office/drawing/2014/main" id="{1B262155-8FEC-451C-9E12-8F4170945695}"/>
              </a:ext>
            </a:extLst>
          </p:cNvPr>
          <p:cNvSpPr txBox="1">
            <a:spLocks/>
          </p:cNvSpPr>
          <p:nvPr/>
        </p:nvSpPr>
        <p:spPr>
          <a:xfrm>
            <a:off x="969735" y="4436953"/>
            <a:ext cx="4291804" cy="603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b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Ustawa o rewitalizacji </a:t>
            </a:r>
            <a:br>
              <a:rPr lang="pl-PL" sz="1700" b="1" dirty="0">
                <a:solidFill>
                  <a:srgbClr val="002060"/>
                </a:solidFill>
                <a:latin typeface="Czcionka tekstu podstawowego"/>
              </a:rPr>
            </a:b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z dnia 9 października 2015 r. 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A8BEAE21-2F75-480D-89E8-E141553FEFCA}"/>
              </a:ext>
            </a:extLst>
          </p:cNvPr>
          <p:cNvSpPr/>
          <p:nvPr/>
        </p:nvSpPr>
        <p:spPr>
          <a:xfrm>
            <a:off x="465049" y="344805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EB3CAD27-E119-42A6-AB8F-A3B504855C99}"/>
              </a:ext>
            </a:extLst>
          </p:cNvPr>
          <p:cNvSpPr/>
          <p:nvPr/>
        </p:nvSpPr>
        <p:spPr>
          <a:xfrm>
            <a:off x="480734" y="125261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A3F782C3-1D82-4C9B-B6AF-68BFB52B9AA4}"/>
              </a:ext>
            </a:extLst>
          </p:cNvPr>
          <p:cNvSpPr/>
          <p:nvPr/>
        </p:nvSpPr>
        <p:spPr>
          <a:xfrm>
            <a:off x="480734" y="452149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18F6324D-8CD5-4853-96F2-488FF8B5F125}"/>
              </a:ext>
            </a:extLst>
          </p:cNvPr>
          <p:cNvSpPr/>
          <p:nvPr/>
        </p:nvSpPr>
        <p:spPr>
          <a:xfrm>
            <a:off x="480734" y="532993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04099E20-22A6-4B25-A28C-65477C68150C}"/>
              </a:ext>
            </a:extLst>
          </p:cNvPr>
          <p:cNvSpPr/>
          <p:nvPr/>
        </p:nvSpPr>
        <p:spPr>
          <a:xfrm>
            <a:off x="508554" y="577600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79783" y="3407931"/>
            <a:ext cx="7850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Ustawa wdrożeniowa </a:t>
            </a:r>
            <a:r>
              <a:rPr lang="pl-PL" dirty="0"/>
              <a:t>o zasadach realizacji </a:t>
            </a:r>
            <a:br>
              <a:rPr lang="pl-PL" dirty="0"/>
            </a:br>
            <a:r>
              <a:rPr lang="pl-PL" dirty="0"/>
              <a:t>zadań finansowanych ze środków europejskich </a:t>
            </a:r>
            <a:br>
              <a:rPr lang="pl-PL" dirty="0"/>
            </a:br>
            <a:r>
              <a:rPr lang="pl-PL" dirty="0"/>
              <a:t>w perspektywie finansowej 2021-2027 - art. 36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879783" y="1085057"/>
            <a:ext cx="64662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Rozporządzenie Parlamentu Europejskiego </a:t>
            </a:r>
            <a:br>
              <a:rPr lang="pl-PL" sz="17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</a:br>
            <a:r>
              <a:rPr lang="pl-PL" sz="17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i Rady o wspólnych przepisach.. (UE) 2021/1060 – art.28 i 29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30471" y="243525"/>
            <a:ext cx="10462136" cy="763220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E83FCB7F-5AF1-48BA-A3C0-1E396B204678}"/>
              </a:ext>
            </a:extLst>
          </p:cNvPr>
          <p:cNvSpPr/>
          <p:nvPr/>
        </p:nvSpPr>
        <p:spPr>
          <a:xfrm>
            <a:off x="480734" y="1991359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2290CC53-7B95-40F2-94E7-CD1E6FC8AACC}"/>
              </a:ext>
            </a:extLst>
          </p:cNvPr>
          <p:cNvSpPr txBox="1">
            <a:spLocks/>
          </p:cNvSpPr>
          <p:nvPr/>
        </p:nvSpPr>
        <p:spPr>
          <a:xfrm>
            <a:off x="959177" y="5739733"/>
            <a:ext cx="5688632" cy="760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Szczegółowy Opis Priorytetów FEP 2021 - 2027</a:t>
            </a:r>
            <a:endParaRPr lang="pl-PL" sz="17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AEE2AE84-FC2E-4A6F-A473-D18A59F0E7DF}"/>
              </a:ext>
            </a:extLst>
          </p:cNvPr>
          <p:cNvSpPr/>
          <p:nvPr/>
        </p:nvSpPr>
        <p:spPr>
          <a:xfrm>
            <a:off x="501665" y="63070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FCFDCA73-EF56-459F-8FA9-58692E35AB43}"/>
              </a:ext>
            </a:extLst>
          </p:cNvPr>
          <p:cNvSpPr txBox="1">
            <a:spLocks/>
          </p:cNvSpPr>
          <p:nvPr/>
        </p:nvSpPr>
        <p:spPr>
          <a:xfrm>
            <a:off x="939565" y="6259068"/>
            <a:ext cx="5688632" cy="760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Kryteria wyboru projektów</a:t>
            </a:r>
            <a:endParaRPr lang="pl-PL" sz="17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93E58436-54E5-4ACA-8518-0C50E2878E1B}"/>
              </a:ext>
            </a:extLst>
          </p:cNvPr>
          <p:cNvSpPr/>
          <p:nvPr/>
        </p:nvSpPr>
        <p:spPr>
          <a:xfrm>
            <a:off x="497042" y="691182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ymbol zastępczy zawartości 2">
            <a:extLst>
              <a:ext uri="{FF2B5EF4-FFF2-40B4-BE49-F238E27FC236}">
                <a16:creationId xmlns:a16="http://schemas.microsoft.com/office/drawing/2014/main" id="{64583A8F-CBFA-4C71-A79E-D828F828EED4}"/>
              </a:ext>
            </a:extLst>
          </p:cNvPr>
          <p:cNvSpPr txBox="1">
            <a:spLocks/>
          </p:cNvSpPr>
          <p:nvPr/>
        </p:nvSpPr>
        <p:spPr>
          <a:xfrm>
            <a:off x="934942" y="6883287"/>
            <a:ext cx="5688632" cy="760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Regulamin wyboru projektów</a:t>
            </a:r>
            <a:endParaRPr lang="pl-PL" sz="17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20722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62" y="291408"/>
            <a:ext cx="10577151" cy="894892"/>
          </a:xfrm>
        </p:spPr>
        <p:txBody>
          <a:bodyPr>
            <a:normAutofit fontScale="90000"/>
          </a:bodyPr>
          <a:lstStyle/>
          <a:p>
            <a:r>
              <a:rPr lang="pl-PL" dirty="0"/>
              <a:t>Najważniejsze uwarunkowania realizacji projektów rewitalizacyjnych w województwie pomorskim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7B3E5A0F-9BFB-4206-9EB4-6921A678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44" y="1488157"/>
            <a:ext cx="9761305" cy="672745"/>
          </a:xfrm>
        </p:spPr>
        <p:txBody>
          <a:bodyPr>
            <a:normAutofit/>
          </a:bodyPr>
          <a:lstStyle/>
          <a:p>
            <a:pPr marL="503971" lvl="1" indent="0">
              <a:buNone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Uchwała Nr 888/6/24 Zarządu Województwa Pomorskiego z dnia 11 lipca br. przyjmująca pakiet dokumentów dotyczących procesu wsparcia projektów rewitalizacyjnych</a:t>
            </a:r>
          </a:p>
          <a:p>
            <a:pPr marL="503971" lvl="1" indent="0">
              <a:buNone/>
            </a:pPr>
            <a:endParaRPr lang="pl-PL" sz="1700" b="1" dirty="0">
              <a:solidFill>
                <a:srgbClr val="002060"/>
              </a:solidFill>
              <a:latin typeface="Czcionka tekstu podstawowego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FDBEE352-59A4-45B0-B1F7-67944520444D}"/>
              </a:ext>
            </a:extLst>
          </p:cNvPr>
          <p:cNvCxnSpPr>
            <a:cxnSpLocks/>
          </p:cNvCxnSpPr>
          <p:nvPr/>
        </p:nvCxnSpPr>
        <p:spPr>
          <a:xfrm>
            <a:off x="588746" y="1468636"/>
            <a:ext cx="0" cy="6091039"/>
          </a:xfrm>
          <a:prstGeom prst="straightConnector1">
            <a:avLst/>
          </a:prstGeom>
          <a:ln w="53975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BC34974A-A876-49D0-9275-ED1BAD4D843D}"/>
              </a:ext>
            </a:extLst>
          </p:cNvPr>
          <p:cNvSpPr txBox="1">
            <a:spLocks/>
          </p:cNvSpPr>
          <p:nvPr/>
        </p:nvSpPr>
        <p:spPr>
          <a:xfrm>
            <a:off x="5895315" y="5082957"/>
            <a:ext cx="3842091" cy="939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lnSpc>
                <a:spcPct val="100000"/>
              </a:lnSpc>
              <a:buNone/>
              <a:defRPr/>
            </a:pPr>
            <a:r>
              <a:rPr lang="pl-PL" sz="2000" b="1" dirty="0">
                <a:solidFill>
                  <a:srgbClr val="002060"/>
                </a:solidFill>
                <a:latin typeface="Czcionka tekstu podstawowego"/>
              </a:rPr>
              <a:t>Załącznik 1.4. </a:t>
            </a:r>
          </a:p>
          <a:p>
            <a:pPr marL="0" indent="0" fontAlgn="b">
              <a:lnSpc>
                <a:spcPct val="100000"/>
              </a:lnSpc>
              <a:buNone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Lista projektów</a:t>
            </a:r>
          </a:p>
        </p:txBody>
      </p:sp>
      <p:sp>
        <p:nvSpPr>
          <p:cNvPr id="31" name="Symbol zastępczy zawartości 2">
            <a:extLst>
              <a:ext uri="{FF2B5EF4-FFF2-40B4-BE49-F238E27FC236}">
                <a16:creationId xmlns:a16="http://schemas.microsoft.com/office/drawing/2014/main" id="{48B479E8-F87B-4247-91C0-8438E4085803}"/>
              </a:ext>
            </a:extLst>
          </p:cNvPr>
          <p:cNvSpPr txBox="1">
            <a:spLocks/>
          </p:cNvSpPr>
          <p:nvPr/>
        </p:nvSpPr>
        <p:spPr>
          <a:xfrm>
            <a:off x="977902" y="5117910"/>
            <a:ext cx="4579836" cy="8221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2000" b="1" dirty="0">
                <a:solidFill>
                  <a:srgbClr val="002060"/>
                </a:solidFill>
                <a:latin typeface="Czcionka tekstu podstawowego"/>
              </a:rPr>
              <a:t>Załącznik 1.2. </a:t>
            </a:r>
          </a:p>
          <a:p>
            <a:pPr marL="0" indent="0" defTabSz="457200">
              <a:buNone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Warianty realizacji pakietu projektów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A8BEAE21-2F75-480D-89E8-E141553FEFCA}"/>
              </a:ext>
            </a:extLst>
          </p:cNvPr>
          <p:cNvSpPr/>
          <p:nvPr/>
        </p:nvSpPr>
        <p:spPr>
          <a:xfrm>
            <a:off x="480734" y="2771821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EB3CAD27-E119-42A6-AB8F-A3B504855C99}"/>
              </a:ext>
            </a:extLst>
          </p:cNvPr>
          <p:cNvSpPr/>
          <p:nvPr/>
        </p:nvSpPr>
        <p:spPr>
          <a:xfrm>
            <a:off x="480734" y="1655024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A3F782C3-1D82-4C9B-B6AF-68BFB52B9AA4}"/>
              </a:ext>
            </a:extLst>
          </p:cNvPr>
          <p:cNvSpPr/>
          <p:nvPr/>
        </p:nvSpPr>
        <p:spPr>
          <a:xfrm>
            <a:off x="475698" y="3788917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04099E20-22A6-4B25-A28C-65477C68150C}"/>
              </a:ext>
            </a:extLst>
          </p:cNvPr>
          <p:cNvSpPr/>
          <p:nvPr/>
        </p:nvSpPr>
        <p:spPr>
          <a:xfrm>
            <a:off x="475698" y="5418734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0" y="1448614"/>
            <a:ext cx="10691813" cy="741577"/>
          </a:xfrm>
          <a:prstGeom prst="rect">
            <a:avLst/>
          </a:prstGeom>
          <a:solidFill>
            <a:schemeClr val="accent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1927" y="3726503"/>
            <a:ext cx="4939876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7943">
              <a:spcAft>
                <a:spcPts val="40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Załącznik 1.1. </a:t>
            </a:r>
          </a:p>
          <a:p>
            <a:pPr lvl="0"/>
            <a:r>
              <a:rPr lang="pl-PL" sz="17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Schemat procedury wdrażania projektów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728499" y="3711656"/>
            <a:ext cx="4939876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7943" fontAlgn="b">
              <a:spcAft>
                <a:spcPts val="40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Załącznik 1.3. </a:t>
            </a:r>
          </a:p>
          <a:p>
            <a:pPr defTabSz="1007943" fontAlgn="b">
              <a:spcAft>
                <a:spcPts val="400"/>
              </a:spcAft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Metodyka podziału alokacji dla Gmin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-27344" y="2592646"/>
            <a:ext cx="10719157" cy="717844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77354" y="2526299"/>
            <a:ext cx="9937104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71" lvl="1" defTabSz="1007943">
              <a:lnSpc>
                <a:spcPct val="114000"/>
              </a:lnSpc>
              <a:spcAft>
                <a:spcPts val="400"/>
              </a:spcAft>
            </a:pPr>
            <a:r>
              <a:rPr lang="pl-PL" sz="20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Zasady dotyczące wspierania rewitalizacji w ramach programu regionalnego Fundusze Europejskie dla Pomorza 2021-2027 - Załącznik 1. 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BC34974A-A876-49D0-9275-ED1BAD4D843D}"/>
              </a:ext>
            </a:extLst>
          </p:cNvPr>
          <p:cNvSpPr txBox="1">
            <a:spLocks/>
          </p:cNvSpPr>
          <p:nvPr/>
        </p:nvSpPr>
        <p:spPr>
          <a:xfrm>
            <a:off x="977902" y="6618468"/>
            <a:ext cx="8963014" cy="469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None/>
              <a:defRPr/>
            </a:pPr>
            <a:r>
              <a:rPr lang="pl-PL" sz="1700" b="1" dirty="0">
                <a:solidFill>
                  <a:srgbClr val="002060"/>
                </a:solidFill>
                <a:latin typeface="Czcionka tekstu podstawowego"/>
              </a:rPr>
              <a:t>W dalszej kolejności zostanie przyjęta procedura opiniowania GPR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994902" y="3758145"/>
            <a:ext cx="1786799" cy="348470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977903" y="5117910"/>
            <a:ext cx="1804392" cy="341746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5859346" y="5074409"/>
            <a:ext cx="1834954" cy="298394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5831475" y="3758145"/>
            <a:ext cx="1862825" cy="336138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4846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DA58B0D-D34D-4CC8-8ACF-F5073D00A644}"/>
              </a:ext>
            </a:extLst>
          </p:cNvPr>
          <p:cNvCxnSpPr>
            <a:cxnSpLocks/>
          </p:cNvCxnSpPr>
          <p:nvPr/>
        </p:nvCxnSpPr>
        <p:spPr>
          <a:xfrm flipH="1">
            <a:off x="588746" y="2503180"/>
            <a:ext cx="4546" cy="5056495"/>
          </a:xfrm>
          <a:prstGeom prst="straightConnector1">
            <a:avLst/>
          </a:prstGeom>
          <a:ln w="53975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0" y="1139232"/>
            <a:ext cx="10691813" cy="1363948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15" y="302758"/>
            <a:ext cx="9219584" cy="683695"/>
          </a:xfrm>
        </p:spPr>
        <p:txBody>
          <a:bodyPr>
            <a:noAutofit/>
          </a:bodyPr>
          <a:lstStyle/>
          <a:p>
            <a:pPr marL="503971" lvl="1" defTabSz="1007943">
              <a:lnSpc>
                <a:spcPct val="114000"/>
              </a:lnSpc>
              <a:spcAft>
                <a:spcPts val="400"/>
              </a:spcAft>
            </a:pPr>
            <a:r>
              <a:rPr lang="pl-PL" sz="20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Zasady dotyczące wspierania rewitalizacji w ramach programu regionalnego Fundusze Europejskie dla Pomorza 2021-2027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7B3E5A0F-9BFB-4206-9EB4-6921A678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21" y="1139232"/>
            <a:ext cx="9621137" cy="14305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województwie pomorskim rewitalizacja jest wspierana ze środków europejskich od </a:t>
            </a:r>
            <a:r>
              <a:rPr lang="pl-PL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prawie 20 lat</a:t>
            </a:r>
            <a:r>
              <a:rPr lang="pl-PL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002060"/>
                </a:solidFill>
              </a:rPr>
              <a:t>Od początku jej istotę stanowiły prowadzone w sposób kompleksowy </a:t>
            </a:r>
            <a:r>
              <a:rPr lang="pl-PL" sz="2000" b="1" dirty="0">
                <a:solidFill>
                  <a:srgbClr val="002060"/>
                </a:solidFill>
              </a:rPr>
              <a:t>zintegrowane działania realizowane wyłącznie w miastach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000" dirty="0">
                <a:solidFill>
                  <a:srgbClr val="002060"/>
                </a:solidFill>
              </a:rPr>
              <a:t>na rzecz lokalnej społeczności, przestrzeni i gospodarki</a:t>
            </a:r>
          </a:p>
        </p:txBody>
      </p: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BC34974A-A876-49D0-9275-ED1BAD4D843D}"/>
              </a:ext>
            </a:extLst>
          </p:cNvPr>
          <p:cNvSpPr txBox="1">
            <a:spLocks/>
          </p:cNvSpPr>
          <p:nvPr/>
        </p:nvSpPr>
        <p:spPr>
          <a:xfrm>
            <a:off x="849594" y="2865540"/>
            <a:ext cx="9422244" cy="10758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2200" dirty="0">
                <a:solidFill>
                  <a:srgbClr val="002060"/>
                </a:solidFill>
              </a:rPr>
              <a:t>Zakres interwencji w ramach </a:t>
            </a:r>
            <a:r>
              <a:rPr lang="pl-PL" sz="2200" b="1" dirty="0">
                <a:solidFill>
                  <a:srgbClr val="002060"/>
                </a:solidFill>
              </a:rPr>
              <a:t>FEP 2021-2027 </a:t>
            </a:r>
            <a:r>
              <a:rPr lang="pl-PL" sz="2200" dirty="0">
                <a:solidFill>
                  <a:srgbClr val="002060"/>
                </a:solidFill>
              </a:rPr>
              <a:t>będzie skierowany na rzecz </a:t>
            </a:r>
            <a:r>
              <a:rPr lang="pl-PL" sz="2200" b="1" u="sng" dirty="0">
                <a:solidFill>
                  <a:srgbClr val="002060"/>
                </a:solidFill>
              </a:rPr>
              <a:t>rewitalizacji zdegradowanych obszarów w miastach</a:t>
            </a:r>
            <a:r>
              <a:rPr lang="pl-PL" sz="2200" dirty="0">
                <a:solidFill>
                  <a:srgbClr val="002060"/>
                </a:solidFill>
              </a:rPr>
              <a:t> i </a:t>
            </a:r>
            <a:r>
              <a:rPr lang="pl-PL" sz="2200" b="1" dirty="0">
                <a:solidFill>
                  <a:srgbClr val="002060"/>
                </a:solidFill>
              </a:rPr>
              <a:t>jest kontynuacją rozwiązań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002060"/>
                </a:solidFill>
              </a:rPr>
              <a:t>przyjętych w poprzednich okresach programowania</a:t>
            </a:r>
            <a:endParaRPr lang="pl-PL" sz="2200" dirty="0"/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46193AC4-61D6-4CD6-BEAF-08735DA11951}"/>
              </a:ext>
            </a:extLst>
          </p:cNvPr>
          <p:cNvSpPr txBox="1">
            <a:spLocks/>
          </p:cNvSpPr>
          <p:nvPr/>
        </p:nvSpPr>
        <p:spPr>
          <a:xfrm>
            <a:off x="849594" y="4152099"/>
            <a:ext cx="9966318" cy="116237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rgbClr val="002060"/>
                </a:solidFill>
              </a:rPr>
              <a:t>Wdrażanie projektów oparte będzie o </a:t>
            </a:r>
            <a:r>
              <a:rPr lang="pl-PL" b="1" dirty="0">
                <a:solidFill>
                  <a:srgbClr val="002060"/>
                </a:solidFill>
              </a:rPr>
              <a:t>proces uzgadniania Pakietu Projektów Rewitalizacyjnych </a:t>
            </a:r>
            <a:r>
              <a:rPr lang="pl-PL" dirty="0">
                <a:solidFill>
                  <a:srgbClr val="002060"/>
                </a:solidFill>
              </a:rPr>
              <a:t>pomiędzy miastami, a </a:t>
            </a:r>
            <a:r>
              <a:rPr lang="pl-PL" b="1" dirty="0">
                <a:solidFill>
                  <a:srgbClr val="002060"/>
                </a:solidFill>
              </a:rPr>
              <a:t>Zespołem ds. rewitalizacji </a:t>
            </a:r>
            <a:r>
              <a:rPr lang="pl-PL" dirty="0">
                <a:solidFill>
                  <a:srgbClr val="002060"/>
                </a:solidFill>
              </a:rPr>
              <a:t>funkcjonującym 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w strukturach SWP</a:t>
            </a:r>
            <a:endParaRPr lang="pl-PL" dirty="0">
              <a:solidFill>
                <a:srgbClr val="FF0000"/>
              </a:solidFill>
            </a:endParaRPr>
          </a:p>
          <a:p>
            <a:pPr marL="503971" lvl="1" indent="0">
              <a:buFont typeface="Wingdings" panose="05000000000000000000" pitchFamily="2" charset="2"/>
              <a:buNone/>
            </a:pPr>
            <a:endParaRPr lang="pl-PL" sz="1800" dirty="0"/>
          </a:p>
          <a:p>
            <a:pPr marL="503971" lvl="1" indent="0">
              <a:buFont typeface="Wingdings" panose="05000000000000000000" pitchFamily="2" charset="2"/>
              <a:buNone/>
            </a:pPr>
            <a:endParaRPr lang="pl-PL" sz="1800" dirty="0"/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2B8326BE-3101-4E6C-A638-D1EFFCD8D915}"/>
              </a:ext>
            </a:extLst>
          </p:cNvPr>
          <p:cNvSpPr txBox="1">
            <a:spLocks/>
          </p:cNvSpPr>
          <p:nvPr/>
        </p:nvSpPr>
        <p:spPr>
          <a:xfrm>
            <a:off x="819706" y="5533704"/>
            <a:ext cx="9315801" cy="1165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Uzgodnione mogą zostać tylko projekty wynikające z GPR, wyłącznie gdy GPR będzie pełnić funkcję Strategii IIT (artykuł 36 ustawy wdrożeniowej) , posiadać właściwe cechy i możliwe do sfinansowania w ramach FEP 2021-2027 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1AB9494-64DA-489C-BAC1-5C901AF42E3A}"/>
              </a:ext>
            </a:extLst>
          </p:cNvPr>
          <p:cNvSpPr/>
          <p:nvPr/>
        </p:nvSpPr>
        <p:spPr>
          <a:xfrm>
            <a:off x="480734" y="299780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39C60C55-827A-4B36-9D5A-30660A7FCA8A}"/>
              </a:ext>
            </a:extLst>
          </p:cNvPr>
          <p:cNvSpPr/>
          <p:nvPr/>
        </p:nvSpPr>
        <p:spPr>
          <a:xfrm>
            <a:off x="477297" y="4270479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6DE007F0-A21D-4526-9C7C-4EE4733423C7}"/>
              </a:ext>
            </a:extLst>
          </p:cNvPr>
          <p:cNvSpPr/>
          <p:nvPr/>
        </p:nvSpPr>
        <p:spPr>
          <a:xfrm>
            <a:off x="485280" y="5634427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8A25CFAA-C9E8-4D4A-85B0-2FF4A3B0650C}"/>
              </a:ext>
            </a:extLst>
          </p:cNvPr>
          <p:cNvCxnSpPr>
            <a:cxnSpLocks/>
          </p:cNvCxnSpPr>
          <p:nvPr/>
        </p:nvCxnSpPr>
        <p:spPr>
          <a:xfrm>
            <a:off x="593292" y="0"/>
            <a:ext cx="0" cy="1139232"/>
          </a:xfrm>
          <a:prstGeom prst="straightConnector1">
            <a:avLst/>
          </a:prstGeom>
          <a:ln w="53975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5087997" y="4117209"/>
            <a:ext cx="4608512" cy="448470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5906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754" y="1422642"/>
            <a:ext cx="8568952" cy="571438"/>
          </a:xfrm>
        </p:spPr>
        <p:txBody>
          <a:bodyPr>
            <a:normAutofit/>
          </a:bodyPr>
          <a:lstStyle/>
          <a:p>
            <a:r>
              <a:rPr lang="pl-PL" sz="2200" dirty="0"/>
              <a:t>GPR</a:t>
            </a:r>
            <a:r>
              <a:rPr lang="pl-PL" sz="2200" b="0" dirty="0"/>
              <a:t> pełni funkcję Strategii IIT * tj. posiada następujące elementy: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4711" y="3427876"/>
            <a:ext cx="9793088" cy="823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</a:rPr>
              <a:t>Cele, </a:t>
            </a:r>
            <a:r>
              <a:rPr lang="pl-PL" sz="2000" dirty="0">
                <a:solidFill>
                  <a:schemeClr val="tx2"/>
                </a:solidFill>
              </a:rPr>
              <a:t>jakie mają być zrealizowane w ramach Strategii IIT ze wskazaniem podejścia zintegrowanego, oczekiwanych wskaźników rezultatu i produktu powiązanych z programem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04711" y="2116127"/>
            <a:ext cx="9793088" cy="11380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</a:rPr>
              <a:t>Syntezę diagnozy </a:t>
            </a:r>
            <a:r>
              <a:rPr lang="pl-PL" sz="2000" dirty="0">
                <a:solidFill>
                  <a:schemeClr val="tx2"/>
                </a:solidFill>
              </a:rPr>
              <a:t>obszaru realizacji Strategii IIT wraz z analizą problemów, potrzeb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i potencjałów rozwojowych, w tym wzajemnych powiązań gospodarczych, społecznych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i środowiskowych</a:t>
            </a:r>
          </a:p>
        </p:txBody>
      </p:sp>
      <p:sp>
        <p:nvSpPr>
          <p:cNvPr id="7" name="Prostokąt 6"/>
          <p:cNvSpPr/>
          <p:nvPr/>
        </p:nvSpPr>
        <p:spPr>
          <a:xfrm>
            <a:off x="468619" y="4454418"/>
            <a:ext cx="9954319" cy="222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7943">
              <a:lnSpc>
                <a:spcPct val="114000"/>
              </a:lnSpc>
              <a:spcAft>
                <a:spcPts val="400"/>
              </a:spcAft>
            </a:pPr>
            <a:r>
              <a:rPr lang="pl-PL" sz="2000" b="1" dirty="0">
                <a:solidFill>
                  <a:schemeClr val="tx2"/>
                </a:solidFill>
                <a:ea typeface="Open Sans" pitchFamily="2" charset="0"/>
                <a:cs typeface="Arial" panose="020B0604020202020204" pitchFamily="34" charset="0"/>
              </a:rPr>
              <a:t> Listę projektów </a:t>
            </a:r>
            <a:r>
              <a:rPr lang="pl-PL" sz="2000" dirty="0">
                <a:solidFill>
                  <a:schemeClr val="tx2"/>
                </a:solidFill>
                <a:ea typeface="Open Sans" pitchFamily="2" charset="0"/>
                <a:cs typeface="Arial" panose="020B0604020202020204" pitchFamily="34" charset="0"/>
              </a:rPr>
              <a:t>realizujących cele, o których mowa powyżej wraz z informacją na temat sposobu ich wyboru oraz powiązań z innymi projektami. </a:t>
            </a:r>
          </a:p>
          <a:p>
            <a:pPr defTabSz="1007943">
              <a:lnSpc>
                <a:spcPct val="114000"/>
              </a:lnSpc>
              <a:spcAft>
                <a:spcPts val="400"/>
              </a:spcAft>
            </a:pPr>
            <a:r>
              <a:rPr lang="pl-PL" sz="2000" dirty="0">
                <a:solidFill>
                  <a:schemeClr val="tx2"/>
                </a:solidFill>
                <a:ea typeface="Open Sans" pitchFamily="2" charset="0"/>
                <a:cs typeface="Arial" panose="020B0604020202020204" pitchFamily="34" charset="0"/>
              </a:rPr>
              <a:t>Lista obejmować powinna planowane do objęcia wsparciem w ramach środków przeznaczonych na rewitalizację w FEP 2021-2027 podstawowe przedsięwzięcia wynikające z programu rewitalizacji, o której mowa w art. 15 ust. 1 pkt 5 ustawy o rewitalizacji. </a:t>
            </a:r>
            <a:r>
              <a:rPr lang="pl-PL" sz="2000" b="1" dirty="0">
                <a:solidFill>
                  <a:schemeClr val="tx2"/>
                </a:solidFill>
                <a:ea typeface="Open Sans" pitchFamily="2" charset="0"/>
                <a:cs typeface="Arial" panose="020B0604020202020204" pitchFamily="34" charset="0"/>
              </a:rPr>
              <a:t>Lista podlega uzgodnieniu z Zespołem</a:t>
            </a:r>
          </a:p>
        </p:txBody>
      </p:sp>
      <p:sp>
        <p:nvSpPr>
          <p:cNvPr id="6" name="Prostokąt 5"/>
          <p:cNvSpPr/>
          <p:nvPr/>
        </p:nvSpPr>
        <p:spPr>
          <a:xfrm>
            <a:off x="397982" y="426809"/>
            <a:ext cx="996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Zasady dotyczące wspierania rewitalizacji w ramach programu regionalnego Fundusze Europejskie dla Pomorza 2021-2027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5" y="1331565"/>
            <a:ext cx="52991" cy="5917349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F1AB9494-64DA-489C-BAC1-5C901AF42E3A}"/>
              </a:ext>
            </a:extLst>
          </p:cNvPr>
          <p:cNvSpPr/>
          <p:nvPr/>
        </p:nvSpPr>
        <p:spPr>
          <a:xfrm>
            <a:off x="306231" y="249327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F1AB9494-64DA-489C-BAC1-5C901AF42E3A}"/>
              </a:ext>
            </a:extLst>
          </p:cNvPr>
          <p:cNvSpPr/>
          <p:nvPr/>
        </p:nvSpPr>
        <p:spPr>
          <a:xfrm>
            <a:off x="285617" y="357961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F1AB9494-64DA-489C-BAC1-5C901AF42E3A}"/>
              </a:ext>
            </a:extLst>
          </p:cNvPr>
          <p:cNvSpPr/>
          <p:nvPr/>
        </p:nvSpPr>
        <p:spPr>
          <a:xfrm>
            <a:off x="289969" y="464393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888"/>
            <a:ext cx="10691813" cy="451143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486596" y="6895742"/>
            <a:ext cx="36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* art. 36 ust. 8 ustawy wdrożeniowej</a:t>
            </a:r>
          </a:p>
        </p:txBody>
      </p:sp>
    </p:spTree>
    <p:extLst>
      <p:ext uri="{BB962C8B-B14F-4D97-AF65-F5344CB8AC3E}">
        <p14:creationId xmlns:p14="http://schemas.microsoft.com/office/powerpoint/2010/main" val="23215408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7394" y="2107251"/>
            <a:ext cx="9793088" cy="4408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</a:rPr>
              <a:t>Opis aktywnego procesu zaangażowania partnerów na etapie:</a:t>
            </a:r>
          </a:p>
          <a:p>
            <a:r>
              <a:rPr lang="pl-PL" sz="2000" dirty="0">
                <a:solidFill>
                  <a:schemeClr val="tx2"/>
                </a:solidFill>
              </a:rPr>
              <a:t>opracowania GPR</a:t>
            </a:r>
          </a:p>
          <a:p>
            <a:r>
              <a:rPr lang="pl-PL" sz="2000" dirty="0">
                <a:solidFill>
                  <a:schemeClr val="tx2"/>
                </a:solidFill>
              </a:rPr>
              <a:t>realizacji GPR </a:t>
            </a:r>
          </a:p>
          <a:p>
            <a:r>
              <a:rPr lang="pl-PL" sz="2000" dirty="0">
                <a:solidFill>
                  <a:schemeClr val="tx2"/>
                </a:solidFill>
              </a:rPr>
              <a:t>monitorowania i oceny GPR</a:t>
            </a: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</a:rPr>
              <a:t>Jako partnerów należy rozumieć:</a:t>
            </a:r>
          </a:p>
          <a:p>
            <a:r>
              <a:rPr lang="pl-PL" sz="2000" dirty="0">
                <a:solidFill>
                  <a:schemeClr val="tx2"/>
                </a:solidFill>
              </a:rPr>
              <a:t>partnerów gospodarczych i społecznych</a:t>
            </a:r>
          </a:p>
          <a:p>
            <a:r>
              <a:rPr lang="pl-PL" sz="2000" dirty="0">
                <a:solidFill>
                  <a:schemeClr val="tx2"/>
                </a:solidFill>
              </a:rPr>
              <a:t>podmioty reprezentujące społeczeństwo obywatelskie tj. szeroko rozumiany sektor organizacji pozarządowych, podmioty działające na rzecz ochrony środowiska, podmioty odpowiedzialne za promowanie włączenia społecznego, praw podstawowych, praw osób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z niepełnosprawnościami, równości płci i niedyskryminacji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6" y="382253"/>
            <a:ext cx="10028789" cy="8413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5" y="1331565"/>
            <a:ext cx="52991" cy="5917349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F1AB9494-64DA-489C-BAC1-5C901AF42E3A}"/>
              </a:ext>
            </a:extLst>
          </p:cNvPr>
          <p:cNvSpPr/>
          <p:nvPr/>
        </p:nvSpPr>
        <p:spPr>
          <a:xfrm>
            <a:off x="290908" y="2195661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9533"/>
            <a:ext cx="10691813" cy="45114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535754" y="1422642"/>
            <a:ext cx="8568952" cy="571438"/>
          </a:xfrm>
        </p:spPr>
        <p:txBody>
          <a:bodyPr>
            <a:normAutofit/>
          </a:bodyPr>
          <a:lstStyle/>
          <a:p>
            <a:r>
              <a:rPr lang="pl-PL" sz="2200" dirty="0"/>
              <a:t>GPR</a:t>
            </a:r>
            <a:r>
              <a:rPr lang="pl-PL" sz="2200" b="0" dirty="0"/>
              <a:t> pełni funkcję Strategii IIT tj. posiada następujące elementy: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F1AB9494-64DA-489C-BAC1-5C901AF42E3A}"/>
              </a:ext>
            </a:extLst>
          </p:cNvPr>
          <p:cNvSpPr/>
          <p:nvPr/>
        </p:nvSpPr>
        <p:spPr>
          <a:xfrm>
            <a:off x="303529" y="4182227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433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554E-EFDB-4D41-8F80-5FEB53B5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297656"/>
            <a:ext cx="10637940" cy="683695"/>
          </a:xfrm>
        </p:spPr>
        <p:txBody>
          <a:bodyPr>
            <a:normAutofit/>
          </a:bodyPr>
          <a:lstStyle/>
          <a:p>
            <a:r>
              <a:rPr lang="pl-PL" dirty="0"/>
              <a:t>Cechy GPR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7572C-73E7-4EEE-9BEE-59744989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FDBEE352-59A4-45B0-B1F7-67944520444D}"/>
              </a:ext>
            </a:extLst>
          </p:cNvPr>
          <p:cNvCxnSpPr>
            <a:cxnSpLocks/>
          </p:cNvCxnSpPr>
          <p:nvPr/>
        </p:nvCxnSpPr>
        <p:spPr>
          <a:xfrm flipH="1">
            <a:off x="573060" y="1468636"/>
            <a:ext cx="15686" cy="4831481"/>
          </a:xfrm>
          <a:prstGeom prst="straightConnector1">
            <a:avLst/>
          </a:prstGeom>
          <a:ln w="53975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wal 36">
            <a:extLst>
              <a:ext uri="{FF2B5EF4-FFF2-40B4-BE49-F238E27FC236}">
                <a16:creationId xmlns:a16="http://schemas.microsoft.com/office/drawing/2014/main" id="{A8BEAE21-2F75-480D-89E8-E141553FEFCA}"/>
              </a:ext>
            </a:extLst>
          </p:cNvPr>
          <p:cNvSpPr/>
          <p:nvPr/>
        </p:nvSpPr>
        <p:spPr>
          <a:xfrm>
            <a:off x="465048" y="3386067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EB3CAD27-E119-42A6-AB8F-A3B504855C99}"/>
              </a:ext>
            </a:extLst>
          </p:cNvPr>
          <p:cNvSpPr/>
          <p:nvPr/>
        </p:nvSpPr>
        <p:spPr>
          <a:xfrm>
            <a:off x="480734" y="125261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18F6324D-8CD5-4853-96F2-488FF8B5F125}"/>
              </a:ext>
            </a:extLst>
          </p:cNvPr>
          <p:cNvSpPr/>
          <p:nvPr/>
        </p:nvSpPr>
        <p:spPr>
          <a:xfrm>
            <a:off x="492685" y="4927321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396ABCA-4C38-48A5-91D5-75E17F52B35E}"/>
              </a:ext>
            </a:extLst>
          </p:cNvPr>
          <p:cNvSpPr/>
          <p:nvPr/>
        </p:nvSpPr>
        <p:spPr>
          <a:xfrm>
            <a:off x="114838" y="171737"/>
            <a:ext cx="10462136" cy="763220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E83FCB7F-5AF1-48BA-A3C0-1E396B204678}"/>
              </a:ext>
            </a:extLst>
          </p:cNvPr>
          <p:cNvSpPr/>
          <p:nvPr/>
        </p:nvSpPr>
        <p:spPr>
          <a:xfrm>
            <a:off x="499540" y="619210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0A1C8D7-CE39-45A7-BFA7-02D5A663B50B}"/>
              </a:ext>
            </a:extLst>
          </p:cNvPr>
          <p:cNvSpPr/>
          <p:nvPr/>
        </p:nvSpPr>
        <p:spPr>
          <a:xfrm>
            <a:off x="1103856" y="2267669"/>
            <a:ext cx="88505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Art. 2. 1. ustawy o rewitalizacji</a:t>
            </a:r>
          </a:p>
          <a:p>
            <a:endParaRPr lang="pl-PL" sz="2800" dirty="0"/>
          </a:p>
          <a:p>
            <a:r>
              <a:rPr lang="pl-PL" sz="2800" dirty="0"/>
              <a:t> Rewitalizacja stanowi proces wyprowadzania ze stanu kryzysowego obszarów zdegradowanych, prowadzony w sposób </a:t>
            </a:r>
            <a:r>
              <a:rPr lang="pl-PL" sz="2800" b="1" u="sng" dirty="0"/>
              <a:t>kompleksowy</a:t>
            </a:r>
            <a:r>
              <a:rPr lang="pl-PL" sz="2800" dirty="0"/>
              <a:t>, poprzez </a:t>
            </a:r>
            <a:r>
              <a:rPr lang="pl-PL" sz="2800" b="1" u="sng" dirty="0"/>
              <a:t>zintegrowane działania </a:t>
            </a:r>
            <a:r>
              <a:rPr lang="pl-PL" sz="2800" dirty="0"/>
              <a:t>na rzecz lokalnej społeczności, przestrzeni i gospodarki, </a:t>
            </a:r>
            <a:r>
              <a:rPr lang="pl-PL" sz="2800" b="1" u="sng" dirty="0"/>
              <a:t>skoncentrowane terytorialnie</a:t>
            </a:r>
            <a:r>
              <a:rPr lang="pl-PL" sz="2800" dirty="0"/>
              <a:t>, prowadzone przez </a:t>
            </a:r>
            <a:r>
              <a:rPr lang="pl-PL" sz="2800" b="1" u="sng" dirty="0"/>
              <a:t>interesariuszy</a:t>
            </a:r>
            <a:r>
              <a:rPr lang="pl-PL" sz="2800" dirty="0"/>
              <a:t> rewitalizacji na podstawie gminnego programu rewitalizacji.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8881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955ADDD-E676-4BEC-81A6-5EF9C6AF0F78}"/>
              </a:ext>
            </a:extLst>
          </p:cNvPr>
          <p:cNvSpPr/>
          <p:nvPr/>
        </p:nvSpPr>
        <p:spPr>
          <a:xfrm>
            <a:off x="417091" y="943235"/>
            <a:ext cx="9865096" cy="443614"/>
          </a:xfrm>
          <a:prstGeom prst="rect">
            <a:avLst/>
          </a:prstGeom>
          <a:solidFill>
            <a:srgbClr val="DDEE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F73B04C9-4A13-4DF7-AAA3-B639961C9219}"/>
              </a:ext>
            </a:extLst>
          </p:cNvPr>
          <p:cNvSpPr/>
          <p:nvPr/>
        </p:nvSpPr>
        <p:spPr>
          <a:xfrm>
            <a:off x="679429" y="806618"/>
            <a:ext cx="706349" cy="711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1F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E3CF93E-5C59-4E17-BBDE-872C20B548FE}"/>
              </a:ext>
            </a:extLst>
          </p:cNvPr>
          <p:cNvSpPr txBox="1">
            <a:spLocks/>
          </p:cNvSpPr>
          <p:nvPr/>
        </p:nvSpPr>
        <p:spPr>
          <a:xfrm>
            <a:off x="961065" y="979250"/>
            <a:ext cx="6371935" cy="315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 algn="ctr" defTabSz="1007943">
              <a:lnSpc>
                <a:spcPct val="120000"/>
              </a:lnSpc>
              <a:spcAft>
                <a:spcPts val="400"/>
              </a:spcAft>
            </a:pPr>
            <a:r>
              <a:rPr lang="pl-PL" b="1" dirty="0">
                <a:solidFill>
                  <a:srgbClr val="002060"/>
                </a:solidFill>
                <a:ea typeface="Open Sans" pitchFamily="2" charset="0"/>
                <a:cs typeface="Arial" panose="020B0604020202020204" pitchFamily="34" charset="0"/>
              </a:rPr>
              <a:t>ZAWIADOMIENIE GMIN (MIAST) - ROZPOCZĘCIE PROCESU</a:t>
            </a:r>
          </a:p>
          <a:p>
            <a:pPr marL="503971" lvl="1" algn="ctr" defTabSz="1007943">
              <a:lnSpc>
                <a:spcPct val="120000"/>
              </a:lnSpc>
              <a:spcAft>
                <a:spcPts val="400"/>
              </a:spcAft>
            </a:pPr>
            <a:endParaRPr lang="pl-PL" b="1" dirty="0">
              <a:solidFill>
                <a:srgbClr val="002060"/>
              </a:solidFill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49F2D2F-433F-4287-8CB5-EDE73ACF3EC4}"/>
              </a:ext>
            </a:extLst>
          </p:cNvPr>
          <p:cNvSpPr/>
          <p:nvPr/>
        </p:nvSpPr>
        <p:spPr>
          <a:xfrm>
            <a:off x="382947" y="2244527"/>
            <a:ext cx="9865096" cy="566290"/>
          </a:xfrm>
          <a:prstGeom prst="rect">
            <a:avLst/>
          </a:prstGeom>
          <a:solidFill>
            <a:srgbClr val="C5E2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4CC4914A-F55E-4532-89C8-970846EB6D3D}"/>
              </a:ext>
            </a:extLst>
          </p:cNvPr>
          <p:cNvSpPr txBox="1">
            <a:spLocks/>
          </p:cNvSpPr>
          <p:nvPr/>
        </p:nvSpPr>
        <p:spPr>
          <a:xfrm>
            <a:off x="1143731" y="2881418"/>
            <a:ext cx="8767939" cy="1064862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 indent="0">
              <a:buNone/>
            </a:pPr>
            <a:r>
              <a:rPr lang="pl-PL" dirty="0">
                <a:solidFill>
                  <a:srgbClr val="002060"/>
                </a:solidFill>
              </a:rPr>
              <a:t>Zainteresowane Gminy składają pisemne Deklaracje. Deklaracja stanowi wymóg przystąpienia do procesu przygotowania projektów w ramach FEP 2021-2027.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W Deklaracji Gmina określa, w ramach których Działań dedykowanych rewitalizacji planuje realizację projektów</a:t>
            </a:r>
          </a:p>
          <a:p>
            <a:pPr marL="503971" lvl="1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6EBF18C2-590A-4B0E-A2AD-B9468B376606}"/>
              </a:ext>
            </a:extLst>
          </p:cNvPr>
          <p:cNvSpPr/>
          <p:nvPr/>
        </p:nvSpPr>
        <p:spPr>
          <a:xfrm>
            <a:off x="411076" y="4005037"/>
            <a:ext cx="9865096" cy="475755"/>
          </a:xfrm>
          <a:prstGeom prst="rect">
            <a:avLst/>
          </a:prstGeom>
          <a:solidFill>
            <a:srgbClr val="A6D3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1B959692-5A92-44D5-94C8-2A6FF076CACB}"/>
              </a:ext>
            </a:extLst>
          </p:cNvPr>
          <p:cNvSpPr txBox="1">
            <a:spLocks/>
          </p:cNvSpPr>
          <p:nvPr/>
        </p:nvSpPr>
        <p:spPr>
          <a:xfrm>
            <a:off x="1121391" y="4587142"/>
            <a:ext cx="8998528" cy="6789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/>
            <a:r>
              <a:rPr lang="pl-PL" dirty="0">
                <a:solidFill>
                  <a:srgbClr val="002060"/>
                </a:solidFill>
              </a:rPr>
              <a:t>IZ na podstawie przedłożonych przez wszystkie Gminy Deklaracji dokonuje podziału dostępnej alokacji na poszczególne miasta</a:t>
            </a:r>
          </a:p>
          <a:p>
            <a:pPr marL="503971" lvl="1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DBCCF5A-C08F-45A5-98BA-F4B824888A3D}"/>
              </a:ext>
            </a:extLst>
          </p:cNvPr>
          <p:cNvSpPr/>
          <p:nvPr/>
        </p:nvSpPr>
        <p:spPr>
          <a:xfrm>
            <a:off x="375095" y="5361528"/>
            <a:ext cx="9865096" cy="494224"/>
          </a:xfrm>
          <a:prstGeom prst="rect">
            <a:avLst/>
          </a:prstGeom>
          <a:solidFill>
            <a:srgbClr val="81C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6431ED1D-2AB8-4C76-A073-E75284B2A419}"/>
              </a:ext>
            </a:extLst>
          </p:cNvPr>
          <p:cNvSpPr txBox="1">
            <a:spLocks/>
          </p:cNvSpPr>
          <p:nvPr/>
        </p:nvSpPr>
        <p:spPr>
          <a:xfrm>
            <a:off x="964984" y="6091952"/>
            <a:ext cx="8560833" cy="9617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marL="503971" lvl="1" indent="0">
              <a:buNone/>
            </a:pPr>
            <a:r>
              <a:rPr lang="pl-PL" b="1" dirty="0">
                <a:solidFill>
                  <a:srgbClr val="FF0000"/>
                </a:solidFill>
              </a:rPr>
              <a:t>Następuje w trakcie prac nad przygotowaniem lub aktualizacją GPR</a:t>
            </a:r>
            <a:r>
              <a:rPr lang="pl-PL" dirty="0">
                <a:solidFill>
                  <a:srgbClr val="FF0000"/>
                </a:solidFill>
              </a:rPr>
              <a:t>. Będzie polegać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negocjacjach pomiędzy Gminą, a Zespołem ds. rewitalizacji i wspólnym wyborze projektów najlepiej wpisujących się w rodzaje działań i cele FEP 2021-2027 </a:t>
            </a:r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F9B1C3FF-3B41-48E4-AE91-AF0C15098ADE}"/>
              </a:ext>
            </a:extLst>
          </p:cNvPr>
          <p:cNvSpPr txBox="1">
            <a:spLocks/>
          </p:cNvSpPr>
          <p:nvPr/>
        </p:nvSpPr>
        <p:spPr>
          <a:xfrm>
            <a:off x="521370" y="2239246"/>
            <a:ext cx="9217024" cy="606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1" lvl="1" indent="0" algn="ctr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2060"/>
                </a:solidFill>
              </a:rPr>
              <a:t>DEKLARACJE GMIN (MIAST)  - Gminy składają w terminie określonym w piśmie.</a:t>
            </a:r>
            <a:br>
              <a:rPr lang="pl-PL" sz="1800" b="1" dirty="0">
                <a:solidFill>
                  <a:srgbClr val="002060"/>
                </a:solidFill>
              </a:rPr>
            </a:br>
            <a:r>
              <a:rPr lang="pl-PL" sz="1800" b="1" dirty="0">
                <a:solidFill>
                  <a:srgbClr val="002060"/>
                </a:solidFill>
              </a:rPr>
              <a:t> Deklaracje złożone po wyznaczonym terminie nie będą mogły być rozpatrywane  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076B3FA-0C8E-498E-8F1D-0159D375ACCB}"/>
              </a:ext>
            </a:extLst>
          </p:cNvPr>
          <p:cNvSpPr/>
          <p:nvPr/>
        </p:nvSpPr>
        <p:spPr>
          <a:xfrm>
            <a:off x="1055346" y="1433711"/>
            <a:ext cx="885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71" lvl="1" indent="0">
              <a:buNone/>
            </a:pPr>
            <a:r>
              <a:rPr lang="pl-PL" dirty="0">
                <a:solidFill>
                  <a:srgbClr val="002060"/>
                </a:solidFill>
              </a:rPr>
              <a:t>IZ zawiadamia Gminy województwa pomorskiego o możliwości przystąpienia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do procesu przygotowania projektów rewitalizacyjnych w ramach FEP 2021-2027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D62E025-E021-49F6-82A9-1B6E8A208732}"/>
              </a:ext>
            </a:extLst>
          </p:cNvPr>
          <p:cNvSpPr/>
          <p:nvPr/>
        </p:nvSpPr>
        <p:spPr>
          <a:xfrm>
            <a:off x="1529482" y="4059631"/>
            <a:ext cx="208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PODZIAŁ ALOKACJI  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5C45F53-96F0-4F15-9693-4C02AF9498A2}"/>
              </a:ext>
            </a:extLst>
          </p:cNvPr>
          <p:cNvSpPr/>
          <p:nvPr/>
        </p:nvSpPr>
        <p:spPr>
          <a:xfrm>
            <a:off x="961065" y="5415819"/>
            <a:ext cx="688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3971" lvl="1" indent="0">
              <a:buNone/>
            </a:pPr>
            <a:r>
              <a:rPr lang="pl-PL" b="1" dirty="0">
                <a:solidFill>
                  <a:srgbClr val="002060"/>
                </a:solidFill>
              </a:rPr>
              <a:t>ROBOCZE UZGODNIENIE LISTY PROJEKTÓW (ZAWARTYCH w GPR)</a:t>
            </a:r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5" name="Strzałka: w dół 33">
            <a:extLst>
              <a:ext uri="{FF2B5EF4-FFF2-40B4-BE49-F238E27FC236}">
                <a16:creationId xmlns:a16="http://schemas.microsoft.com/office/drawing/2014/main" id="{45D87FE9-62B0-4DC8-B56A-2B0ABA87343F}"/>
              </a:ext>
            </a:extLst>
          </p:cNvPr>
          <p:cNvSpPr/>
          <p:nvPr/>
        </p:nvSpPr>
        <p:spPr>
          <a:xfrm>
            <a:off x="809402" y="6210901"/>
            <a:ext cx="432048" cy="666701"/>
          </a:xfrm>
          <a:prstGeom prst="downArrow">
            <a:avLst/>
          </a:prstGeom>
          <a:solidFill>
            <a:srgbClr val="AFD7FF"/>
          </a:solidFill>
          <a:ln>
            <a:solidFill>
              <a:srgbClr val="CD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382947" y="208582"/>
            <a:ext cx="996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Czcionka tekstu podstawowego"/>
                <a:ea typeface="Open Sans" pitchFamily="2" charset="0"/>
                <a:cs typeface="Arial" panose="020B0604020202020204" pitchFamily="34" charset="0"/>
              </a:rPr>
              <a:t>Zasady dotyczące wspierania rewitalizacji w ramach programu regionalnego Fundusze Europejskie dla Pomorza 2021-2027 – procedura wdrażania </a:t>
            </a:r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F73B04C9-4A13-4DF7-AAA3-B639961C9219}"/>
              </a:ext>
            </a:extLst>
          </p:cNvPr>
          <p:cNvSpPr/>
          <p:nvPr/>
        </p:nvSpPr>
        <p:spPr>
          <a:xfrm>
            <a:off x="676869" y="5252683"/>
            <a:ext cx="706349" cy="711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1F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F73B04C9-4A13-4DF7-AAA3-B639961C9219}"/>
              </a:ext>
            </a:extLst>
          </p:cNvPr>
          <p:cNvSpPr/>
          <p:nvPr/>
        </p:nvSpPr>
        <p:spPr>
          <a:xfrm>
            <a:off x="676869" y="3886957"/>
            <a:ext cx="706349" cy="711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1F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F73B04C9-4A13-4DF7-AAA3-B639961C9219}"/>
              </a:ext>
            </a:extLst>
          </p:cNvPr>
          <p:cNvSpPr/>
          <p:nvPr/>
        </p:nvSpPr>
        <p:spPr>
          <a:xfrm>
            <a:off x="676870" y="2124773"/>
            <a:ext cx="706349" cy="711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1F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20150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10986</TotalTime>
  <Words>2191</Words>
  <Application>Microsoft Office PowerPoint</Application>
  <PresentationFormat>Niestandardowy</PresentationFormat>
  <Paragraphs>214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Czcionka tekstu podstawowego</vt:lpstr>
      <vt:lpstr>Open Sans</vt:lpstr>
      <vt:lpstr>Symbol</vt:lpstr>
      <vt:lpstr>Times New Roman</vt:lpstr>
      <vt:lpstr>Wingdings</vt:lpstr>
      <vt:lpstr>Motyw pakietu Office</vt:lpstr>
      <vt:lpstr>          Zasady dotyczące wspierania rewitalizacji          w ramach programu regionalnego Fundusze   Europejskie dla Pomorza 2021-2027 </vt:lpstr>
      <vt:lpstr>Kontekst strategiczny realizacji projektów rewitalizacyjnych</vt:lpstr>
      <vt:lpstr>Najważniejsze uwarunkowania realizacji projektów rewitalizacyjnych</vt:lpstr>
      <vt:lpstr>Najważniejsze uwarunkowania realizacji projektów rewitalizacyjnych w województwie pomorskim </vt:lpstr>
      <vt:lpstr>Zasady dotyczące wspierania rewitalizacji w ramach programu regionalnego Fundusze Europejskie dla Pomorza 2021-2027</vt:lpstr>
      <vt:lpstr>GPR pełni funkcję Strategii IIT * tj. posiada następujące elementy:</vt:lpstr>
      <vt:lpstr>GPR pełni funkcję Strategii IIT tj. posiada następujące elementy:</vt:lpstr>
      <vt:lpstr>Cechy GPR</vt:lpstr>
      <vt:lpstr>Prezentacja programu PowerPoint</vt:lpstr>
      <vt:lpstr>Prezentacja programu PowerPoint</vt:lpstr>
      <vt:lpstr>Prezentacja programu PowerPoint</vt:lpstr>
      <vt:lpstr>Prezentacja programu PowerPoint</vt:lpstr>
      <vt:lpstr>Warianty realizacji Pakietu Projektów Rewitalizacyjnych - Załącznik 1.2</vt:lpstr>
      <vt:lpstr>Warianty realizacji Pakietu Projektów Rewitalizacyjnych (cd.)</vt:lpstr>
      <vt:lpstr>Warianty realizacji Pakietu Projektów Rewitalizacyjnych (cd.)</vt:lpstr>
      <vt:lpstr>Warianty realizacji Pakietu Projektów Rewitalizacyjnych (cd.)</vt:lpstr>
      <vt:lpstr>Warianty realizacji Pakietu Projektów Rewitalizacyjnych</vt:lpstr>
      <vt:lpstr>Montaż finansowy projektów rewitalizacyjnych </vt:lpstr>
      <vt:lpstr>Metodyka podziału alokacji dla Gminy w ramach FEP 2021-2027 - Załącznik 1.3</vt:lpstr>
      <vt:lpstr>Metodyka podziału alokacji dla Gminy w ramach FEP 2021-2027 - Załącznik 1.3 (cd.)</vt:lpstr>
      <vt:lpstr>Metodyka podziału alokacji dla Gminy w ramach  FEP 2021-2027 (cd.)</vt:lpstr>
      <vt:lpstr>Lista projektów planowanych do objęcia wsparciem w ramach FEP 2021-2027 obejmująca wybrane przedsięwzięcia podstawowe z GPR - Załącznik 1.4 pkt I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polityki horyzontalne 12 10 23</dc:title>
  <dc:creator>Anna Bizub-jechna</dc:creator>
  <cp:keywords>Polityki horyzontalne;Działanie 5.13.</cp:keywords>
  <cp:lastModifiedBy>Szymański Jan</cp:lastModifiedBy>
  <cp:revision>465</cp:revision>
  <cp:lastPrinted>2024-07-10T10:10:13Z</cp:lastPrinted>
  <dcterms:created xsi:type="dcterms:W3CDTF">2022-06-22T09:40:44Z</dcterms:created>
  <dcterms:modified xsi:type="dcterms:W3CDTF">2024-08-01T15:07:24Z</dcterms:modified>
</cp:coreProperties>
</file>