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0" r:id="rId2"/>
    <p:sldId id="291" r:id="rId3"/>
    <p:sldId id="330" r:id="rId4"/>
    <p:sldId id="329" r:id="rId5"/>
    <p:sldId id="315" r:id="rId6"/>
    <p:sldId id="316" r:id="rId7"/>
    <p:sldId id="328" r:id="rId8"/>
    <p:sldId id="326" r:id="rId9"/>
    <p:sldId id="325" r:id="rId10"/>
    <p:sldId id="318" r:id="rId11"/>
    <p:sldId id="321" r:id="rId12"/>
    <p:sldId id="327" r:id="rId13"/>
    <p:sldId id="260" r:id="rId1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16" autoAdjust="0"/>
  </p:normalViewPr>
  <p:slideViewPr>
    <p:cSldViewPr snapToGrid="0">
      <p:cViewPr varScale="1">
        <p:scale>
          <a:sx n="99" d="100"/>
          <a:sy n="9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2023-12-05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attachment/245704fe-0c29-49fb-b797-ffe4ba8bbe69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unduszeeuropejskie.gov.pl/strony/o-funduszach/fundusze-europejskie-bez-barier/dostepnosc-plus/poradniki-standardy-wskazowki/standardy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6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81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84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Karta Praw Podstawowych  w szczególności art. 22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Unia szanuje różnorodność kulturową, religijną i językową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Dostępność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czy wszystkie elementy (produkty i usługi) składające się na przedmiot projektu, które nie zostały uznane za neutralne, są dostępne dla wszystkich ich użytkowniczek oraz użytkowników i spełniają standardy: architektoniczny, cyfrowy (jeśli dotyczy) szkoleniowy (jeśli dotyczy) oraz transportowy w zakresie elementów towarzyszących infrastrukturze transportowej (jeśli dotyczy), określone w Załączniku nr 2 do Wytycznych MFiPR dotyczących realizacji zasad równościowych w ramach funduszy unijnych na lata 2021-2027 lub standardy dostępności określone w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Poradniku dla sektora kultury w zakresie zapewniania dostępności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 w innym, wskazanym przez wnioskodawcę, dokumencie właściwym dla danego typu inwestycji wymienionym na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stronie internetowej Programu Dostępność Plus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przypadku, gdy we wniosku o dofinansowanie stwierdzono neutralny charakter produktów i usług składających się na przedmiot projektu: czy neutralny charakter produktów i usług został zidentyfikowany prawidłowo, tj. czy nie mają one swoich bezpośrednich użytkowniczek i użytkowników?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czy projekt jest zgodny z warunkami w zakresie równości szans i niedyskryminacji zamieszczonymi w opisie działań na rzecz zapewnienia równości, włączenia społecznego i niedyskryminacji dla celu szczegółowego 4 (vi) FEP 2021-2027?</a:t>
            </a:r>
          </a:p>
          <a:p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dnia 29 grudnia 2022 r.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Dostępnym pod adresem: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https://www.gov.pl/attachment/245704fe-0c29-49fb-b797-ffe4ba8bbe69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 dziale „Standardy i wytyczne”, pod adresem: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https://www.funduszeeuropejskie.gov.pl/strony/o-funduszach/fundusze-europejskie-bez-barier/dostepnosc-plus/poradniki-standardy-wskazowki/standardy/</a:t>
            </a:r>
            <a:endParaRPr lang="pl-PL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u="none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DNSH – wersja uproszczona w związku z nieinfrastrukturalnym charakterem projektu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603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141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027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2023-12-05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2023-12-05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2023-12-05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2023-12-05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261" y="2549294"/>
            <a:ext cx="7184985" cy="2179460"/>
          </a:xfrm>
        </p:spPr>
        <p:txBody>
          <a:bodyPr>
            <a:noAutofit/>
          </a:bodyPr>
          <a:lstStyle/>
          <a:p>
            <a:r>
              <a:rPr lang="pl-PL" sz="1814" dirty="0"/>
              <a:t>Kryteria wyboru projektów </a:t>
            </a:r>
            <a:br>
              <a:rPr lang="pl-PL" sz="1814" dirty="0"/>
            </a:br>
            <a:r>
              <a:rPr lang="pl-PL" sz="1814" dirty="0"/>
              <a:t>dla Działania 1.5. Wsparcie przedsiębiorstw w ramach programu regionalnego Fundusze Europejskie dla Pomorza 2021-2027 w zakresie rozwoju systemu wsparcia inwestorów</a:t>
            </a:r>
            <a:br>
              <a:rPr lang="pl-PL" sz="1814" dirty="0"/>
            </a:br>
            <a:br>
              <a:rPr lang="pl-PL" sz="1814" dirty="0"/>
            </a:br>
            <a:endParaRPr lang="pl-PL" sz="1814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B2662BF-7672-48EA-AAF7-8B3409C5BDB1}"/>
              </a:ext>
            </a:extLst>
          </p:cNvPr>
          <p:cNvSpPr txBox="1"/>
          <p:nvPr/>
        </p:nvSpPr>
        <p:spPr>
          <a:xfrm>
            <a:off x="5521233" y="4728754"/>
            <a:ext cx="512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tx2"/>
                </a:solidFill>
              </a:rPr>
              <a:t>Posiedzenie Komitetu Monitorującego FEP 2021-2027 </a:t>
            </a:r>
          </a:p>
          <a:p>
            <a:r>
              <a:rPr lang="pl-PL" sz="1400" b="1" dirty="0">
                <a:solidFill>
                  <a:schemeClr val="tx2"/>
                </a:solidFill>
              </a:rPr>
              <a:t>Gdańsk, 6 grudnia 2023r.</a:t>
            </a:r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2" y="915917"/>
            <a:ext cx="10637308" cy="553399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4000"/>
              </a:lnSpc>
              <a:buSzPct val="130000"/>
              <a:buNone/>
            </a:pPr>
            <a:r>
              <a:rPr lang="pl-PL" sz="1900" b="1" dirty="0">
                <a:solidFill>
                  <a:schemeClr val="accent1"/>
                </a:solidFill>
              </a:rPr>
              <a:t>Obszar A. Zgodność z logiką interwencji Programu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/>
              <a:t>Profil projektu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sposób, w jakim założenia, cele i zakres przedmiotowy projektu wpisują się w wyzwania, zakres i ukierunkowanie celu szczegółowego 1 (iii) i Działania 1.5, w zakresie:</a:t>
            </a:r>
          </a:p>
          <a:p>
            <a:pPr marL="803275" lvl="3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700" dirty="0"/>
              <a:t>kontynuacji kompleksowych i skoordynowanych działań w zakresie rozwoju systemu wsparcia inwestorów w regionie,</a:t>
            </a:r>
          </a:p>
          <a:p>
            <a:pPr marL="803275" lvl="3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700" dirty="0"/>
              <a:t>zapewnienia skoordynowanej i kompleksowej oferty usług dla nowych i obecnych w regionie inwestorów,</a:t>
            </a:r>
          </a:p>
          <a:p>
            <a:pPr marL="803275" lvl="3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700" dirty="0"/>
              <a:t>opisania koncepcji wparcia inwestycji produkcyjnych MŚP,</a:t>
            </a:r>
          </a:p>
          <a:p>
            <a:pPr marL="803275" lvl="3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pl-PL" sz="1700" dirty="0"/>
              <a:t>przyczyniania się do koncentracji na MŚP działających w obszarach ISP oraz branżach kluczowych mających istotne znaczenie dla rozwoju poszczególnych obszarów województwa.</a:t>
            </a: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/>
              <a:t>Potrzeba realizacji projektu</a:t>
            </a:r>
          </a:p>
          <a:p>
            <a:pPr marL="452438" lvl="1" indent="-228600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popytowy charakter projektu, tj. odpowiedź na istotną, zdiagnozowane potrzeby inwestycyjne pomorskiej gospodarki, a także wpływ na rozszerzenie oferty w zakresie wspierania i zwiększenia jej dostępności dla inwestorów.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/>
              <a:t>Wkład w zakładane efekty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wkład w osiągnięcie założonych wartości wskaźników.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10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60CBF925-819B-4982-80CE-AB256540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2" y="326438"/>
            <a:ext cx="10206121" cy="513803"/>
          </a:xfrm>
        </p:spPr>
        <p:txBody>
          <a:bodyPr>
            <a:normAutofit/>
          </a:bodyPr>
          <a:lstStyle/>
          <a:p>
            <a:r>
              <a:rPr lang="pl-PL" dirty="0"/>
              <a:t>Kryteria wyboru projektów – strategiczne obligatoryjne (0/1)</a:t>
            </a:r>
          </a:p>
        </p:txBody>
      </p:sp>
    </p:spTree>
    <p:extLst>
      <p:ext uri="{BB962C8B-B14F-4D97-AF65-F5344CB8AC3E}">
        <p14:creationId xmlns:p14="http://schemas.microsoft.com/office/powerpoint/2010/main" val="320766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635" y="1061639"/>
            <a:ext cx="9852729" cy="4101376"/>
          </a:xfrm>
        </p:spPr>
        <p:txBody>
          <a:bodyPr>
            <a:normAutofit/>
          </a:bodyPr>
          <a:lstStyle/>
          <a:p>
            <a:pPr marL="0" indent="0">
              <a:lnSpc>
                <a:spcPct val="123000"/>
              </a:lnSpc>
              <a:buSzPct val="130000"/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B. Oddziaływanie projektu</a:t>
            </a:r>
          </a:p>
          <a:p>
            <a:pPr>
              <a:lnSpc>
                <a:spcPct val="123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Kompleksowość projektu</a:t>
            </a:r>
          </a:p>
          <a:p>
            <a:pPr marL="452438" lvl="1" indent="-228600">
              <a:lnSpc>
                <a:spcPct val="123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spójność i gwarancja rozwoju całościowego, skoordynowanego i efektywnego systemu wsparcia inwestorów  w regionie,</a:t>
            </a:r>
          </a:p>
          <a:p>
            <a:pPr marL="452438" lvl="1" indent="-228600">
              <a:lnSpc>
                <a:spcPct val="123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uwzględnienie szerokiego wachlarza działań,</a:t>
            </a:r>
          </a:p>
          <a:p>
            <a:pPr marL="452438" lvl="1" indent="-228600">
              <a:lnSpc>
                <a:spcPct val="123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jakość działań w ramach </a:t>
            </a:r>
            <a:r>
              <a:rPr lang="pl-PL" dirty="0"/>
              <a:t>finansowania krzyżowego </a:t>
            </a:r>
            <a:r>
              <a:rPr lang="pl-PL" sz="1700" dirty="0"/>
              <a:t>.</a:t>
            </a:r>
          </a:p>
          <a:p>
            <a:pPr>
              <a:lnSpc>
                <a:spcPct val="123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Komplementarność projektu</a:t>
            </a:r>
          </a:p>
          <a:p>
            <a:pPr marL="452438" lvl="1" indent="-228600">
              <a:lnSpc>
                <a:spcPct val="123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związek z innymi projektami w zakresie rozwoju kompleksowego i skoordynowanego systemu wsparcia inwestorów  w regionie.</a:t>
            </a:r>
          </a:p>
          <a:p>
            <a:pPr>
              <a:lnSpc>
                <a:spcPct val="123000"/>
              </a:lnSpc>
            </a:pPr>
            <a:endParaRPr lang="pl-PL" sz="20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11</a:t>
            </a:fld>
            <a:endParaRPr lang="pl-PL" sz="1200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00650DE-3CFE-4289-BB9A-E278E7C5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2" y="326438"/>
            <a:ext cx="10206121" cy="513803"/>
          </a:xfrm>
        </p:spPr>
        <p:txBody>
          <a:bodyPr>
            <a:normAutofit/>
          </a:bodyPr>
          <a:lstStyle/>
          <a:p>
            <a:r>
              <a:rPr lang="pl-PL" dirty="0"/>
              <a:t>Kryteria wyboru projektów – strategiczne obligatoryjne (0/1)</a:t>
            </a:r>
          </a:p>
        </p:txBody>
      </p:sp>
    </p:spTree>
    <p:extLst>
      <p:ext uri="{BB962C8B-B14F-4D97-AF65-F5344CB8AC3E}">
        <p14:creationId xmlns:p14="http://schemas.microsoft.com/office/powerpoint/2010/main" val="188932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2" y="1048022"/>
            <a:ext cx="10675379" cy="520781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4000"/>
              </a:lnSpc>
              <a:buSzPct val="130000"/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C. Wartość dodana projektu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Partnerstwo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ukierunkowanie projektu na tworzenie sieci współpracy z interesariuszami, w szczególności regionalnymi, działającymi w obszarze wspierania inwestycji.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Odporność gospodarki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SzPct val="130000"/>
              <a:buFont typeface="Courier New" panose="02070309020205020404" pitchFamily="49" charset="0"/>
              <a:buChar char="o"/>
            </a:pPr>
            <a:r>
              <a:rPr lang="pl-PL" sz="1700" dirty="0"/>
              <a:t>ukierunkowanie projektu na wzmacnianie odporności gospodarki regionu.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Wzrost atrakcyjności inwestycyjnej i zatrudnienia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SzPct val="130000"/>
              <a:buFont typeface="Courier New" panose="02070309020205020404" pitchFamily="49" charset="0"/>
              <a:buChar char="o"/>
            </a:pPr>
            <a:r>
              <a:rPr lang="pl-PL" sz="1700" dirty="0"/>
              <a:t>ukierunkowanie projektu na wzmacnianie atrakcyjności inwestycyjnej regionu i tworzenie wysokiej jakości trwałych miejsc pracy oraz przyczynianie się do wzrostu zatrudnienia.</a:t>
            </a:r>
          </a:p>
          <a:p>
            <a:pPr marL="228602" lvl="1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SzPct val="130000"/>
              <a:buFont typeface="Wingdings" panose="05000000000000000000" pitchFamily="2" charset="2"/>
              <a:buChar char="§"/>
            </a:pPr>
            <a:r>
              <a:rPr lang="pl-PL" sz="1600" b="1" dirty="0"/>
              <a:t>Wykorzystanie przestrzeni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SzPct val="130000"/>
              <a:buFont typeface="Courier New" panose="02070309020205020404" pitchFamily="49" charset="0"/>
              <a:buChar char="o"/>
            </a:pPr>
            <a:r>
              <a:rPr lang="pl-PL" sz="1700" dirty="0"/>
              <a:t>ukierunkowanie projektu na realizację działań na zdegradowanych przestrzennie i ekologicznie terenach obecnie lub dawniej wykorzystywanych pod działalność przemysłową.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Zasada DNSH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wpisywanie się w zalecenia związane z realizacją zasady DNSH wskazane w „Analizie spełniania zasady DNSH dla projektu programu Fundusze Europejskie dla Pomorza 2021-2027”.</a:t>
            </a:r>
          </a:p>
          <a:p>
            <a:pPr>
              <a:lnSpc>
                <a:spcPct val="114000"/>
              </a:lnSpc>
            </a:pPr>
            <a:endParaRPr lang="pl-PL" sz="1800" b="1" dirty="0"/>
          </a:p>
          <a:p>
            <a:pPr>
              <a:lnSpc>
                <a:spcPct val="114000"/>
              </a:lnSpc>
            </a:pPr>
            <a:endParaRPr lang="pl-PL" sz="18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12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71202E70-51AF-4E66-8060-589D8DB14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2" y="326438"/>
            <a:ext cx="10206121" cy="513803"/>
          </a:xfrm>
        </p:spPr>
        <p:txBody>
          <a:bodyPr>
            <a:normAutofit/>
          </a:bodyPr>
          <a:lstStyle/>
          <a:p>
            <a:r>
              <a:rPr lang="pl-PL" dirty="0"/>
              <a:t>Kryteria wyboru projektów – strategiczne fakultatywne</a:t>
            </a:r>
          </a:p>
        </p:txBody>
      </p:sp>
    </p:spTree>
    <p:extLst>
      <p:ext uri="{BB962C8B-B14F-4D97-AF65-F5344CB8AC3E}">
        <p14:creationId xmlns:p14="http://schemas.microsoft.com/office/powerpoint/2010/main" val="352533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9" y="331329"/>
            <a:ext cx="9005179" cy="979757"/>
          </a:xfrm>
        </p:spPr>
        <p:txBody>
          <a:bodyPr/>
          <a:lstStyle/>
          <a:p>
            <a:r>
              <a:rPr lang="pl-PL" dirty="0"/>
              <a:t>Działanie 1.5 Wsparcie przedsiębiorstw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59" y="946674"/>
            <a:ext cx="10011147" cy="496465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996" dirty="0"/>
              <a:t>Główne cele Działania:</a:t>
            </a:r>
          </a:p>
          <a:p>
            <a:pPr marL="542925" lvl="2" indent="-271463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poprawa warunków do rozwoju pomorskich mikro, małych i średnich przedsiębiorstw poprzez realizację kompleksowych i skoordynowanych działań w obszarach:</a:t>
            </a:r>
          </a:p>
          <a:p>
            <a:pPr marL="917575" lvl="3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996" dirty="0"/>
              <a:t>usług doradczych dla MŚP, </a:t>
            </a:r>
          </a:p>
          <a:p>
            <a:pPr marL="917575" lvl="3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996" b="1" dirty="0"/>
              <a:t>kompleksowego wsparcia inwestorów,</a:t>
            </a:r>
          </a:p>
          <a:p>
            <a:pPr marL="917575" lvl="3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996" dirty="0"/>
              <a:t>wsparcia eksportu.</a:t>
            </a:r>
          </a:p>
          <a:p>
            <a:pPr marL="342900" lvl="1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SzPct val="130000"/>
              <a:buFont typeface="Wingdings" panose="05000000000000000000" pitchFamily="2" charset="2"/>
              <a:buChar char="§"/>
            </a:pPr>
            <a:r>
              <a:rPr lang="pl-PL" sz="1996" dirty="0"/>
              <a:t>Przedmiotem projektów będą wyłącznie </a:t>
            </a:r>
            <a:r>
              <a:rPr lang="pl-PL" sz="1996" b="1" dirty="0"/>
              <a:t>elementy przedsięwzięć strategicznych </a:t>
            </a:r>
            <a:r>
              <a:rPr lang="pl-PL" sz="1996" dirty="0"/>
              <a:t>zdefiniowanych w Regionalnym Programie Strategicznym (RPS) w zakresie gospodarki, rynku pracy, oferty turystycznej i czasu wolnego – </a:t>
            </a:r>
            <a:r>
              <a:rPr lang="pl-PL" sz="1996" b="1" dirty="0"/>
              <a:t>niekonkurencyjny sposób wyboru</a:t>
            </a:r>
            <a:r>
              <a:rPr lang="pl-PL" sz="1996" dirty="0"/>
              <a:t>.</a:t>
            </a:r>
          </a:p>
          <a:p>
            <a:pPr marL="342900" lvl="1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SzPct val="130000"/>
              <a:buFont typeface="Wingdings" panose="05000000000000000000" pitchFamily="2" charset="2"/>
              <a:buChar char="§"/>
            </a:pPr>
            <a:r>
              <a:rPr lang="pl-PL" sz="1996" dirty="0"/>
              <a:t>Projekty realizowane będą w formule </a:t>
            </a:r>
            <a:r>
              <a:rPr lang="pl-PL" sz="1996" b="1" dirty="0"/>
              <a:t>projektów grantowych.</a:t>
            </a:r>
          </a:p>
          <a:p>
            <a:pPr marL="457204" lvl="2" indent="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None/>
            </a:pPr>
            <a:endParaRPr lang="pl-PL" sz="1996" dirty="0"/>
          </a:p>
          <a:p>
            <a:pPr marL="457204" lvl="2" indent="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None/>
            </a:pPr>
            <a:endParaRPr lang="pl-PL" sz="1996" dirty="0"/>
          </a:p>
          <a:p>
            <a:pPr marL="914406" lvl="3" indent="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None/>
            </a:pPr>
            <a:endParaRPr lang="pl-PL" sz="1996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29998" y="6363377"/>
            <a:ext cx="1231537" cy="163293"/>
          </a:xfrm>
        </p:spPr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2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71B1E-039F-4970-A2FC-F02D5304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489732"/>
            <a:ext cx="9852728" cy="803810"/>
          </a:xfrm>
        </p:spPr>
        <p:txBody>
          <a:bodyPr/>
          <a:lstStyle/>
          <a:p>
            <a:r>
              <a:rPr lang="pl-PL" dirty="0"/>
              <a:t>Typ projektu: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8CA37C-3516-423B-85D0-7100B357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3" y="1189464"/>
            <a:ext cx="9852729" cy="48740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Rozwój systemu wsparcia inwestorów, na który składają się następujące zadania:</a:t>
            </a:r>
          </a:p>
          <a:p>
            <a:pPr marL="630238" lvl="1" indent="-320675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rozwój </a:t>
            </a:r>
            <a:r>
              <a:rPr lang="pl-PL" sz="2000" b="1" dirty="0"/>
              <a:t>kompleksowej oferty usług dla </a:t>
            </a:r>
            <a:r>
              <a:rPr lang="pl-PL" sz="2000" dirty="0"/>
              <a:t>nowych i obecnych w regionie </a:t>
            </a:r>
            <a:r>
              <a:rPr lang="pl-PL" sz="2000" b="1" dirty="0"/>
              <a:t>inwestorów</a:t>
            </a:r>
            <a:r>
              <a:rPr lang="pl-PL" sz="2000" dirty="0"/>
              <a:t>;</a:t>
            </a:r>
          </a:p>
          <a:p>
            <a:pPr marL="630238" lvl="1" indent="-320675">
              <a:lnSpc>
                <a:spcPct val="15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inicjowanie projektów na rzecz zwiększenia atrakcyjności regionu, w tym </a:t>
            </a:r>
            <a:r>
              <a:rPr lang="pl-PL" sz="2000" b="1" dirty="0"/>
              <a:t>obsługa projektów inwestycyjnych</a:t>
            </a:r>
            <a:r>
              <a:rPr lang="pl-PL" sz="2000" dirty="0"/>
              <a:t> oraz budowa i rozwój zaplecza badawczo-analitycznego regionu;</a:t>
            </a:r>
          </a:p>
          <a:p>
            <a:pPr marL="630238" lvl="1" indent="-320675">
              <a:lnSpc>
                <a:spcPct val="15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wsparcie przedsiębiorstw </a:t>
            </a:r>
            <a:r>
              <a:rPr lang="pl-PL" sz="2000" b="1" dirty="0"/>
              <a:t>w zakresie planowania, przygotowania oraz realizacji </a:t>
            </a:r>
            <a:r>
              <a:rPr lang="pl-PL" sz="2000" dirty="0"/>
              <a:t>inwestycji;</a:t>
            </a:r>
          </a:p>
          <a:p>
            <a:pPr marL="630238" lvl="1" indent="-320675">
              <a:lnSpc>
                <a:spcPct val="15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b="1" dirty="0"/>
              <a:t>wsparcie przedsiębiorstw </a:t>
            </a:r>
            <a:r>
              <a:rPr lang="pl-PL" sz="2000" dirty="0"/>
              <a:t>w promowaniu produktów i usług oraz ich oferty </a:t>
            </a:r>
            <a:r>
              <a:rPr lang="pl-PL" sz="2000" b="1" dirty="0"/>
              <a:t>jako pracodawcy,</a:t>
            </a:r>
            <a:r>
              <a:rPr lang="pl-PL" sz="2000" dirty="0"/>
              <a:t> tworzenie warunków do przyciągania, zatrzymywania i rozwijania talentów (w tym tworzenie rozwiązań adaptacyjnych);</a:t>
            </a:r>
          </a:p>
          <a:p>
            <a:pPr marL="630238" lvl="1" indent="-320675">
              <a:lnSpc>
                <a:spcPct val="15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wsparcie </a:t>
            </a:r>
            <a:r>
              <a:rPr lang="pl-PL" sz="2000" b="1" dirty="0"/>
              <a:t>inwestycji produkcyjnych </a:t>
            </a:r>
            <a:r>
              <a:rPr lang="pl-PL" sz="2000" dirty="0"/>
              <a:t>MŚP.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832166A-2FE8-455E-A594-447E41E1BC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122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BEDEAD-AFA2-420C-8446-79FF4321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478158"/>
            <a:ext cx="9852728" cy="979757"/>
          </a:xfrm>
        </p:spPr>
        <p:txBody>
          <a:bodyPr/>
          <a:lstStyle/>
          <a:p>
            <a:r>
              <a:rPr lang="pl-PL" dirty="0"/>
              <a:t>Gminy województwa pomorskiego, na terenie których mogą być realizowane inwestycje produkcyjne MŚP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74C33F5-6CC8-41A1-A475-2093D500F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2729" y="1434359"/>
            <a:ext cx="5699760" cy="4649316"/>
          </a:xfrm>
          <a:prstGeom prst="rect">
            <a:avLst/>
          </a:prstGeom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D50EE5-B00D-4632-830C-F93F24C252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89C9C0F-E57F-47A8-9DDC-66FC2AD86C97}"/>
              </a:ext>
            </a:extLst>
          </p:cNvPr>
          <p:cNvSpPr txBox="1"/>
          <p:nvPr/>
        </p:nvSpPr>
        <p:spPr>
          <a:xfrm>
            <a:off x="1168613" y="1673831"/>
            <a:ext cx="519523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2000" b="1" dirty="0">
                <a:solidFill>
                  <a:schemeClr val="tx2"/>
                </a:solidFill>
              </a:rPr>
              <a:t>Wsparcie – w formie bezzwrotnej – inwestycji produkcyjnych MŚP: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poza Obszarem Metropolitalnym Gdańsk-Gdynia-Sopot </a:t>
            </a:r>
          </a:p>
          <a:p>
            <a:r>
              <a:rPr lang="pl-PL" sz="2000" b="1" dirty="0"/>
              <a:t>i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na obszarach w gorszej sytuacji społeczno-gospodarczej, tj. o:</a:t>
            </a:r>
          </a:p>
          <a:p>
            <a:pPr marL="630238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wskaźniku dochodów podatkowych niższym od uśrednionej wartości dla województwa (wskaźnik </a:t>
            </a:r>
            <a:r>
              <a:rPr lang="pl-PL" sz="2000" dirty="0" err="1"/>
              <a:t>Gg</a:t>
            </a:r>
            <a:r>
              <a:rPr lang="pl-PL" sz="2000" dirty="0"/>
              <a:t>),</a:t>
            </a:r>
          </a:p>
          <a:p>
            <a:pPr marL="630238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poziomie przedsiębiorczości niższym od średniej dla regionu,</a:t>
            </a:r>
          </a:p>
          <a:p>
            <a:pPr marL="630238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ponadprzeciętnym poziomie bezrobocia.</a:t>
            </a:r>
          </a:p>
        </p:txBody>
      </p:sp>
    </p:spTree>
    <p:extLst>
      <p:ext uri="{BB962C8B-B14F-4D97-AF65-F5344CB8AC3E}">
        <p14:creationId xmlns:p14="http://schemas.microsoft.com/office/powerpoint/2010/main" val="175173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ABEB3-C697-453E-8C38-B5586EC92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513803"/>
          </a:xfrm>
        </p:spPr>
        <p:txBody>
          <a:bodyPr/>
          <a:lstStyle/>
          <a:p>
            <a:r>
              <a:rPr lang="pl-PL" dirty="0"/>
              <a:t>Kryteria wyboru projektów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03BE97-9DA4-4394-89A3-AA91A892B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3" y="1003534"/>
            <a:ext cx="10360885" cy="5364735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/>
              <a:t>sformułowane w oparciu o „Metodykę wyboru projektów w ramach programu regionalnego Fundusze Europejskie dla Pomorza 2021-2027 …” przyjętą 29 marca 2023 r.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/>
              <a:t>Kryteria: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formalne,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wykonalności,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zgodności z zasadami horyzontalnymi,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strategiczne</a:t>
            </a:r>
            <a:r>
              <a:rPr lang="pl-PL" sz="2000" dirty="0"/>
              <a:t>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/>
              <a:t>Definicje zawierają wymogi wynikające z:</a:t>
            </a:r>
          </a:p>
          <a:p>
            <a:pPr marL="452438" lvl="1" indent="-228600">
              <a:lnSpc>
                <a:spcPct val="12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programu FEP 2021-2027, </a:t>
            </a:r>
          </a:p>
          <a:p>
            <a:pPr marL="452438" lvl="1" indent="-228600">
              <a:lnSpc>
                <a:spcPct val="12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Szczegółowego Opisu Priorytetów, </a:t>
            </a:r>
          </a:p>
          <a:p>
            <a:pPr marL="452438" lvl="1" indent="-228600">
              <a:lnSpc>
                <a:spcPct val="12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Wytycznych ministra właściwego ds. rozwoju regionalnego,</a:t>
            </a:r>
          </a:p>
          <a:p>
            <a:pPr marL="452438" lvl="1" indent="-228600">
              <a:lnSpc>
                <a:spcPct val="12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96" dirty="0"/>
              <a:t>Kontraktu </a:t>
            </a:r>
            <a:r>
              <a:rPr lang="pl-PL" sz="2000" dirty="0"/>
              <a:t>Programowego dla Województwa Pomorskiego.</a:t>
            </a:r>
          </a:p>
          <a:p>
            <a:pPr marL="228600" indent="-228600"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/>
              <a:t>Niekonkurencyjny sposób wyboru.</a:t>
            </a:r>
          </a:p>
          <a:p>
            <a:pPr lvl="1">
              <a:lnSpc>
                <a:spcPct val="114000"/>
              </a:lnSpc>
            </a:pPr>
            <a:endParaRPr lang="pl-PL" sz="20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87BAB0F-9A0F-435A-A5FF-97CF94FA0C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5</a:t>
            </a:fld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09923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3" y="1160857"/>
            <a:ext cx="10050919" cy="4336436"/>
          </a:xfrm>
        </p:spPr>
        <p:txBody>
          <a:bodyPr/>
          <a:lstStyle/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b="1" dirty="0"/>
              <a:t>Kwalifikowalność wnioskodawcy/partnerów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czy wnioskodawca projektu jest podmiotem imiennie wskazanym w Harmonogramie naborów wniosków o dofinansowanie jako uprawniony do złożenia wniosku,</a:t>
            </a:r>
          </a:p>
          <a:p>
            <a:pPr marL="452438" lvl="1" indent="-228600">
              <a:lnSpc>
                <a:spcPct val="114000"/>
              </a:lnSpc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wyłączenie podmiotów podejmujących działania sprzeczne z zasadami niedyskryminacji.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b="1" dirty="0"/>
              <a:t>Zgodność ze szczegółowymi uwarunkowaniami określonymi dla Działania</a:t>
            </a:r>
          </a:p>
          <a:p>
            <a:pPr marL="452438" lvl="1" indent="-228600">
              <a:lnSpc>
                <a:spcPct val="114000"/>
              </a:lnSpc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czy projekt został imiennie wskazany w Harmonogramie naborów wniosków.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b="1" dirty="0"/>
              <a:t>Zgodność z przedsięwzięciem strategicznym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pl-PL" sz="1800" dirty="0"/>
              <a:t>czy zakres projektu jest zgodny z ramami przedsięwzięcia strategicznego pn. „Invest in Pomerania 2030” wskazanego w RPS.</a:t>
            </a:r>
          </a:p>
          <a:p>
            <a:pPr>
              <a:lnSpc>
                <a:spcPct val="114000"/>
              </a:lnSpc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6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1094E627-6B94-4BD7-891E-5C9CD4AAC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513803"/>
          </a:xfrm>
        </p:spPr>
        <p:txBody>
          <a:bodyPr/>
          <a:lstStyle/>
          <a:p>
            <a:r>
              <a:rPr lang="pl-PL" dirty="0"/>
              <a:t>Kryteria wyboru projektów – formalne (0/1)</a:t>
            </a:r>
          </a:p>
        </p:txBody>
      </p:sp>
    </p:spTree>
    <p:extLst>
      <p:ext uri="{BB962C8B-B14F-4D97-AF65-F5344CB8AC3E}">
        <p14:creationId xmlns:p14="http://schemas.microsoft.com/office/powerpoint/2010/main" val="223702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33D53B5-7A5B-46CD-89BC-9ADDA92A7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09EFA40E-4E47-4892-99E2-FEC0894504D6}"/>
              </a:ext>
            </a:extLst>
          </p:cNvPr>
          <p:cNvGrpSpPr/>
          <p:nvPr/>
        </p:nvGrpSpPr>
        <p:grpSpPr>
          <a:xfrm>
            <a:off x="1168613" y="1592855"/>
            <a:ext cx="9728839" cy="3672290"/>
            <a:chOff x="998" y="1112958"/>
            <a:chExt cx="11269926" cy="3311849"/>
          </a:xfrm>
        </p:grpSpPr>
        <p:sp>
          <p:nvSpPr>
            <p:cNvPr id="6" name="Symbol zastępczy zawartości 5">
              <a:extLst>
                <a:ext uri="{FF2B5EF4-FFF2-40B4-BE49-F238E27FC236}">
                  <a16:creationId xmlns:a16="http://schemas.microsoft.com/office/drawing/2014/main" id="{486DB6C2-2D8F-46C7-92FB-2C23A9CC3339}"/>
                </a:ext>
              </a:extLst>
            </p:cNvPr>
            <p:cNvSpPr txBox="1">
              <a:spLocks/>
            </p:cNvSpPr>
            <p:nvPr/>
          </p:nvSpPr>
          <p:spPr>
            <a:xfrm>
              <a:off x="998" y="1112958"/>
              <a:ext cx="4216918" cy="3311849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lvl="3" indent="-250825">
                <a:lnSpc>
                  <a:spcPct val="120000"/>
                </a:lnSpc>
                <a:spcAft>
                  <a:spcPts val="600"/>
                </a:spcAft>
                <a:buClr>
                  <a:schemeClr val="accent1"/>
                </a:buClr>
              </a:pPr>
              <a:r>
                <a:rPr lang="pl-PL" sz="2000" dirty="0"/>
                <a:t>rzeczowej: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Zakres rzeczowy projektu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Nakłady na realizację projektu 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Promocja projektu</a:t>
              </a:r>
            </a:p>
            <a:p>
              <a:pPr marL="1511914" lvl="3" indent="0">
                <a:lnSpc>
                  <a:spcPct val="120000"/>
                </a:lnSpc>
                <a:buNone/>
              </a:pPr>
              <a:endParaRPr lang="pl-PL" dirty="0"/>
            </a:p>
            <a:p>
              <a:endParaRPr lang="pl-PL" dirty="0"/>
            </a:p>
          </p:txBody>
        </p:sp>
        <p:sp>
          <p:nvSpPr>
            <p:cNvPr id="7" name="Symbol zastępczy zawartości 5">
              <a:extLst>
                <a:ext uri="{FF2B5EF4-FFF2-40B4-BE49-F238E27FC236}">
                  <a16:creationId xmlns:a16="http://schemas.microsoft.com/office/drawing/2014/main" id="{FFAFF8F7-A2EC-4A35-8F5C-8D4A0796E27D}"/>
                </a:ext>
              </a:extLst>
            </p:cNvPr>
            <p:cNvSpPr txBox="1">
              <a:spLocks/>
            </p:cNvSpPr>
            <p:nvPr/>
          </p:nvSpPr>
          <p:spPr>
            <a:xfrm>
              <a:off x="4134503" y="1112958"/>
              <a:ext cx="3817176" cy="3096345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lvl="3" indent="-285750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lang="pl-PL" sz="2000" dirty="0"/>
                <a:t>instytucjonalnej:</a:t>
              </a:r>
            </a:p>
            <a:p>
              <a:pPr marL="550863" lvl="3" indent="-187325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Partnerstwo </a:t>
              </a:r>
            </a:p>
            <a:p>
              <a:pPr marL="550863" lvl="3" indent="-187325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Potencjał wnioskodawcy/partnerów</a:t>
              </a:r>
            </a:p>
            <a:p>
              <a:pPr marL="550863" lvl="3" indent="-187325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Sposób realizacji projektu</a:t>
              </a:r>
            </a:p>
            <a:p>
              <a:pPr marL="0" indent="0">
                <a:buNone/>
              </a:pPr>
              <a:endParaRPr lang="pl-PL" dirty="0"/>
            </a:p>
          </p:txBody>
        </p:sp>
        <p:sp>
          <p:nvSpPr>
            <p:cNvPr id="8" name="Symbol zastępczy zawartości 5">
              <a:extLst>
                <a:ext uri="{FF2B5EF4-FFF2-40B4-BE49-F238E27FC236}">
                  <a16:creationId xmlns:a16="http://schemas.microsoft.com/office/drawing/2014/main" id="{834108A8-710E-4108-A723-A4BFF2561A31}"/>
                </a:ext>
              </a:extLst>
            </p:cNvPr>
            <p:cNvSpPr txBox="1">
              <a:spLocks/>
            </p:cNvSpPr>
            <p:nvPr/>
          </p:nvSpPr>
          <p:spPr>
            <a:xfrm>
              <a:off x="7806560" y="1112958"/>
              <a:ext cx="3464364" cy="2232248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6088" lvl="3" indent="-244475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lang="pl-PL" sz="2000" dirty="0"/>
                <a:t>finansowej: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Pomoc publiczna 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Budżet projektu </a:t>
              </a:r>
            </a:p>
            <a:p>
              <a:pPr lvl="3">
                <a:lnSpc>
                  <a:spcPct val="120000"/>
                </a:lnSpc>
              </a:pPr>
              <a:endParaRPr lang="pl-PL" dirty="0"/>
            </a:p>
            <a:p>
              <a:endParaRPr lang="pl-PL" dirty="0"/>
            </a:p>
          </p:txBody>
        </p:sp>
      </p:grpSp>
      <p:sp>
        <p:nvSpPr>
          <p:cNvPr id="12" name="Tytuł 1">
            <a:extLst>
              <a:ext uri="{FF2B5EF4-FFF2-40B4-BE49-F238E27FC236}">
                <a16:creationId xmlns:a16="http://schemas.microsoft.com/office/drawing/2014/main" id="{91A70463-83F6-467E-A8C5-23809D424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513803"/>
          </a:xfrm>
        </p:spPr>
        <p:txBody>
          <a:bodyPr/>
          <a:lstStyle/>
          <a:p>
            <a:r>
              <a:rPr lang="pl-PL" dirty="0"/>
              <a:t>Kryteria wyboru projektów – wykonalności (0/1)</a:t>
            </a:r>
          </a:p>
        </p:txBody>
      </p:sp>
    </p:spTree>
    <p:extLst>
      <p:ext uri="{BB962C8B-B14F-4D97-AF65-F5344CB8AC3E}">
        <p14:creationId xmlns:p14="http://schemas.microsoft.com/office/powerpoint/2010/main" val="99535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3" y="915916"/>
            <a:ext cx="10717671" cy="561564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900" b="1" dirty="0"/>
              <a:t>Zakres rzeczowy projektu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weryfikacja zakresu pod kątem zadań składających się na system wsparcia inwestorów i adekwatności przewidzianych do ich </a:t>
            </a:r>
            <a:r>
              <a:rPr lang="pl-PL" sz="1600" dirty="0"/>
              <a:t>realizacji narzędzi;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/>
              <a:t>weryfikacja wymagań dla MŚP:</a:t>
            </a:r>
          </a:p>
          <a:p>
            <a:pPr marL="630238" lvl="3" indent="-182563">
              <a:lnSpc>
                <a:spcPct val="12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600" dirty="0"/>
              <a:t>selektywne wsparcie inwestycji produkcyjnych </a:t>
            </a:r>
            <a:r>
              <a:rPr lang="pl-PL" sz="1600" dirty="0">
                <a:sym typeface="Symbol" panose="05050102010706020507" pitchFamily="18" charset="2"/>
              </a:rPr>
              <a:t> </a:t>
            </a:r>
            <a:r>
              <a:rPr lang="pl-PL" sz="1600" dirty="0"/>
              <a:t>uchwała ZWP nr 1238/491/23 (tabela i mapa) ,</a:t>
            </a:r>
          </a:p>
          <a:p>
            <a:pPr marL="630238" lvl="3" indent="-182563">
              <a:lnSpc>
                <a:spcPct val="124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600" dirty="0"/>
              <a:t>działanie w  obszarach ISP oraz branżach kluczowych mających istotne znaczenie dla rozwoju poszczególnych obszarów regionu.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/>
              <a:t>weryfikacja wymagań dotyczących finansowania krzyżowego:</a:t>
            </a:r>
          </a:p>
          <a:p>
            <a:pPr marL="630238" lvl="2" indent="-182563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ukierunkowanie na przekwalifikowanie i podnoszenie kompetencji pracowników zatrudnionych przez inwestorów.</a:t>
            </a:r>
          </a:p>
          <a:p>
            <a:pPr marL="458788" lvl="2" indent="-190500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/>
              <a:t>weryfikacja założeń co do preferencji na poziomie grantobiorców.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900" b="1" dirty="0"/>
              <a:t>Nakłady na realizację projektu</a:t>
            </a:r>
          </a:p>
          <a:p>
            <a:pPr marL="447675" lvl="1" indent="-190500" defTabSz="9144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/>
              <a:t>zgodność z zasadami kwalifikowania wydatków (15% dla grantów na inwestycje produkcyjne MŚP).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900" b="1" dirty="0"/>
              <a:t>Potencjał wnioskodawcy/partnerów</a:t>
            </a:r>
          </a:p>
          <a:p>
            <a:pPr marL="452438" lvl="1" indent="-228600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weryfikacja posiadania (lub deklaracji w tym zakresie) odpowiednich zasobów technicznych, kadrowych i zarządczych do realizacji projektu.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900" b="1" dirty="0"/>
              <a:t>Sposób realizacji projektu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ocena systemu realizacji projektu w szczególności w jego kluczowych procesach, mechanizmy zapewniające jakość i efektywność wsparcia oraz potencjalne ryzyka.</a:t>
            </a:r>
          </a:p>
          <a:p>
            <a:pPr marL="228602" lvl="1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SzPct val="130000"/>
              <a:buFont typeface="Wingdings" panose="05000000000000000000" pitchFamily="2" charset="2"/>
              <a:buChar char="§"/>
            </a:pPr>
            <a:r>
              <a:rPr lang="pl-PL" sz="1900" b="1" dirty="0"/>
              <a:t>Pomoc publiczna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pomoc de minimis na poziomie grantobiorcy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8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8F06B2DF-52E4-44E5-8D41-9875C28C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513803"/>
          </a:xfrm>
        </p:spPr>
        <p:txBody>
          <a:bodyPr/>
          <a:lstStyle/>
          <a:p>
            <a:r>
              <a:rPr lang="pl-PL" dirty="0"/>
              <a:t>Kryteria wyboru projektów – wykonalności (0/1)</a:t>
            </a:r>
          </a:p>
        </p:txBody>
      </p:sp>
    </p:spTree>
    <p:extLst>
      <p:ext uri="{BB962C8B-B14F-4D97-AF65-F5344CB8AC3E}">
        <p14:creationId xmlns:p14="http://schemas.microsoft.com/office/powerpoint/2010/main" val="144866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1" y="915917"/>
            <a:ext cx="10647469" cy="553399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/>
              <a:t>Zasada równości szans i niedyskryminacji, w tym dostępności dla osób z niepełnosprawnościami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dostępność dla wszystkich  użytkowniczek oraz użytkowników i spełnianie standardów;</a:t>
            </a:r>
          </a:p>
          <a:p>
            <a:pPr marL="452438" lvl="1" indent="-228600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zgodność z innymi warunkami zamieszczonymi w opisie działań na rzecz zapewnienia równości, włączenia społecznego i niedyskryminacji dla celu szczegółowego 1 (iii) FEP 2021-2027.</a:t>
            </a: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Karta Praw Podstawowych Unii Europejskiej</a:t>
            </a:r>
          </a:p>
          <a:p>
            <a:pPr marL="452438" lvl="1" indent="-228600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czy zapisy projektu nie stoją w sprzeczności z wymogami Karty Praw Podstawowych </a:t>
            </a: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Konwencja o Prawach Osób Niepełnosprawnych (KPON)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czy zapisy wniosku o dofinansowanie dotyczące zakresu i sposobu realizacji projektu oraz wnioskodawcy nie stoją w sprzeczności z wymogami KPON.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Zasada równości kobiet i mężczyzn</a:t>
            </a:r>
          </a:p>
          <a:p>
            <a:pPr marL="452438" lvl="1" indent="-228600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zgodność projektu z zasadą równości kobiet i mężczyzn.</a:t>
            </a: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/>
              <a:t>Zasada zrównoważonego rozwoju, w tym zasada DNSH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czy realizacja i funkcjonowanie projektu nie wpłynie negatywnie na trwałość i jakość środowiska;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czy projekt „nie czyni poważnych szkód” w rozumieniu art. 17 Rozporządzenia Parlamentu Europejskiego i Rady (UE) 2020/852 z dnia 18 czerwca 2020 r.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9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D2920CDF-E938-4935-B4A7-C72CABB4F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2" y="326438"/>
            <a:ext cx="10206121" cy="513803"/>
          </a:xfrm>
        </p:spPr>
        <p:txBody>
          <a:bodyPr>
            <a:normAutofit fontScale="90000"/>
          </a:bodyPr>
          <a:lstStyle/>
          <a:p>
            <a:r>
              <a:rPr lang="pl-PL" dirty="0"/>
              <a:t>Kryteria wyboru projektów – zgodności z zasadami horyzontalnymi (0/1)</a:t>
            </a:r>
          </a:p>
        </p:txBody>
      </p:sp>
    </p:spTree>
    <p:extLst>
      <p:ext uri="{BB962C8B-B14F-4D97-AF65-F5344CB8AC3E}">
        <p14:creationId xmlns:p14="http://schemas.microsoft.com/office/powerpoint/2010/main" val="1688828321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1433</Words>
  <Application>Microsoft Office PowerPoint</Application>
  <PresentationFormat>Panoramiczny</PresentationFormat>
  <Paragraphs>154</Paragraphs>
  <Slides>13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Open Sans</vt:lpstr>
      <vt:lpstr>Symbol</vt:lpstr>
      <vt:lpstr>Wingdings</vt:lpstr>
      <vt:lpstr>1_Motyw pakietu Office</vt:lpstr>
      <vt:lpstr>Kryteria wyboru projektów  dla Działania 1.5. Wsparcie przedsiębiorstw w ramach programu regionalnego Fundusze Europejskie dla Pomorza 2021-2027 w zakresie rozwoju systemu wsparcia inwestorów  </vt:lpstr>
      <vt:lpstr>Działanie 1.5 Wsparcie przedsiębiorstw</vt:lpstr>
      <vt:lpstr>Typ projektu:</vt:lpstr>
      <vt:lpstr>Gminy województwa pomorskiego, na terenie których mogą być realizowane inwestycje produkcyjne MŚP</vt:lpstr>
      <vt:lpstr>Kryteria wyboru projektów </vt:lpstr>
      <vt:lpstr>Kryteria wyboru projektów – formalne (0/1)</vt:lpstr>
      <vt:lpstr>Kryteria wyboru projektów – wykonalności (0/1)</vt:lpstr>
      <vt:lpstr>Kryteria wyboru projektów – wykonalności (0/1)</vt:lpstr>
      <vt:lpstr>Kryteria wyboru projektów – zgodności z zasadami horyzontalnymi (0/1)</vt:lpstr>
      <vt:lpstr>Kryteria wyboru projektów – strategiczne obligatoryjne (0/1)</vt:lpstr>
      <vt:lpstr>Kryteria wyboru projektów – strategiczne obligatoryjne (0/1)</vt:lpstr>
      <vt:lpstr>Kryteria wyboru projektów – strategiczne fakultatywne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Rojek Agnieszka</cp:lastModifiedBy>
  <cp:revision>78</cp:revision>
  <cp:lastPrinted>2023-07-20T09:29:07Z</cp:lastPrinted>
  <dcterms:created xsi:type="dcterms:W3CDTF">2023-06-16T08:37:31Z</dcterms:created>
  <dcterms:modified xsi:type="dcterms:W3CDTF">2023-12-05T12:26:23Z</dcterms:modified>
</cp:coreProperties>
</file>