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748" r:id="rId3"/>
    <p:sldId id="751" r:id="rId4"/>
    <p:sldId id="328" r:id="rId5"/>
    <p:sldId id="318" r:id="rId6"/>
    <p:sldId id="343" r:id="rId7"/>
    <p:sldId id="741" r:id="rId8"/>
    <p:sldId id="302" r:id="rId9"/>
    <p:sldId id="307" r:id="rId1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AFDE7"/>
    <a:srgbClr val="F3F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EFCF8-BB97-4F66-8A01-7280E5AB72F2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9E64-3ABE-464F-ABC2-ABD806D3B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08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93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10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47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47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75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82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78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BDD2F5-100F-4792-BDC0-A95917523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6AAD88-5FDF-4352-9AB6-7711FFDAC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1696DF-3A3D-4FA7-9E7D-7E5F60D1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D34872-7D6A-4AB1-A705-DC988902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721EDF-AEAA-478D-AEBA-13313FF2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61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20D453-8262-4581-BD01-45935A1E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1490FD-26FE-4585-AF53-22B041FB7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ED0EE4-A001-4323-A86A-6D523233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492120-48F9-4B0C-9385-8BAF319E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2A9ADC-2041-4DB9-9FE7-E75D25BE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13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929A6D2-20C6-4B24-BE8D-BEBCD4653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4796FA-8292-4F05-ADF2-F65BF462E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3D423F-9286-4825-BBA0-5854DFD1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647941-1D60-4435-985D-5D820366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BD6245-60D3-48C4-AD9C-7A8F733C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353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 z logotypem - układ podstawow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384032" y="365125"/>
            <a:ext cx="496976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(indywidualny)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2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</a:p>
          <a:p>
            <a:pPr lvl="5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481752" y="6427897"/>
            <a:ext cx="649288" cy="385018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E9D0E7-205A-4E3C-A6CF-F8F454C50C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4CF9E00F-9AF9-4D58-8EE4-1E21D12C7D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525" y="260350"/>
            <a:ext cx="3384550" cy="6477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7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CC8A7F-9863-41F5-9419-7D7DEFA9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35AAC7-9289-435D-B695-C994528E1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E44F0F-FC9E-410F-BDA8-CC71006C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FCC94C-45AE-43E4-88B9-EE9DB190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240E93-8271-44D9-A2BE-130FB77C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271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0B4CF-A8F6-4D9C-BEF4-18ED7D1D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2CE2DB-F2E6-42E1-A114-4BCB0B296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632C6E-4065-419C-B719-799CDE26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15434D-C0D5-45A1-9854-7B1E37C1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66F394-B624-479D-BA7E-EB1F5D87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02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D53786-515F-4531-AB4D-7A46BB1C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6FAD9A-A2F0-4EB4-ADFA-9BCD5A651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88E30A-5AA5-4FA2-9152-847B99D28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69FC1-A829-4318-8CBC-DF526573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35DE62-167C-474D-A52B-9AC9EC94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926A0D-6DD9-4354-8D23-CA889C0C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286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4D48C-EE6F-4476-BF7A-50815426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DA68A4-E230-4BB4-9EE2-0044C21D7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CDEEC2-C1A5-4150-A3D4-FAF9D1A35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8F76107-D366-4914-BBE4-0B643898D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F574E4-FBFC-4C3C-A247-FBBB533AC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0DA6CBE-A3AF-4D1D-AAB3-C3947D15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0EE81CA-12AB-4349-A3A2-F4AD802C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2EF1027-59A3-4C31-A1B4-26AA455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591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46B4F-73F1-4EF5-B5D8-F92F7678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6F8AA9B-9726-4E87-80DE-610E0436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0631E7-74E2-46A0-9683-71A071B4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7574A8-AF19-42C7-B26C-29D3AB6E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353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DBC9051-029C-473D-B1E5-F7FB1D34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5A7485F-ED58-4E69-A64C-8946266B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A0A468-3821-44A1-86EE-26E92386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278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881E91-2AE1-467F-A560-1D5482DF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47D0A-6118-472D-AE05-D5C2B4CB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243C52-2A15-43DC-A614-A8C52BDBC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180361-494C-425C-8DEF-9E8C6CB4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1865F20-3032-4100-9627-CBCA1EBC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D14852-47F4-4A0E-B7CE-921C3F5A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466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634766-C0DE-4CC8-91E9-9ED15F50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C779E3D-1450-4340-A2E2-7608494F0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498BA3-F602-4164-8E17-620BA2C83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26F942-EE03-4477-8C07-3D4ABF4A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9A3791-0600-47DC-9031-2182A0AC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85AA0C-2926-45CE-8893-2A345A4E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2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C278896-F82B-4C7B-ABAF-309CF782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4990A1-555A-4D64-A9A1-960143BAA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84BD04-5346-4128-9CA0-2ADC2674E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F7A10-9486-41A8-982D-4FCB54D6D6EE}" type="datetimeFigureOut">
              <a:rPr lang="pl-PL" smtClean="0"/>
              <a:t>2023-12-11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89D74B-F4EA-44CE-AB16-93A1B2AD6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4622DC-7C45-48D2-86A2-DFC2A9489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B6EDD-F4AD-4D2F-BADB-E79061AC5B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06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00D8F7-42A2-4D77-811F-71902706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39" y="2669376"/>
            <a:ext cx="11383319" cy="2357148"/>
          </a:xfrm>
        </p:spPr>
        <p:txBody>
          <a:bodyPr>
            <a:noAutofit/>
          </a:bodyPr>
          <a:lstStyle/>
          <a:p>
            <a:pPr algn="ctr"/>
            <a:r>
              <a:rPr lang="pl-PL" sz="4000" b="1">
                <a:latin typeface="Arial" panose="020B0604020202020204" pitchFamily="34" charset="0"/>
                <a:cs typeface="Arial" panose="020B0604020202020204" pitchFamily="34" charset="0"/>
              </a:rPr>
              <a:t>Pomorskie </a:t>
            </a: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Obserwatorium Gospodarcze (POG)</a:t>
            </a:r>
            <a:br>
              <a:rPr lang="pl-PL" sz="3200" b="1" dirty="0"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erb województwa + napis Urząd Marszałkowski Województwa Pomorskiego">
            <a:extLst>
              <a:ext uri="{FF2B5EF4-FFF2-40B4-BE49-F238E27FC236}">
                <a16:creationId xmlns:a16="http://schemas.microsoft.com/office/drawing/2014/main" id="{1EE065E4-6F84-619B-2FB9-56AA3213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88" y="625258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Logo rocznicowe: 25 lat Samorządu Województwa Pomorskiego.">
            <a:extLst>
              <a:ext uri="{FF2B5EF4-FFF2-40B4-BE49-F238E27FC236}">
                <a16:creationId xmlns:a16="http://schemas.microsoft.com/office/drawing/2014/main" id="{F2A3C600-6736-F0E5-7DD4-F3E4A40B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1" y="908720"/>
            <a:ext cx="1774817" cy="86367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EEE4278-0D4B-3DE0-A26D-5B54F2AC9007}"/>
              </a:ext>
            </a:extLst>
          </p:cNvPr>
          <p:cNvSpPr txBox="1"/>
          <p:nvPr/>
        </p:nvSpPr>
        <p:spPr>
          <a:xfrm>
            <a:off x="891187" y="5098406"/>
            <a:ext cx="10664221" cy="15794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latin typeface="Arial"/>
                <a:ea typeface="Times New Roman" panose="02020603050405020304" pitchFamily="18" charset="0"/>
                <a:cs typeface="Arial"/>
              </a:rPr>
              <a:t>Stanisław Szultka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Komitet Monitorujący program regionalny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Fundusze Europejskie dla Pomorza 2021-2027</a:t>
            </a:r>
            <a:endParaRPr lang="pl-PL" sz="1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Gdańsk, 07 grudzień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</a:rPr>
              <a:t> 2023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 r.</a:t>
            </a:r>
          </a:p>
        </p:txBody>
      </p:sp>
    </p:spTree>
    <p:extLst>
      <p:ext uri="{BB962C8B-B14F-4D97-AF65-F5344CB8AC3E}">
        <p14:creationId xmlns:p14="http://schemas.microsoft.com/office/powerpoint/2010/main" val="23016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8884" y="166876"/>
            <a:ext cx="7334232" cy="68824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POG - DLACZEGO?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5485" y="605526"/>
            <a:ext cx="11984319" cy="1773322"/>
          </a:xfrm>
        </p:spPr>
        <p:txBody>
          <a:bodyPr>
            <a:noAutofit/>
          </a:bodyPr>
          <a:lstStyle/>
          <a:p>
            <a:endParaRPr lang="pl-PL" sz="1800" dirty="0"/>
          </a:p>
          <a:p>
            <a:pPr marL="0" indent="0"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Świat, rzeczywistość wokół nas wciąż się zmienia. Zdaniem analityków dzisiejszą sytuację najlepiej oddaje koncepcja BANI, która ewoluowała z wcześniejszego modelu VUCA.                                                                   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/>
          </a:p>
          <a:p>
            <a:endParaRPr lang="pl-PL" sz="18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8EE23416-22E7-447E-BF28-1AF76EA9329B}"/>
              </a:ext>
            </a:extLst>
          </p:cNvPr>
          <p:cNvSpPr txBox="1">
            <a:spLocks/>
          </p:cNvSpPr>
          <p:nvPr/>
        </p:nvSpPr>
        <p:spPr>
          <a:xfrm>
            <a:off x="320248" y="1963605"/>
            <a:ext cx="11513978" cy="565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08C274AD-471A-428E-A878-2E8485C84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sp>
        <p:nvSpPr>
          <p:cNvPr id="43" name="Symbol zastępczy zawartości 2">
            <a:extLst>
              <a:ext uri="{FF2B5EF4-FFF2-40B4-BE49-F238E27FC236}">
                <a16:creationId xmlns:a16="http://schemas.microsoft.com/office/drawing/2014/main" id="{541042C1-9CD1-4A68-8476-944E8EB91643}"/>
              </a:ext>
            </a:extLst>
          </p:cNvPr>
          <p:cNvSpPr txBox="1">
            <a:spLocks/>
          </p:cNvSpPr>
          <p:nvPr/>
        </p:nvSpPr>
        <p:spPr>
          <a:xfrm>
            <a:off x="311766" y="1010665"/>
            <a:ext cx="11169986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4BBCE8B-55DB-4B2B-8BE4-ECD31778F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449" y="1619216"/>
            <a:ext cx="4708143" cy="4395446"/>
          </a:xfrm>
          <a:prstGeom prst="rect">
            <a:avLst/>
          </a:prstGeom>
        </p:spPr>
      </p:pic>
      <p:sp>
        <p:nvSpPr>
          <p:cNvPr id="48" name="Symbol zastępczy zawartości 2">
            <a:extLst>
              <a:ext uri="{FF2B5EF4-FFF2-40B4-BE49-F238E27FC236}">
                <a16:creationId xmlns:a16="http://schemas.microsoft.com/office/drawing/2014/main" id="{FA2F6D23-F226-487C-8BAA-09C55D2ED268}"/>
              </a:ext>
            </a:extLst>
          </p:cNvPr>
          <p:cNvSpPr txBox="1">
            <a:spLocks/>
          </p:cNvSpPr>
          <p:nvPr/>
        </p:nvSpPr>
        <p:spPr>
          <a:xfrm>
            <a:off x="8532816" y="2431031"/>
            <a:ext cx="3483871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ŚWIAT BANI</a:t>
            </a:r>
          </a:p>
          <a:p>
            <a:pPr algn="ctr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KRUCHY</a:t>
            </a:r>
          </a:p>
          <a:p>
            <a:pPr algn="ctr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NIESPOKOJNY</a:t>
            </a:r>
          </a:p>
          <a:p>
            <a:pPr algn="ctr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NIELINIOWY</a:t>
            </a:r>
          </a:p>
          <a:p>
            <a:pPr algn="ctr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NIEZROZUMIAŁY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ymbol zastępczy zawartości 2">
            <a:extLst>
              <a:ext uri="{FF2B5EF4-FFF2-40B4-BE49-F238E27FC236}">
                <a16:creationId xmlns:a16="http://schemas.microsoft.com/office/drawing/2014/main" id="{427B1292-48B0-4097-B132-4290B7F91154}"/>
              </a:ext>
            </a:extLst>
          </p:cNvPr>
          <p:cNvSpPr txBox="1">
            <a:spLocks/>
          </p:cNvSpPr>
          <p:nvPr/>
        </p:nvSpPr>
        <p:spPr>
          <a:xfrm>
            <a:off x="-123645" y="2433216"/>
            <a:ext cx="3483871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ŚWIAT VUCA</a:t>
            </a:r>
          </a:p>
          <a:p>
            <a:pPr algn="ctr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ZMIENNOŚĆ</a:t>
            </a:r>
          </a:p>
          <a:p>
            <a:pPr algn="ctr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NIEPEWNOŚĆ</a:t>
            </a:r>
          </a:p>
          <a:p>
            <a:pPr algn="ctr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ZŁOŻONOŚĆ</a:t>
            </a:r>
          </a:p>
          <a:p>
            <a:pPr algn="ctr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NIEJEDNOZNACZNOŚĆ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trzałka: zakrzywiona w górę 18">
            <a:extLst>
              <a:ext uri="{FF2B5EF4-FFF2-40B4-BE49-F238E27FC236}">
                <a16:creationId xmlns:a16="http://schemas.microsoft.com/office/drawing/2014/main" id="{5780EDB3-55AD-406A-8823-015BA55004E6}"/>
              </a:ext>
            </a:extLst>
          </p:cNvPr>
          <p:cNvSpPr/>
          <p:nvPr/>
        </p:nvSpPr>
        <p:spPr>
          <a:xfrm>
            <a:off x="2428884" y="4264703"/>
            <a:ext cx="7258324" cy="1773322"/>
          </a:xfrm>
          <a:prstGeom prst="curvedUpArrow">
            <a:avLst>
              <a:gd name="adj1" fmla="val 14784"/>
              <a:gd name="adj2" fmla="val 48182"/>
              <a:gd name="adj3" fmla="val 204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1" name="Symbol zastępczy zawartości 2">
            <a:extLst>
              <a:ext uri="{FF2B5EF4-FFF2-40B4-BE49-F238E27FC236}">
                <a16:creationId xmlns:a16="http://schemas.microsoft.com/office/drawing/2014/main" id="{98BD45E5-C05F-4E72-B484-D7E0BEF9D57E}"/>
              </a:ext>
            </a:extLst>
          </p:cNvPr>
          <p:cNvSpPr txBox="1">
            <a:spLocks/>
          </p:cNvSpPr>
          <p:nvPr/>
        </p:nvSpPr>
        <p:spPr>
          <a:xfrm>
            <a:off x="229956" y="6038025"/>
            <a:ext cx="11778370" cy="75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obliczu tak przewidywanej przyszłości potrzebne są ramy, działania i rozwiązania, dzięki którym łatwiej będzie można zrozumieć świat. Kluczowe znaczenie danych i trafnej analizy.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9984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6C3FD75A-AE1F-4106-B8C8-DB14BE72B179}"/>
              </a:ext>
            </a:extLst>
          </p:cNvPr>
          <p:cNvSpPr/>
          <p:nvPr/>
        </p:nvSpPr>
        <p:spPr>
          <a:xfrm>
            <a:off x="602123" y="1980273"/>
            <a:ext cx="10351363" cy="2664169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77477" y="194381"/>
            <a:ext cx="5060271" cy="688246"/>
          </a:xfrm>
        </p:spPr>
        <p:txBody>
          <a:bodyPr>
            <a:noAutofit/>
          </a:bodyPr>
          <a:lstStyle/>
          <a:p>
            <a:r>
              <a:rPr lang="pl-PL" dirty="0"/>
              <a:t>POG – DLA KOGO?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5" name="Obraz 54">
            <a:extLst>
              <a:ext uri="{FF2B5EF4-FFF2-40B4-BE49-F238E27FC236}">
                <a16:creationId xmlns:a16="http://schemas.microsoft.com/office/drawing/2014/main" id="{75398251-1745-407F-A3F3-B39E70FDF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sp>
        <p:nvSpPr>
          <p:cNvPr id="41" name="Prostokąt 40">
            <a:extLst>
              <a:ext uri="{FF2B5EF4-FFF2-40B4-BE49-F238E27FC236}">
                <a16:creationId xmlns:a16="http://schemas.microsoft.com/office/drawing/2014/main" id="{DC744937-7890-4FF8-8B83-39C24427CB55}"/>
              </a:ext>
            </a:extLst>
          </p:cNvPr>
          <p:cNvSpPr/>
          <p:nvPr/>
        </p:nvSpPr>
        <p:spPr>
          <a:xfrm>
            <a:off x="2426275" y="2963780"/>
            <a:ext cx="1505740" cy="654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EDUKACJA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9033B0B8-03D2-4417-987B-BBA2E136B383}"/>
              </a:ext>
            </a:extLst>
          </p:cNvPr>
          <p:cNvSpPr/>
          <p:nvPr/>
        </p:nvSpPr>
        <p:spPr>
          <a:xfrm>
            <a:off x="4846718" y="3328083"/>
            <a:ext cx="1894592" cy="8216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INSTYTUCJE RYNKU PRACY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(WUP, PUP)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6FAF7C0E-9407-452C-8BAA-62D7F0CC02ED}"/>
              </a:ext>
            </a:extLst>
          </p:cNvPr>
          <p:cNvSpPr/>
          <p:nvPr/>
        </p:nvSpPr>
        <p:spPr>
          <a:xfrm>
            <a:off x="2432629" y="3700882"/>
            <a:ext cx="1514537" cy="654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UCZELNIE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24285E5A-EDA4-427D-A17A-52F120295F4E}"/>
              </a:ext>
            </a:extLst>
          </p:cNvPr>
          <p:cNvSpPr/>
          <p:nvPr/>
        </p:nvSpPr>
        <p:spPr>
          <a:xfrm>
            <a:off x="3737971" y="2104751"/>
            <a:ext cx="1847066" cy="76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INSTYTUCJE OTOCZENIA BIZNESU</a:t>
            </a: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B8EF242E-15E2-414E-AA3E-BA6998228BC8}"/>
              </a:ext>
            </a:extLst>
          </p:cNvPr>
          <p:cNvSpPr/>
          <p:nvPr/>
        </p:nvSpPr>
        <p:spPr>
          <a:xfrm>
            <a:off x="4182018" y="5824193"/>
            <a:ext cx="3284839" cy="988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SAMORZĄD WOJEWÓDZTWA POMORSKIEGO / JEDNOSTKI SAMORZĄDU TERYTORIALNEGO</a:t>
            </a: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3363D896-81E6-42D9-81FE-425C7AEB6B43}"/>
              </a:ext>
            </a:extLst>
          </p:cNvPr>
          <p:cNvSpPr/>
          <p:nvPr/>
        </p:nvSpPr>
        <p:spPr>
          <a:xfrm>
            <a:off x="4758419" y="1047421"/>
            <a:ext cx="1929348" cy="9125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POMORSKIE OBSERWATORIUM GOSPODARCZE</a:t>
            </a:r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ED7E9C3C-3390-4BBB-8670-6EBD99A38078}"/>
              </a:ext>
            </a:extLst>
          </p:cNvPr>
          <p:cNvSpPr/>
          <p:nvPr/>
        </p:nvSpPr>
        <p:spPr>
          <a:xfrm>
            <a:off x="3616797" y="4666114"/>
            <a:ext cx="2134872" cy="1088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 PROGRAMOWANIE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INTERWENCJI PUBLICZNEJ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9CA70BC1-553F-4678-B04A-F07B14DE5317}"/>
              </a:ext>
            </a:extLst>
          </p:cNvPr>
          <p:cNvSpPr/>
          <p:nvPr/>
        </p:nvSpPr>
        <p:spPr>
          <a:xfrm>
            <a:off x="5902282" y="4652739"/>
            <a:ext cx="2134872" cy="1088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FUNDUSZE EUROPEJSKIE DLA POMORZA</a:t>
            </a: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3DFAC005-8097-4310-9577-30E49E81FE95}"/>
              </a:ext>
            </a:extLst>
          </p:cNvPr>
          <p:cNvSpPr/>
          <p:nvPr/>
        </p:nvSpPr>
        <p:spPr>
          <a:xfrm>
            <a:off x="5862036" y="4647639"/>
            <a:ext cx="2134872" cy="1024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131CBBC-9A5C-491C-9F91-A7422292AF28}"/>
              </a:ext>
            </a:extLst>
          </p:cNvPr>
          <p:cNvSpPr/>
          <p:nvPr/>
        </p:nvSpPr>
        <p:spPr>
          <a:xfrm>
            <a:off x="3576550" y="4642384"/>
            <a:ext cx="2232667" cy="1029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4DE74717-FAFB-4A87-A2BB-9DE3C1270A22}"/>
              </a:ext>
            </a:extLst>
          </p:cNvPr>
          <p:cNvSpPr/>
          <p:nvPr/>
        </p:nvSpPr>
        <p:spPr>
          <a:xfrm rot="19050871">
            <a:off x="3414022" y="2672130"/>
            <a:ext cx="523853" cy="32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id="{A51EAAC7-5BF5-460F-83EC-178CD7B6E30F}"/>
              </a:ext>
            </a:extLst>
          </p:cNvPr>
          <p:cNvSpPr/>
          <p:nvPr/>
        </p:nvSpPr>
        <p:spPr>
          <a:xfrm>
            <a:off x="3953789" y="3945461"/>
            <a:ext cx="892929" cy="32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F673A160-4517-4111-A071-A352B9BD7863}"/>
              </a:ext>
            </a:extLst>
          </p:cNvPr>
          <p:cNvSpPr/>
          <p:nvPr/>
        </p:nvSpPr>
        <p:spPr>
          <a:xfrm>
            <a:off x="3932016" y="3248538"/>
            <a:ext cx="914704" cy="32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: w prawo 26">
            <a:extLst>
              <a:ext uri="{FF2B5EF4-FFF2-40B4-BE49-F238E27FC236}">
                <a16:creationId xmlns:a16="http://schemas.microsoft.com/office/drawing/2014/main" id="{F32F8A41-9F36-495D-810B-A76D826D62BC}"/>
              </a:ext>
            </a:extLst>
          </p:cNvPr>
          <p:cNvSpPr/>
          <p:nvPr/>
        </p:nvSpPr>
        <p:spPr>
          <a:xfrm>
            <a:off x="6741310" y="3562996"/>
            <a:ext cx="830092" cy="32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prawo 28">
            <a:extLst>
              <a:ext uri="{FF2B5EF4-FFF2-40B4-BE49-F238E27FC236}">
                <a16:creationId xmlns:a16="http://schemas.microsoft.com/office/drawing/2014/main" id="{FCAE90C6-EF7F-479A-A0D2-439BB2C82E96}"/>
              </a:ext>
            </a:extLst>
          </p:cNvPr>
          <p:cNvSpPr/>
          <p:nvPr/>
        </p:nvSpPr>
        <p:spPr>
          <a:xfrm rot="16200000">
            <a:off x="4043921" y="5642916"/>
            <a:ext cx="412243" cy="32090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: w prawo 27">
            <a:extLst>
              <a:ext uri="{FF2B5EF4-FFF2-40B4-BE49-F238E27FC236}">
                <a16:creationId xmlns:a16="http://schemas.microsoft.com/office/drawing/2014/main" id="{D69FBD55-D275-4A77-9EB4-2D10C577E427}"/>
              </a:ext>
            </a:extLst>
          </p:cNvPr>
          <p:cNvSpPr/>
          <p:nvPr/>
        </p:nvSpPr>
        <p:spPr>
          <a:xfrm rot="16200000">
            <a:off x="7179215" y="5642916"/>
            <a:ext cx="412243" cy="32090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66C1AE4E-EDB6-412B-B580-DD0E565AF993}"/>
              </a:ext>
            </a:extLst>
          </p:cNvPr>
          <p:cNvSpPr/>
          <p:nvPr/>
        </p:nvSpPr>
        <p:spPr>
          <a:xfrm>
            <a:off x="7577756" y="2986332"/>
            <a:ext cx="2187969" cy="11195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PODMIOTY GOSPODARCZE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(małe, średnie i duże przedsiębiorstwa)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6C818C73-DC62-4B93-A9C1-D040AFE34DE0}"/>
              </a:ext>
            </a:extLst>
          </p:cNvPr>
          <p:cNvSpPr/>
          <p:nvPr/>
        </p:nvSpPr>
        <p:spPr>
          <a:xfrm>
            <a:off x="5751669" y="2104751"/>
            <a:ext cx="1906336" cy="654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ORGANIZACJE PRACODAWCÓW</a:t>
            </a:r>
          </a:p>
        </p:txBody>
      </p:sp>
      <p:sp>
        <p:nvSpPr>
          <p:cNvPr id="48" name="Strzałka: w prawo 47">
            <a:extLst>
              <a:ext uri="{FF2B5EF4-FFF2-40B4-BE49-F238E27FC236}">
                <a16:creationId xmlns:a16="http://schemas.microsoft.com/office/drawing/2014/main" id="{54450D74-AB8A-496F-9EE1-649C3F910606}"/>
              </a:ext>
            </a:extLst>
          </p:cNvPr>
          <p:cNvSpPr/>
          <p:nvPr/>
        </p:nvSpPr>
        <p:spPr>
          <a:xfrm rot="13866480">
            <a:off x="7494269" y="2692152"/>
            <a:ext cx="523853" cy="32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06364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1600" y="123062"/>
            <a:ext cx="4825752" cy="688246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POG W </a:t>
            </a:r>
            <a:r>
              <a:rPr lang="pl-PL" dirty="0"/>
              <a:t>RPS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8383" y="836714"/>
            <a:ext cx="11792273" cy="56561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CE5BB16-A7A9-407A-BC11-77C45EA0F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84648" y="605203"/>
            <a:ext cx="12192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Pomorskie Obserwatorium Gospodarcze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B50336C-FA9D-4119-A7B0-88C1F107F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72986"/>
              </p:ext>
            </p:extLst>
          </p:nvPr>
        </p:nvGraphicFramePr>
        <p:xfrm>
          <a:off x="642013" y="1170645"/>
          <a:ext cx="10720084" cy="4907388"/>
        </p:xfrm>
        <a:graphic>
          <a:graphicData uri="http://schemas.openxmlformats.org/drawingml/2006/table">
            <a:tbl>
              <a:tblPr firstRow="1" firstCol="1" bandRow="1"/>
              <a:tblGrid>
                <a:gridCol w="711009">
                  <a:extLst>
                    <a:ext uri="{9D8B030D-6E8A-4147-A177-3AD203B41FA5}">
                      <a16:colId xmlns:a16="http://schemas.microsoft.com/office/drawing/2014/main" val="348681688"/>
                    </a:ext>
                  </a:extLst>
                </a:gridCol>
                <a:gridCol w="3047318">
                  <a:extLst>
                    <a:ext uri="{9D8B030D-6E8A-4147-A177-3AD203B41FA5}">
                      <a16:colId xmlns:a16="http://schemas.microsoft.com/office/drawing/2014/main" val="314190857"/>
                    </a:ext>
                  </a:extLst>
                </a:gridCol>
                <a:gridCol w="6961757">
                  <a:extLst>
                    <a:ext uri="{9D8B030D-6E8A-4147-A177-3AD203B41FA5}">
                      <a16:colId xmlns:a16="http://schemas.microsoft.com/office/drawing/2014/main" val="404173291"/>
                    </a:ext>
                  </a:extLst>
                </a:gridCol>
              </a:tblGrid>
              <a:tr h="275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Nazwa PS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Zakres PS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364014"/>
                  </a:ext>
                </a:extLst>
              </a:tr>
              <a:tr h="4631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Pomorskie Obserwatorium Gospodarcze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Rozwijanie regionalnego systemu monitorowania gospodarki, rynku pracy i turystyki z wykorzystaniem technologii cyfrowych, w tym: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Badania i analizy zmian, potrzeb, trendów oraz procesów gospodarczych w zakresie innowacyjności, przedsiębiorczości i rynku pracy województwa pomorskiego (w tym branż kluczowych i ISP z wykorzystaniem najnowszych technologii) z uwzględnieniem specyfiki </a:t>
                      </a:r>
                      <a:r>
                        <a:rPr lang="pl-PL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subregionalnej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Przygotowanie, uruchomienie i zapewnienie funkcjonowania ogólnodostępnej platformy cyfrowej gromadzącej i prezentującej dane i analizy.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342901"/>
                  </a:ext>
                </a:extLst>
              </a:tr>
            </a:tbl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52AAEE95-E4B8-4885-A3B7-491F37AA9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959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6508" y="115732"/>
            <a:ext cx="4825752" cy="688246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POG W FEP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8383" y="836714"/>
            <a:ext cx="11792273" cy="5656162"/>
          </a:xfrm>
        </p:spPr>
        <p:txBody>
          <a:bodyPr>
            <a:noAutofit/>
          </a:bodyPr>
          <a:lstStyle/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 obszarze doskonalenia </a:t>
            </a:r>
            <a:r>
              <a:rPr lang="pl-PL" sz="2600" u="sng" dirty="0">
                <a:latin typeface="Arial" panose="020B0604020202020204" pitchFamily="34" charset="0"/>
                <a:cs typeface="Arial" panose="020B0604020202020204" pitchFamily="34" charset="0"/>
              </a:rPr>
              <a:t>mechanizmów diagnozowania i prognozowania zapotrzebowania na kompetencje na regionalnym i lokalnych rynkach pracy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interwencja dotyczyć będzie prowadzenia badań i analiz zmian, potrzeb, trendów oraz procesów gospodarczych w zakresie innowacyjności, przedsiębiorczości i rynku pracy województwa pomorskiego, w tym ISP i branż kluczowych mających istotne znaczenie dla rozwoju poszczególnych obszarów województwa.</a:t>
            </a: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 ramach Celu przewiduje się realizację przedsięwzięcia strategicznego koordynowanego przez SWP, wynikającego z RPS w zakresie gospodarki, rynku pracy, oferty turystycznej i czasu wolnego, dotyczącego rozwijania regionalnego systemu monitorowania gospodarki, rynku pracy i turystyki (Pomorskie Obserwatorium Gospodarcze).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CE5BB16-A7A9-407A-BC11-77C45EA0F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84648" y="605203"/>
            <a:ext cx="12192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Pomorskie Obserwatorium Gospodarcze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30A262B-47E0-473C-84A6-C9B7381F5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363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8884" y="166876"/>
            <a:ext cx="7334232" cy="68824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POMORSKIE OBSERWATORIUM GOSPODARCZE (POG)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2339" y="836713"/>
            <a:ext cx="11792273" cy="5976202"/>
          </a:xfrm>
        </p:spPr>
        <p:txBody>
          <a:bodyPr>
            <a:noAutofit/>
          </a:bodyPr>
          <a:lstStyle/>
          <a:p>
            <a:endParaRPr lang="pl-PL" sz="1800" dirty="0"/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8EE23416-22E7-447E-BF28-1AF76EA9329B}"/>
              </a:ext>
            </a:extLst>
          </p:cNvPr>
          <p:cNvSpPr txBox="1">
            <a:spLocks/>
          </p:cNvSpPr>
          <p:nvPr/>
        </p:nvSpPr>
        <p:spPr>
          <a:xfrm>
            <a:off x="320248" y="1963605"/>
            <a:ext cx="11513978" cy="565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08C274AD-471A-428E-A878-2E8485C84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pic>
        <p:nvPicPr>
          <p:cNvPr id="58" name="Obraz 57">
            <a:extLst>
              <a:ext uri="{FF2B5EF4-FFF2-40B4-BE49-F238E27FC236}">
                <a16:creationId xmlns:a16="http://schemas.microsoft.com/office/drawing/2014/main" id="{DC42D31D-6B97-4B96-AFA9-92E57B924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554" y="5660657"/>
            <a:ext cx="4362149" cy="898204"/>
          </a:xfrm>
          <a:prstGeom prst="rect">
            <a:avLst/>
          </a:prstGeom>
        </p:spPr>
      </p:pic>
      <p:sp>
        <p:nvSpPr>
          <p:cNvPr id="59" name="Prostokąt 58">
            <a:extLst>
              <a:ext uri="{FF2B5EF4-FFF2-40B4-BE49-F238E27FC236}">
                <a16:creationId xmlns:a16="http://schemas.microsoft.com/office/drawing/2014/main" id="{DBB8B92B-266B-48DB-B3D3-DF2F6D7EC00E}"/>
              </a:ext>
            </a:extLst>
          </p:cNvPr>
          <p:cNvSpPr/>
          <p:nvPr/>
        </p:nvSpPr>
        <p:spPr>
          <a:xfrm>
            <a:off x="442763" y="6021287"/>
            <a:ext cx="4087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JEST ELEMENTEM STRATEGII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7B165716-60FF-4082-937F-76BF1E18607F}"/>
              </a:ext>
            </a:extLst>
          </p:cNvPr>
          <p:cNvGrpSpPr/>
          <p:nvPr/>
        </p:nvGrpSpPr>
        <p:grpSpPr>
          <a:xfrm>
            <a:off x="3086021" y="2188819"/>
            <a:ext cx="4462362" cy="3440493"/>
            <a:chOff x="6806402" y="1471995"/>
            <a:chExt cx="4462362" cy="3440493"/>
          </a:xfrm>
        </p:grpSpPr>
        <p:sp>
          <p:nvSpPr>
            <p:cNvPr id="29" name="Strzałka: w prawo 28">
              <a:extLst>
                <a:ext uri="{FF2B5EF4-FFF2-40B4-BE49-F238E27FC236}">
                  <a16:creationId xmlns:a16="http://schemas.microsoft.com/office/drawing/2014/main" id="{C9F279DF-4C54-44B4-B8B5-7A51B78ECA60}"/>
                </a:ext>
              </a:extLst>
            </p:cNvPr>
            <p:cNvSpPr/>
            <p:nvPr/>
          </p:nvSpPr>
          <p:spPr>
            <a:xfrm rot="2039485">
              <a:off x="7356328" y="2286551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Strzałka: w prawo 29">
              <a:extLst>
                <a:ext uri="{FF2B5EF4-FFF2-40B4-BE49-F238E27FC236}">
                  <a16:creationId xmlns:a16="http://schemas.microsoft.com/office/drawing/2014/main" id="{917CB2AC-04BB-407F-AEC8-343BCD7B9503}"/>
                </a:ext>
              </a:extLst>
            </p:cNvPr>
            <p:cNvSpPr/>
            <p:nvPr/>
          </p:nvSpPr>
          <p:spPr>
            <a:xfrm rot="8416373" flipV="1">
              <a:off x="7379409" y="3553081"/>
              <a:ext cx="576064" cy="1447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D47F28A4-4C68-46FA-A1E9-4BC16EA4A8B0}"/>
                </a:ext>
              </a:extLst>
            </p:cNvPr>
            <p:cNvSpPr/>
            <p:nvPr/>
          </p:nvSpPr>
          <p:spPr>
            <a:xfrm>
              <a:off x="6908707" y="1550665"/>
              <a:ext cx="2146937" cy="16874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B31D5AF8-202F-4BD3-80AE-EDF900ABCAAF}"/>
                </a:ext>
              </a:extLst>
            </p:cNvPr>
            <p:cNvSpPr/>
            <p:nvPr/>
          </p:nvSpPr>
          <p:spPr>
            <a:xfrm>
              <a:off x="6909434" y="3197064"/>
              <a:ext cx="2152225" cy="17093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EDEAFCD2-AD7B-4B46-94BF-58E3246014F2}"/>
                </a:ext>
              </a:extLst>
            </p:cNvPr>
            <p:cNvSpPr/>
            <p:nvPr/>
          </p:nvSpPr>
          <p:spPr>
            <a:xfrm>
              <a:off x="9052521" y="1550665"/>
              <a:ext cx="2207761" cy="170939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4A9739EA-7531-423F-9961-5D3AA5C24031}"/>
                </a:ext>
              </a:extLst>
            </p:cNvPr>
            <p:cNvSpPr/>
            <p:nvPr/>
          </p:nvSpPr>
          <p:spPr>
            <a:xfrm>
              <a:off x="9052521" y="3191759"/>
              <a:ext cx="2207761" cy="172072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53CF270A-D863-4D9F-B2BA-53D4BDA67C6E}"/>
                </a:ext>
              </a:extLst>
            </p:cNvPr>
            <p:cNvSpPr/>
            <p:nvPr/>
          </p:nvSpPr>
          <p:spPr>
            <a:xfrm>
              <a:off x="8858352" y="2199314"/>
              <a:ext cx="408055" cy="4414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31265A2F-F2F2-4B83-8F6A-51F3D9180358}"/>
                </a:ext>
              </a:extLst>
            </p:cNvPr>
            <p:cNvSpPr/>
            <p:nvPr/>
          </p:nvSpPr>
          <p:spPr>
            <a:xfrm>
              <a:off x="8858352" y="3911571"/>
              <a:ext cx="456071" cy="3980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0307583C-B05C-445E-B4F3-2C53699407C6}"/>
                </a:ext>
              </a:extLst>
            </p:cNvPr>
            <p:cNvSpPr/>
            <p:nvPr/>
          </p:nvSpPr>
          <p:spPr>
            <a:xfrm>
              <a:off x="7675847" y="3000038"/>
              <a:ext cx="517559" cy="444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618FA595-A920-4260-B360-60DCA27BA890}"/>
                </a:ext>
              </a:extLst>
            </p:cNvPr>
            <p:cNvSpPr/>
            <p:nvPr/>
          </p:nvSpPr>
          <p:spPr>
            <a:xfrm>
              <a:off x="9929025" y="2999067"/>
              <a:ext cx="487818" cy="398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2F7B14A7-8635-45BC-972B-92C029F0BEDF}"/>
                </a:ext>
              </a:extLst>
            </p:cNvPr>
            <p:cNvSpPr/>
            <p:nvPr/>
          </p:nvSpPr>
          <p:spPr>
            <a:xfrm>
              <a:off x="6906616" y="2231615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DANE</a:t>
              </a:r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BA701FE3-8D22-4625-98E2-58E7A8EF6202}"/>
                </a:ext>
              </a:extLst>
            </p:cNvPr>
            <p:cNvSpPr/>
            <p:nvPr/>
          </p:nvSpPr>
          <p:spPr>
            <a:xfrm>
              <a:off x="9133892" y="2236759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ANALIZY</a:t>
              </a:r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BAA2E5D3-55FA-4850-9681-1284F361183F}"/>
                </a:ext>
              </a:extLst>
            </p:cNvPr>
            <p:cNvSpPr/>
            <p:nvPr/>
          </p:nvSpPr>
          <p:spPr>
            <a:xfrm>
              <a:off x="9061660" y="3851014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WNIOSKI</a:t>
              </a:r>
            </a:p>
          </p:txBody>
        </p:sp>
        <p:pic>
          <p:nvPicPr>
            <p:cNvPr id="5" name="Grafika 4" descr="Książki">
              <a:extLst>
                <a:ext uri="{FF2B5EF4-FFF2-40B4-BE49-F238E27FC236}">
                  <a16:creationId xmlns:a16="http://schemas.microsoft.com/office/drawing/2014/main" id="{36E38DE2-6B3D-48F6-A954-B1F337779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76873" y="1548499"/>
              <a:ext cx="768618" cy="768618"/>
            </a:xfrm>
            <a:prstGeom prst="rect">
              <a:avLst/>
            </a:prstGeom>
          </p:spPr>
        </p:pic>
        <p:pic>
          <p:nvPicPr>
            <p:cNvPr id="12" name="Grafika 11" descr="Prezentacja z wykresem słupkowym">
              <a:extLst>
                <a:ext uri="{FF2B5EF4-FFF2-40B4-BE49-F238E27FC236}">
                  <a16:creationId xmlns:a16="http://schemas.microsoft.com/office/drawing/2014/main" id="{F4CB3B1A-57A4-4577-9D15-F40624F6D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97678" y="3201457"/>
              <a:ext cx="849319" cy="849319"/>
            </a:xfrm>
            <a:prstGeom prst="rect">
              <a:avLst/>
            </a:prstGeom>
          </p:spPr>
        </p:pic>
        <p:pic>
          <p:nvPicPr>
            <p:cNvPr id="44" name="Grafika 43" descr="Grupa docelowa">
              <a:extLst>
                <a:ext uri="{FF2B5EF4-FFF2-40B4-BE49-F238E27FC236}">
                  <a16:creationId xmlns:a16="http://schemas.microsoft.com/office/drawing/2014/main" id="{C543E0AE-1486-4C32-9F78-15E1B342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79268" y="1471995"/>
              <a:ext cx="836784" cy="836784"/>
            </a:xfrm>
            <a:prstGeom prst="rect">
              <a:avLst/>
            </a:prstGeom>
          </p:spPr>
        </p:pic>
        <p:pic>
          <p:nvPicPr>
            <p:cNvPr id="46" name="Grafika 45" descr="Uścisk dłoni">
              <a:extLst>
                <a:ext uri="{FF2B5EF4-FFF2-40B4-BE49-F238E27FC236}">
                  <a16:creationId xmlns:a16="http://schemas.microsoft.com/office/drawing/2014/main" id="{83116497-8C00-40C9-AE60-0286D44A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185117" y="3130313"/>
              <a:ext cx="812475" cy="812475"/>
            </a:xfrm>
            <a:prstGeom prst="rect">
              <a:avLst/>
            </a:prstGeom>
          </p:spPr>
        </p:pic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AC3389AC-1DAD-409B-8A97-6D60DCE12FAA}"/>
                </a:ext>
              </a:extLst>
            </p:cNvPr>
            <p:cNvSpPr/>
            <p:nvPr/>
          </p:nvSpPr>
          <p:spPr>
            <a:xfrm>
              <a:off x="6806402" y="3843171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UPOWSZECHNIANIE</a:t>
              </a:r>
            </a:p>
          </p:txBody>
        </p:sp>
        <p:pic>
          <p:nvPicPr>
            <p:cNvPr id="50" name="Grafika 49" descr="Głowa z kołami zębatymi">
              <a:extLst>
                <a:ext uri="{FF2B5EF4-FFF2-40B4-BE49-F238E27FC236}">
                  <a16:creationId xmlns:a16="http://schemas.microsoft.com/office/drawing/2014/main" id="{BC4E311C-C9A6-4DED-9E2B-A6ED8ED7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20872" y="1592727"/>
              <a:ext cx="839616" cy="657190"/>
            </a:xfrm>
            <a:prstGeom prst="rect">
              <a:avLst/>
            </a:prstGeom>
          </p:spPr>
        </p:pic>
        <p:pic>
          <p:nvPicPr>
            <p:cNvPr id="52" name="Grafika 51" descr="Trend wzrostowy">
              <a:extLst>
                <a:ext uri="{FF2B5EF4-FFF2-40B4-BE49-F238E27FC236}">
                  <a16:creationId xmlns:a16="http://schemas.microsoft.com/office/drawing/2014/main" id="{534D6690-20C1-43D8-B08B-BDBE95520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033573" y="3194872"/>
              <a:ext cx="831702" cy="831702"/>
            </a:xfrm>
            <a:prstGeom prst="rect">
              <a:avLst/>
            </a:prstGeom>
          </p:spPr>
        </p:pic>
        <p:pic>
          <p:nvPicPr>
            <p:cNvPr id="54" name="Grafika 53" descr="Gazeta">
              <a:extLst>
                <a:ext uri="{FF2B5EF4-FFF2-40B4-BE49-F238E27FC236}">
                  <a16:creationId xmlns:a16="http://schemas.microsoft.com/office/drawing/2014/main" id="{F6ADAEE7-CB91-4E94-85C7-1D67E32A4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270935" y="1558544"/>
              <a:ext cx="790994" cy="790994"/>
            </a:xfrm>
            <a:prstGeom prst="rect">
              <a:avLst/>
            </a:prstGeom>
          </p:spPr>
        </p:pic>
        <p:pic>
          <p:nvPicPr>
            <p:cNvPr id="42" name="Grafika 41" descr="Przegląd klientów (od prawej do lewej)">
              <a:extLst>
                <a:ext uri="{FF2B5EF4-FFF2-40B4-BE49-F238E27FC236}">
                  <a16:creationId xmlns:a16="http://schemas.microsoft.com/office/drawing/2014/main" id="{7513FCB3-D565-4662-AF73-F9181DCFE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890785" y="3211228"/>
              <a:ext cx="718501" cy="718501"/>
            </a:xfrm>
            <a:prstGeom prst="rect">
              <a:avLst/>
            </a:prstGeom>
          </p:spPr>
        </p:pic>
      </p:grpSp>
      <p:sp>
        <p:nvSpPr>
          <p:cNvPr id="43" name="Symbol zastępczy zawartości 2">
            <a:extLst>
              <a:ext uri="{FF2B5EF4-FFF2-40B4-BE49-F238E27FC236}">
                <a16:creationId xmlns:a16="http://schemas.microsoft.com/office/drawing/2014/main" id="{541042C1-9CD1-4A68-8476-944E8EB91643}"/>
              </a:ext>
            </a:extLst>
          </p:cNvPr>
          <p:cNvSpPr txBox="1">
            <a:spLocks/>
          </p:cNvSpPr>
          <p:nvPr/>
        </p:nvSpPr>
        <p:spPr>
          <a:xfrm>
            <a:off x="311766" y="1010665"/>
            <a:ext cx="11169986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Cel: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Stworzenie jednolitego narzędzia pozwalającego na pełne zrozumienie, pogłębienie wiedzy i monitoring procesów w gospodarce i rynku pracy Województwa Pomorskiego. 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4917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6563" y="149191"/>
            <a:ext cx="5046860" cy="688246"/>
          </a:xfrm>
        </p:spPr>
        <p:txBody>
          <a:bodyPr>
            <a:normAutofit fontScale="90000"/>
          </a:bodyPr>
          <a:lstStyle/>
          <a:p>
            <a:r>
              <a:rPr lang="pl-PL" dirty="0"/>
              <a:t>POG – DZIAŁANIA (MODUŁY)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08C274AD-471A-428E-A878-2E8485C84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8B269E6D-0585-4708-AA8F-49F0A7D154DC}"/>
              </a:ext>
            </a:extLst>
          </p:cNvPr>
          <p:cNvSpPr/>
          <p:nvPr/>
        </p:nvSpPr>
        <p:spPr>
          <a:xfrm>
            <a:off x="348951" y="1966093"/>
            <a:ext cx="5444830" cy="2123956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4D6624A6-2E23-4202-BCB8-99B3942F5EE0}"/>
              </a:ext>
            </a:extLst>
          </p:cNvPr>
          <p:cNvSpPr/>
          <p:nvPr/>
        </p:nvSpPr>
        <p:spPr>
          <a:xfrm>
            <a:off x="390533" y="4261793"/>
            <a:ext cx="5458846" cy="2092142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1705DD6E-7686-42D4-83D0-51582CB90619}"/>
              </a:ext>
            </a:extLst>
          </p:cNvPr>
          <p:cNvSpPr/>
          <p:nvPr/>
        </p:nvSpPr>
        <p:spPr>
          <a:xfrm>
            <a:off x="6073397" y="4257768"/>
            <a:ext cx="5752006" cy="2092142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6938AF5-AEA9-4B8A-9973-963DD301C50B}"/>
              </a:ext>
            </a:extLst>
          </p:cNvPr>
          <p:cNvSpPr/>
          <p:nvPr/>
        </p:nvSpPr>
        <p:spPr>
          <a:xfrm>
            <a:off x="5973261" y="1976188"/>
            <a:ext cx="5852142" cy="2092142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2" name="Grafika 41" descr="Przegląd klientów (od prawej do lewej)">
            <a:extLst>
              <a:ext uri="{FF2B5EF4-FFF2-40B4-BE49-F238E27FC236}">
                <a16:creationId xmlns:a16="http://schemas.microsoft.com/office/drawing/2014/main" id="{7513FCB3-D565-4662-AF73-F9181DCFEE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6589" y="3818476"/>
            <a:ext cx="718501" cy="718501"/>
          </a:xfrm>
          <a:prstGeom prst="rect">
            <a:avLst/>
          </a:prstGeom>
        </p:spPr>
      </p:pic>
      <p:sp>
        <p:nvSpPr>
          <p:cNvPr id="51" name="Łuk blokowy 50">
            <a:extLst>
              <a:ext uri="{FF2B5EF4-FFF2-40B4-BE49-F238E27FC236}">
                <a16:creationId xmlns:a16="http://schemas.microsoft.com/office/drawing/2014/main" id="{A5EA09DD-F34C-4BF5-A881-4154E74F6882}"/>
              </a:ext>
            </a:extLst>
          </p:cNvPr>
          <p:cNvSpPr/>
          <p:nvPr/>
        </p:nvSpPr>
        <p:spPr>
          <a:xfrm rot="10800000">
            <a:off x="3870397" y="2112235"/>
            <a:ext cx="4261724" cy="4219013"/>
          </a:xfrm>
          <a:prstGeom prst="blockArc">
            <a:avLst>
              <a:gd name="adj1" fmla="val 10815692"/>
              <a:gd name="adj2" fmla="val 16161984"/>
              <a:gd name="adj3" fmla="val 377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Łuk blokowy 44">
            <a:extLst>
              <a:ext uri="{FF2B5EF4-FFF2-40B4-BE49-F238E27FC236}">
                <a16:creationId xmlns:a16="http://schemas.microsoft.com/office/drawing/2014/main" id="{F36C33DB-7B96-4C8E-80F8-86378076D990}"/>
              </a:ext>
            </a:extLst>
          </p:cNvPr>
          <p:cNvSpPr/>
          <p:nvPr/>
        </p:nvSpPr>
        <p:spPr>
          <a:xfrm rot="5400000">
            <a:off x="3879485" y="1893895"/>
            <a:ext cx="4172387" cy="4308128"/>
          </a:xfrm>
          <a:prstGeom prst="blockArc">
            <a:avLst>
              <a:gd name="adj1" fmla="val 10800006"/>
              <a:gd name="adj2" fmla="val 16216785"/>
              <a:gd name="adj3" fmla="val 3709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5" name="Łuk blokowy 54">
            <a:extLst>
              <a:ext uri="{FF2B5EF4-FFF2-40B4-BE49-F238E27FC236}">
                <a16:creationId xmlns:a16="http://schemas.microsoft.com/office/drawing/2014/main" id="{77F033A6-433F-47C7-A618-6BAA21048F94}"/>
              </a:ext>
            </a:extLst>
          </p:cNvPr>
          <p:cNvSpPr/>
          <p:nvPr/>
        </p:nvSpPr>
        <p:spPr>
          <a:xfrm rot="16200000">
            <a:off x="3746595" y="2084381"/>
            <a:ext cx="4171510" cy="4351573"/>
          </a:xfrm>
          <a:prstGeom prst="blockArc">
            <a:avLst>
              <a:gd name="adj1" fmla="val 10751993"/>
              <a:gd name="adj2" fmla="val 16212581"/>
              <a:gd name="adj3" fmla="val 370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BA701FE3-8D22-4625-98E2-58E7A8EF6202}"/>
              </a:ext>
            </a:extLst>
          </p:cNvPr>
          <p:cNvSpPr/>
          <p:nvPr/>
        </p:nvSpPr>
        <p:spPr>
          <a:xfrm rot="2309268">
            <a:off x="5704012" y="2788700"/>
            <a:ext cx="2541657" cy="835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ANALIZY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AC3389AC-1DAD-409B-8A97-6D60DCE12FAA}"/>
              </a:ext>
            </a:extLst>
          </p:cNvPr>
          <p:cNvSpPr/>
          <p:nvPr/>
        </p:nvSpPr>
        <p:spPr>
          <a:xfrm rot="19222548">
            <a:off x="5843719" y="4843678"/>
            <a:ext cx="2541657" cy="757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WNIOSKI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2F7B14A7-8635-45BC-972B-92C029F0BEDF}"/>
              </a:ext>
            </a:extLst>
          </p:cNvPr>
          <p:cNvSpPr/>
          <p:nvPr/>
        </p:nvSpPr>
        <p:spPr>
          <a:xfrm rot="2093640">
            <a:off x="3564186" y="4922978"/>
            <a:ext cx="2541657" cy="757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UPOWSZECHNIANIE</a:t>
            </a:r>
          </a:p>
        </p:txBody>
      </p:sp>
      <p:sp>
        <p:nvSpPr>
          <p:cNvPr id="53" name="Łuk blokowy 52">
            <a:extLst>
              <a:ext uri="{FF2B5EF4-FFF2-40B4-BE49-F238E27FC236}">
                <a16:creationId xmlns:a16="http://schemas.microsoft.com/office/drawing/2014/main" id="{5638C188-883E-4F05-8E38-2007393B3460}"/>
              </a:ext>
            </a:extLst>
          </p:cNvPr>
          <p:cNvSpPr/>
          <p:nvPr/>
        </p:nvSpPr>
        <p:spPr>
          <a:xfrm>
            <a:off x="3656563" y="1966094"/>
            <a:ext cx="4261724" cy="4235218"/>
          </a:xfrm>
          <a:prstGeom prst="blockArc">
            <a:avLst>
              <a:gd name="adj1" fmla="val 10817282"/>
              <a:gd name="adj2" fmla="val 16225332"/>
              <a:gd name="adj3" fmla="val 370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D75F9E16-92C1-491E-A467-32986F341DAA}"/>
              </a:ext>
            </a:extLst>
          </p:cNvPr>
          <p:cNvSpPr/>
          <p:nvPr/>
        </p:nvSpPr>
        <p:spPr>
          <a:xfrm rot="19274937">
            <a:off x="3814261" y="2725432"/>
            <a:ext cx="2131326" cy="757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DANE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5F993A9-3B05-4172-97E2-BD5111B5E7B6}"/>
              </a:ext>
            </a:extLst>
          </p:cNvPr>
          <p:cNvSpPr/>
          <p:nvPr/>
        </p:nvSpPr>
        <p:spPr>
          <a:xfrm>
            <a:off x="4993762" y="3280349"/>
            <a:ext cx="1769925" cy="178503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ymbol zastępczy zawartości 2">
            <a:extLst>
              <a:ext uri="{FF2B5EF4-FFF2-40B4-BE49-F238E27FC236}">
                <a16:creationId xmlns:a16="http://schemas.microsoft.com/office/drawing/2014/main" id="{03A77BC5-DFE8-400F-9519-8B07A962BDE4}"/>
              </a:ext>
            </a:extLst>
          </p:cNvPr>
          <p:cNvSpPr txBox="1">
            <a:spLocks/>
          </p:cNvSpPr>
          <p:nvPr/>
        </p:nvSpPr>
        <p:spPr>
          <a:xfrm>
            <a:off x="8119743" y="2097059"/>
            <a:ext cx="3603490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ymbol zastępczy zawartości 2">
            <a:extLst>
              <a:ext uri="{FF2B5EF4-FFF2-40B4-BE49-F238E27FC236}">
                <a16:creationId xmlns:a16="http://schemas.microsoft.com/office/drawing/2014/main" id="{72CC6221-DF18-409E-AC66-DF92DB013A09}"/>
              </a:ext>
            </a:extLst>
          </p:cNvPr>
          <p:cNvSpPr txBox="1">
            <a:spLocks/>
          </p:cNvSpPr>
          <p:nvPr/>
        </p:nvSpPr>
        <p:spPr>
          <a:xfrm>
            <a:off x="489274" y="2114226"/>
            <a:ext cx="3603490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ymbol zastępczy zawartości 2">
            <a:extLst>
              <a:ext uri="{FF2B5EF4-FFF2-40B4-BE49-F238E27FC236}">
                <a16:creationId xmlns:a16="http://schemas.microsoft.com/office/drawing/2014/main" id="{8D65A23A-25E8-482B-9A3C-FE9C5A75C081}"/>
              </a:ext>
            </a:extLst>
          </p:cNvPr>
          <p:cNvSpPr txBox="1">
            <a:spLocks/>
          </p:cNvSpPr>
          <p:nvPr/>
        </p:nvSpPr>
        <p:spPr>
          <a:xfrm>
            <a:off x="-51207" y="4367647"/>
            <a:ext cx="4112705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5150" indent="-285750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Artykuły, zapowiedzi i relacje     z wydarzeń gospodarczych </a:t>
            </a:r>
          </a:p>
          <a:p>
            <a:pPr marL="648000"/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Kalendarz gospodarczy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/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Kanał na YouTube, Newsletter </a:t>
            </a:r>
          </a:p>
          <a:p>
            <a:pPr marL="648000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Rozmowy o gospodarce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ymbol zastępczy zawartości 2">
            <a:extLst>
              <a:ext uri="{FF2B5EF4-FFF2-40B4-BE49-F238E27FC236}">
                <a16:creationId xmlns:a16="http://schemas.microsoft.com/office/drawing/2014/main" id="{C6FB8FDC-C569-4D86-A92D-9FB4756D41CB}"/>
              </a:ext>
            </a:extLst>
          </p:cNvPr>
          <p:cNvSpPr txBox="1">
            <a:spLocks/>
          </p:cNvSpPr>
          <p:nvPr/>
        </p:nvSpPr>
        <p:spPr>
          <a:xfrm>
            <a:off x="420685" y="1914930"/>
            <a:ext cx="3483871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Stworzenie bazy danych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Prezentacja danych w formie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wskaźników i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dashboardów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Repozytorium baz danych i zbiorów urzędowych 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Wyszukiwarka / katalog danych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2AB3C61F-0FA4-4202-8BBE-3D1DB65EB85B}"/>
              </a:ext>
            </a:extLst>
          </p:cNvPr>
          <p:cNvSpPr/>
          <p:nvPr/>
        </p:nvSpPr>
        <p:spPr>
          <a:xfrm>
            <a:off x="5124766" y="3418711"/>
            <a:ext cx="1517510" cy="1518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D50C6E98-151F-4D63-84BD-9B3097861F40}"/>
              </a:ext>
            </a:extLst>
          </p:cNvPr>
          <p:cNvSpPr txBox="1"/>
          <p:nvPr/>
        </p:nvSpPr>
        <p:spPr>
          <a:xfrm>
            <a:off x="5674478" y="4026065"/>
            <a:ext cx="500395" cy="427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AI</a:t>
            </a:r>
          </a:p>
        </p:txBody>
      </p:sp>
      <p:sp>
        <p:nvSpPr>
          <p:cNvPr id="28" name="Symbol zastępczy zawartości 2">
            <a:extLst>
              <a:ext uri="{FF2B5EF4-FFF2-40B4-BE49-F238E27FC236}">
                <a16:creationId xmlns:a16="http://schemas.microsoft.com/office/drawing/2014/main" id="{0C4AB3E1-4214-4859-BF19-7D80ED5704D9}"/>
              </a:ext>
            </a:extLst>
          </p:cNvPr>
          <p:cNvSpPr txBox="1">
            <a:spLocks/>
          </p:cNvSpPr>
          <p:nvPr/>
        </p:nvSpPr>
        <p:spPr>
          <a:xfrm>
            <a:off x="8229566" y="4301380"/>
            <a:ext cx="3717123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Dyskusja, omówienie wyników badań na forum m.in: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Pomorska Rada Przedsiębiorczości, EFNI, WRDS</a:t>
            </a:r>
          </a:p>
          <a:p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Forum POG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ymbol zastępczy zawartości 2">
            <a:extLst>
              <a:ext uri="{FF2B5EF4-FFF2-40B4-BE49-F238E27FC236}">
                <a16:creationId xmlns:a16="http://schemas.microsoft.com/office/drawing/2014/main" id="{D304F3FC-8759-4C51-9B5F-6BB9F1F36AD1}"/>
              </a:ext>
            </a:extLst>
          </p:cNvPr>
          <p:cNvSpPr txBox="1">
            <a:spLocks/>
          </p:cNvSpPr>
          <p:nvPr/>
        </p:nvSpPr>
        <p:spPr>
          <a:xfrm>
            <a:off x="7957966" y="2063159"/>
            <a:ext cx="4153608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Zlecenia badań i analiz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Przygotowanie badań własnych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Monitorowanie dostępnych informacji</a:t>
            </a:r>
          </a:p>
        </p:txBody>
      </p:sp>
      <p:sp>
        <p:nvSpPr>
          <p:cNvPr id="35" name="Symbol zastępczy zawartości 2">
            <a:extLst>
              <a:ext uri="{FF2B5EF4-FFF2-40B4-BE49-F238E27FC236}">
                <a16:creationId xmlns:a16="http://schemas.microsoft.com/office/drawing/2014/main" id="{23F22ACE-5A35-479B-9617-6C97046D7CE2}"/>
              </a:ext>
            </a:extLst>
          </p:cNvPr>
          <p:cNvSpPr txBox="1">
            <a:spLocks/>
          </p:cNvSpPr>
          <p:nvPr/>
        </p:nvSpPr>
        <p:spPr>
          <a:xfrm>
            <a:off x="296318" y="841290"/>
            <a:ext cx="11529085" cy="907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Przez Działania (moduły) rozumiemy zbiór zadań, inicjatyw i narzędzi jakie zostaną zrealizowane w ramach projektu.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022817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77477" y="194381"/>
            <a:ext cx="5060271" cy="688246"/>
          </a:xfrm>
        </p:spPr>
        <p:txBody>
          <a:bodyPr>
            <a:noAutofit/>
          </a:bodyPr>
          <a:lstStyle/>
          <a:p>
            <a:r>
              <a:rPr lang="pl-PL" dirty="0"/>
              <a:t>ZAKRES TEMATYCZNY POG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6C0700B-4297-4B35-B2AA-E951617038F8}"/>
              </a:ext>
            </a:extLst>
          </p:cNvPr>
          <p:cNvSpPr/>
          <p:nvPr/>
        </p:nvSpPr>
        <p:spPr>
          <a:xfrm>
            <a:off x="1618324" y="4397129"/>
            <a:ext cx="2177147" cy="1713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E8F73D56-47AF-4AA0-B0F0-6DBBE28F5502}"/>
              </a:ext>
            </a:extLst>
          </p:cNvPr>
          <p:cNvSpPr/>
          <p:nvPr/>
        </p:nvSpPr>
        <p:spPr>
          <a:xfrm>
            <a:off x="6179946" y="299632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3DEB3100-A5F2-487C-B089-BD004E17BA86}"/>
              </a:ext>
            </a:extLst>
          </p:cNvPr>
          <p:cNvSpPr/>
          <p:nvPr/>
        </p:nvSpPr>
        <p:spPr>
          <a:xfrm>
            <a:off x="8628218" y="407644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F374D0E2-73BB-4E0B-8DC0-6F443071D4B9}"/>
              </a:ext>
            </a:extLst>
          </p:cNvPr>
          <p:cNvSpPr/>
          <p:nvPr/>
        </p:nvSpPr>
        <p:spPr>
          <a:xfrm rot="2039485">
            <a:off x="4231160" y="3463623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1E021BA6-AE60-4CE2-BC91-6287FAC3EF04}"/>
              </a:ext>
            </a:extLst>
          </p:cNvPr>
          <p:cNvSpPr/>
          <p:nvPr/>
        </p:nvSpPr>
        <p:spPr>
          <a:xfrm rot="8416373" flipV="1">
            <a:off x="4254241" y="4730153"/>
            <a:ext cx="576064" cy="144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2FF1C9B-B7FC-418B-99E5-E5D82A7BFE41}"/>
              </a:ext>
            </a:extLst>
          </p:cNvPr>
          <p:cNvSpPr/>
          <p:nvPr/>
        </p:nvSpPr>
        <p:spPr>
          <a:xfrm>
            <a:off x="3783539" y="2727737"/>
            <a:ext cx="2160201" cy="1687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6D73B2C-B4E9-4A70-9A18-103239167D2E}"/>
              </a:ext>
            </a:extLst>
          </p:cNvPr>
          <p:cNvSpPr/>
          <p:nvPr/>
        </p:nvSpPr>
        <p:spPr>
          <a:xfrm>
            <a:off x="3783789" y="4404915"/>
            <a:ext cx="2151256" cy="17059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C6EF73E-2106-452F-B048-82B004D40238}"/>
              </a:ext>
            </a:extLst>
          </p:cNvPr>
          <p:cNvSpPr/>
          <p:nvPr/>
        </p:nvSpPr>
        <p:spPr>
          <a:xfrm>
            <a:off x="5927353" y="2725223"/>
            <a:ext cx="2232241" cy="16796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DB2F349-996F-47B8-AF24-0C712DBCA556}"/>
              </a:ext>
            </a:extLst>
          </p:cNvPr>
          <p:cNvSpPr/>
          <p:nvPr/>
        </p:nvSpPr>
        <p:spPr>
          <a:xfrm>
            <a:off x="5923513" y="4397129"/>
            <a:ext cx="2199974" cy="1721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40F35965-46EA-418F-9855-7D2D4520470C}"/>
              </a:ext>
            </a:extLst>
          </p:cNvPr>
          <p:cNvSpPr/>
          <p:nvPr/>
        </p:nvSpPr>
        <p:spPr>
          <a:xfrm>
            <a:off x="5705352" y="3361181"/>
            <a:ext cx="408055" cy="4414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2E2872C3-AB1C-48E5-8580-56252094B900}"/>
              </a:ext>
            </a:extLst>
          </p:cNvPr>
          <p:cNvSpPr/>
          <p:nvPr/>
        </p:nvSpPr>
        <p:spPr>
          <a:xfrm>
            <a:off x="7879898" y="5093113"/>
            <a:ext cx="456071" cy="4374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75E65776-68E1-42CC-B5C3-8FB88A7BD3EB}"/>
              </a:ext>
            </a:extLst>
          </p:cNvPr>
          <p:cNvSpPr/>
          <p:nvPr/>
        </p:nvSpPr>
        <p:spPr>
          <a:xfrm>
            <a:off x="3506235" y="5042303"/>
            <a:ext cx="517559" cy="4447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3FEA8F63-4792-46CA-9225-C153DE5E5202}"/>
              </a:ext>
            </a:extLst>
          </p:cNvPr>
          <p:cNvSpPr/>
          <p:nvPr/>
        </p:nvSpPr>
        <p:spPr>
          <a:xfrm>
            <a:off x="6770633" y="4244661"/>
            <a:ext cx="487818" cy="39709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2DEC682-3CB6-4E17-9C6B-55E78A127E47}"/>
              </a:ext>
            </a:extLst>
          </p:cNvPr>
          <p:cNvSpPr/>
          <p:nvPr/>
        </p:nvSpPr>
        <p:spPr>
          <a:xfrm>
            <a:off x="3802339" y="3230916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RYNEK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PRACY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A113E9FB-DE04-48FF-A233-5B3C0277CB8E}"/>
              </a:ext>
            </a:extLst>
          </p:cNvPr>
          <p:cNvSpPr/>
          <p:nvPr/>
        </p:nvSpPr>
        <p:spPr>
          <a:xfrm>
            <a:off x="5970070" y="3249024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DANE GOSPODARCZE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0F1083D-F66B-4CBA-8829-8D67A53113C2}"/>
              </a:ext>
            </a:extLst>
          </p:cNvPr>
          <p:cNvSpPr/>
          <p:nvPr/>
        </p:nvSpPr>
        <p:spPr>
          <a:xfrm>
            <a:off x="3780140" y="4898349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BRANŻA</a:t>
            </a:r>
          </a:p>
          <a:p>
            <a:pPr algn="ctr"/>
            <a:r>
              <a:rPr lang="pl-PL" b="1" dirty="0"/>
              <a:t>TURYSTYCZNA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C4F7E8D5-A0F3-49AC-9CA1-7EF481199F83}"/>
              </a:ext>
            </a:extLst>
          </p:cNvPr>
          <p:cNvSpPr/>
          <p:nvPr/>
        </p:nvSpPr>
        <p:spPr>
          <a:xfrm>
            <a:off x="1618076" y="2712028"/>
            <a:ext cx="2173747" cy="1692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D6DC8116-BD98-4DFB-9527-4539C040D5E6}"/>
              </a:ext>
            </a:extLst>
          </p:cNvPr>
          <p:cNvSpPr/>
          <p:nvPr/>
        </p:nvSpPr>
        <p:spPr>
          <a:xfrm>
            <a:off x="8123488" y="2729218"/>
            <a:ext cx="2220095" cy="17093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E2D88863-41FD-43B2-9314-C5CD1482F120}"/>
              </a:ext>
            </a:extLst>
          </p:cNvPr>
          <p:cNvSpPr/>
          <p:nvPr/>
        </p:nvSpPr>
        <p:spPr>
          <a:xfrm>
            <a:off x="8113818" y="4412282"/>
            <a:ext cx="2229766" cy="170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2B3D0075-F208-4938-803D-E841942DF543}"/>
              </a:ext>
            </a:extLst>
          </p:cNvPr>
          <p:cNvSpPr/>
          <p:nvPr/>
        </p:nvSpPr>
        <p:spPr>
          <a:xfrm>
            <a:off x="3506473" y="3361181"/>
            <a:ext cx="487819" cy="4414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68A99674-C1A1-4E49-B232-4ED153D8911B}"/>
              </a:ext>
            </a:extLst>
          </p:cNvPr>
          <p:cNvSpPr/>
          <p:nvPr/>
        </p:nvSpPr>
        <p:spPr>
          <a:xfrm>
            <a:off x="9037748" y="4186239"/>
            <a:ext cx="456071" cy="3980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0DE0A7F5-BF24-4F07-B307-525EF37B3212}"/>
              </a:ext>
            </a:extLst>
          </p:cNvPr>
          <p:cNvSpPr/>
          <p:nvPr/>
        </p:nvSpPr>
        <p:spPr>
          <a:xfrm>
            <a:off x="2484556" y="4188413"/>
            <a:ext cx="488184" cy="4174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49027C2F-CB61-4C29-948E-F8279F531E48}"/>
              </a:ext>
            </a:extLst>
          </p:cNvPr>
          <p:cNvSpPr/>
          <p:nvPr/>
        </p:nvSpPr>
        <p:spPr>
          <a:xfrm>
            <a:off x="7849660" y="3363549"/>
            <a:ext cx="487818" cy="39805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69D4D833-BA84-42AE-8F09-C1AF1C63CAC1}"/>
              </a:ext>
            </a:extLst>
          </p:cNvPr>
          <p:cNvSpPr/>
          <p:nvPr/>
        </p:nvSpPr>
        <p:spPr>
          <a:xfrm>
            <a:off x="1580169" y="3247356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DEMOGRAFIA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AD4AFE7B-CDE7-454F-94EF-8198D28C01A1}"/>
              </a:ext>
            </a:extLst>
          </p:cNvPr>
          <p:cNvSpPr/>
          <p:nvPr/>
        </p:nvSpPr>
        <p:spPr>
          <a:xfrm>
            <a:off x="1633621" y="4909746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EDUKACJA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SZKOLNICTWO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520779D8-14F3-40DC-846D-27B8C040EE2B}"/>
              </a:ext>
            </a:extLst>
          </p:cNvPr>
          <p:cNvSpPr/>
          <p:nvPr/>
        </p:nvSpPr>
        <p:spPr>
          <a:xfrm>
            <a:off x="8178140" y="3261618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INNOWACJE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79FF77BA-3072-4737-ABA6-E42E5A5C2D4C}"/>
              </a:ext>
            </a:extLst>
          </p:cNvPr>
          <p:cNvSpPr/>
          <p:nvPr/>
        </p:nvSpPr>
        <p:spPr>
          <a:xfrm>
            <a:off x="8189938" y="4946880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GOSPODARKA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MORSKA</a:t>
            </a:r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D031A0E7-C26F-4011-BEA9-1F6C9012D954}"/>
              </a:ext>
            </a:extLst>
          </p:cNvPr>
          <p:cNvSpPr/>
          <p:nvPr/>
        </p:nvSpPr>
        <p:spPr>
          <a:xfrm>
            <a:off x="5695431" y="5088882"/>
            <a:ext cx="517559" cy="4447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8432221F-AC42-4EBB-9079-BEC791644988}"/>
              </a:ext>
            </a:extLst>
          </p:cNvPr>
          <p:cNvSpPr/>
          <p:nvPr/>
        </p:nvSpPr>
        <p:spPr>
          <a:xfrm>
            <a:off x="4573313" y="4203392"/>
            <a:ext cx="512290" cy="441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1AE82C17-C90E-4E5C-A699-B9A19429CE3B}"/>
              </a:ext>
            </a:extLst>
          </p:cNvPr>
          <p:cNvSpPr/>
          <p:nvPr/>
        </p:nvSpPr>
        <p:spPr>
          <a:xfrm>
            <a:off x="3802065" y="1040753"/>
            <a:ext cx="2121448" cy="17070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592FC226-5580-4C15-BA25-B2DE94296BCC}"/>
              </a:ext>
            </a:extLst>
          </p:cNvPr>
          <p:cNvSpPr/>
          <p:nvPr/>
        </p:nvSpPr>
        <p:spPr>
          <a:xfrm>
            <a:off x="5911577" y="1040754"/>
            <a:ext cx="2278362" cy="17159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FEA99D43-414E-408D-A814-826AD5A0030F}"/>
              </a:ext>
            </a:extLst>
          </p:cNvPr>
          <p:cNvSpPr/>
          <p:nvPr/>
        </p:nvSpPr>
        <p:spPr>
          <a:xfrm>
            <a:off x="8124932" y="1037218"/>
            <a:ext cx="2220095" cy="172181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AE35B041-AEEB-4C72-ADA5-351946F425F4}"/>
              </a:ext>
            </a:extLst>
          </p:cNvPr>
          <p:cNvSpPr/>
          <p:nvPr/>
        </p:nvSpPr>
        <p:spPr>
          <a:xfrm>
            <a:off x="3797118" y="1565661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ZDROWIE</a:t>
            </a: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B7F28926-88DF-4323-BE45-2AA22CF01D50}"/>
              </a:ext>
            </a:extLst>
          </p:cNvPr>
          <p:cNvSpPr/>
          <p:nvPr/>
        </p:nvSpPr>
        <p:spPr>
          <a:xfrm>
            <a:off x="5943740" y="1582469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ŚRODOWISKO</a:t>
            </a:r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F927E317-34EE-4392-B434-172442E17F48}"/>
              </a:ext>
            </a:extLst>
          </p:cNvPr>
          <p:cNvSpPr/>
          <p:nvPr/>
        </p:nvSpPr>
        <p:spPr>
          <a:xfrm>
            <a:off x="6753382" y="2529191"/>
            <a:ext cx="487818" cy="39709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D1863610-95DB-477F-91D0-B62CC4013977}"/>
              </a:ext>
            </a:extLst>
          </p:cNvPr>
          <p:cNvSpPr/>
          <p:nvPr/>
        </p:nvSpPr>
        <p:spPr>
          <a:xfrm>
            <a:off x="4563885" y="2500376"/>
            <a:ext cx="512290" cy="441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17F4A50C-9A76-4125-AA34-42ED761E7F9E}"/>
              </a:ext>
            </a:extLst>
          </p:cNvPr>
          <p:cNvSpPr/>
          <p:nvPr/>
        </p:nvSpPr>
        <p:spPr>
          <a:xfrm>
            <a:off x="8946324" y="2552956"/>
            <a:ext cx="487818" cy="397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81C770FF-EDD6-48D2-B384-955D411630B0}"/>
              </a:ext>
            </a:extLst>
          </p:cNvPr>
          <p:cNvSpPr/>
          <p:nvPr/>
        </p:nvSpPr>
        <p:spPr>
          <a:xfrm>
            <a:off x="7879898" y="1727609"/>
            <a:ext cx="487818" cy="39709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D713B075-991E-4B24-9BB4-21BE4B27700A}"/>
              </a:ext>
            </a:extLst>
          </p:cNvPr>
          <p:cNvSpPr/>
          <p:nvPr/>
        </p:nvSpPr>
        <p:spPr>
          <a:xfrm>
            <a:off x="5679604" y="1712380"/>
            <a:ext cx="487818" cy="3970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5" name="Obraz 54">
            <a:extLst>
              <a:ext uri="{FF2B5EF4-FFF2-40B4-BE49-F238E27FC236}">
                <a16:creationId xmlns:a16="http://schemas.microsoft.com/office/drawing/2014/main" id="{75398251-1745-407F-A3F3-B39E70FDF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sp>
        <p:nvSpPr>
          <p:cNvPr id="56" name="Prostokąt 55">
            <a:extLst>
              <a:ext uri="{FF2B5EF4-FFF2-40B4-BE49-F238E27FC236}">
                <a16:creationId xmlns:a16="http://schemas.microsoft.com/office/drawing/2014/main" id="{72224850-8DB0-4631-B271-B970BD9CC012}"/>
              </a:ext>
            </a:extLst>
          </p:cNvPr>
          <p:cNvSpPr/>
          <p:nvPr/>
        </p:nvSpPr>
        <p:spPr>
          <a:xfrm>
            <a:off x="1616633" y="1037218"/>
            <a:ext cx="2178696" cy="1707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sp>
        <p:nvSpPr>
          <p:cNvPr id="57" name="Owal 56">
            <a:extLst>
              <a:ext uri="{FF2B5EF4-FFF2-40B4-BE49-F238E27FC236}">
                <a16:creationId xmlns:a16="http://schemas.microsoft.com/office/drawing/2014/main" id="{6C22FC7A-47DD-4C2D-9DE5-3E739DB190E1}"/>
              </a:ext>
            </a:extLst>
          </p:cNvPr>
          <p:cNvSpPr/>
          <p:nvPr/>
        </p:nvSpPr>
        <p:spPr>
          <a:xfrm>
            <a:off x="3566633" y="1730964"/>
            <a:ext cx="487818" cy="397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Owal 57">
            <a:extLst>
              <a:ext uri="{FF2B5EF4-FFF2-40B4-BE49-F238E27FC236}">
                <a16:creationId xmlns:a16="http://schemas.microsoft.com/office/drawing/2014/main" id="{7859C91B-BDEE-4D63-A3B1-E8FC6CCDDEF8}"/>
              </a:ext>
            </a:extLst>
          </p:cNvPr>
          <p:cNvSpPr/>
          <p:nvPr/>
        </p:nvSpPr>
        <p:spPr>
          <a:xfrm>
            <a:off x="2484556" y="2563645"/>
            <a:ext cx="487818" cy="397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C16A9720-55E4-4150-A10B-F13FE5DEF0E7}"/>
              </a:ext>
            </a:extLst>
          </p:cNvPr>
          <p:cNvSpPr/>
          <p:nvPr/>
        </p:nvSpPr>
        <p:spPr>
          <a:xfrm>
            <a:off x="3949518" y="1718061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DAE0063F-09B9-4AB3-8EA7-1936EC82E95A}"/>
              </a:ext>
            </a:extLst>
          </p:cNvPr>
          <p:cNvSpPr/>
          <p:nvPr/>
        </p:nvSpPr>
        <p:spPr>
          <a:xfrm>
            <a:off x="8129309" y="1598256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ENERGETYKA</a:t>
            </a: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1EA87C14-2AA5-4085-B567-AEF9610AA6A9}"/>
              </a:ext>
            </a:extLst>
          </p:cNvPr>
          <p:cNvSpPr/>
          <p:nvPr/>
        </p:nvSpPr>
        <p:spPr>
          <a:xfrm>
            <a:off x="1683092" y="1594126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ŻYWNOŚĆ</a:t>
            </a:r>
            <a:endParaRPr lang="pl-PL" b="1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F43E1306-F83C-41B9-B30D-0CA49CFC59CE}"/>
              </a:ext>
            </a:extLst>
          </p:cNvPr>
          <p:cNvSpPr/>
          <p:nvPr/>
        </p:nvSpPr>
        <p:spPr>
          <a:xfrm>
            <a:off x="5913020" y="4943775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INTELIGENTNE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SPECJALIZACJE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POMORZA</a:t>
            </a:r>
          </a:p>
        </p:txBody>
      </p:sp>
    </p:spTree>
    <p:extLst>
      <p:ext uri="{BB962C8B-B14F-4D97-AF65-F5344CB8AC3E}">
        <p14:creationId xmlns:p14="http://schemas.microsoft.com/office/powerpoint/2010/main" val="154381345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erb województwa + napis Urząd Marszałkowski Województwa Pomorsk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90" y="618775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839416" y="2492896"/>
            <a:ext cx="10585176" cy="3096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pl-PL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>
                <a:latin typeface="Arial"/>
                <a:cs typeface="Arial"/>
              </a:rPr>
              <a:t>Dziękujemy za uwagę</a:t>
            </a:r>
            <a:br>
              <a:rPr lang="pl-PL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Logo rocznicowe: 25 lat Samorządu Województwa Pomorskiego.">
            <a:extLst>
              <a:ext uri="{FF2B5EF4-FFF2-40B4-BE49-F238E27FC236}">
                <a16:creationId xmlns:a16="http://schemas.microsoft.com/office/drawing/2014/main" id="{9E240CD6-A00C-4797-AAB3-B4B1A1505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1" y="908720"/>
            <a:ext cx="1774817" cy="8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528</Words>
  <Application>Microsoft Office PowerPoint</Application>
  <PresentationFormat>Panoramiczny</PresentationFormat>
  <Paragraphs>126</Paragraphs>
  <Slides>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Motyw pakietu Office</vt:lpstr>
      <vt:lpstr>Pomorskie Obserwatorium Gospodarcze (POG) </vt:lpstr>
      <vt:lpstr>POG - DLACZEGO? </vt:lpstr>
      <vt:lpstr>POG – DLA KOGO?</vt:lpstr>
      <vt:lpstr>POG W RPS</vt:lpstr>
      <vt:lpstr>POG W FEP</vt:lpstr>
      <vt:lpstr>POMORSKIE OBSERWATORIUM GOSPODARCZE (POG)</vt:lpstr>
      <vt:lpstr>POG – DZIAŁANIA (MODUŁY)</vt:lpstr>
      <vt:lpstr>ZAKRES TEMATYCZNY POG</vt:lpstr>
      <vt:lpstr> Dziękujemy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po cyklu spotkań Komisji z organami prowadzącymi  w ramach przedsięwzięcia strategicznego  „Kształtowanie sieci szkół zawodowych na Pomorzu – II etap”</dc:title>
  <dc:creator>Stawowy Tomasz</dc:creator>
  <cp:lastModifiedBy>Tomaszewski Paweł</cp:lastModifiedBy>
  <cp:revision>98</cp:revision>
  <cp:lastPrinted>2023-12-07T07:54:16Z</cp:lastPrinted>
  <dcterms:created xsi:type="dcterms:W3CDTF">2023-05-18T09:51:59Z</dcterms:created>
  <dcterms:modified xsi:type="dcterms:W3CDTF">2023-12-11T09:42:49Z</dcterms:modified>
</cp:coreProperties>
</file>