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2"/>
  </p:notesMasterIdLst>
  <p:sldIdLst>
    <p:sldId id="295" r:id="rId2"/>
    <p:sldId id="297" r:id="rId3"/>
    <p:sldId id="302" r:id="rId4"/>
    <p:sldId id="310" r:id="rId5"/>
    <p:sldId id="316" r:id="rId6"/>
    <p:sldId id="317" r:id="rId7"/>
    <p:sldId id="318" r:id="rId8"/>
    <p:sldId id="315" r:id="rId9"/>
    <p:sldId id="312" r:id="rId10"/>
    <p:sldId id="296" r:id="rId11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tormowska Magdalena" initials="SM" lastIdx="2" clrIdx="1">
    <p:extLst>
      <p:ext uri="{19B8F6BF-5375-455C-9EA6-DF929625EA0E}">
        <p15:presenceInfo xmlns:p15="http://schemas.microsoft.com/office/powerpoint/2012/main" userId="S-1-5-21-352459600-126056257-345019615-200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6374" autoAdjust="0"/>
  </p:normalViewPr>
  <p:slideViewPr>
    <p:cSldViewPr showGuides="1">
      <p:cViewPr varScale="1">
        <p:scale>
          <a:sx n="101" d="100"/>
          <a:sy n="101" d="100"/>
        </p:scale>
        <p:origin x="1380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993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333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2427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2643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1136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136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244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C66B5792-0162-497C-8535-01B00B4A648A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B89FD129-FA39-4064-A83B-8A896BD0044D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66EAAC1-4128-430F-A1EE-C6EB20600F49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458" y="2915741"/>
            <a:ext cx="8064896" cy="20162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dirty="0"/>
              <a:t>Kryteria wyboru projektów </a:t>
            </a:r>
            <a:br>
              <a:rPr lang="pl-PL" sz="2000" dirty="0"/>
            </a:br>
            <a:r>
              <a:rPr lang="pl-PL" sz="2000" dirty="0"/>
              <a:t>dla Działania 5.9. Kształcenie ustawiczne </a:t>
            </a:r>
            <a:br>
              <a:rPr lang="pl-PL" sz="2000" dirty="0"/>
            </a:br>
            <a:r>
              <a:rPr lang="pl-PL" sz="2000" dirty="0"/>
              <a:t>w zakresie usług rozwojowych </a:t>
            </a:r>
            <a:br>
              <a:rPr lang="pl-PL" sz="2000" dirty="0"/>
            </a:br>
            <a:r>
              <a:rPr lang="pl-PL" sz="2000" dirty="0"/>
              <a:t>w ramach Podmiotowego Systemu Finansowania</a:t>
            </a:r>
          </a:p>
        </p:txBody>
      </p:sp>
      <p:sp>
        <p:nvSpPr>
          <p:cNvPr id="5" name="Tytuł 3">
            <a:extLst>
              <a:ext uri="{FF2B5EF4-FFF2-40B4-BE49-F238E27FC236}">
                <a16:creationId xmlns:a16="http://schemas.microsoft.com/office/drawing/2014/main" id="{64904BBE-27BE-4DA4-B4C1-6893A8D1E264}"/>
              </a:ext>
            </a:extLst>
          </p:cNvPr>
          <p:cNvSpPr txBox="1">
            <a:spLocks/>
          </p:cNvSpPr>
          <p:nvPr/>
        </p:nvSpPr>
        <p:spPr>
          <a:xfrm>
            <a:off x="7506145" y="5364013"/>
            <a:ext cx="1944217" cy="46863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b="0" dirty="0"/>
              <a:t>Mirosław Zucholl</a:t>
            </a:r>
          </a:p>
        </p:txBody>
      </p:sp>
      <p:sp>
        <p:nvSpPr>
          <p:cNvPr id="3" name="Tytuł 3">
            <a:extLst>
              <a:ext uri="{FF2B5EF4-FFF2-40B4-BE49-F238E27FC236}">
                <a16:creationId xmlns:a16="http://schemas.microsoft.com/office/drawing/2014/main" id="{9FC02EB2-5AEC-43B1-BA09-9A9B9163C4C1}"/>
              </a:ext>
            </a:extLst>
          </p:cNvPr>
          <p:cNvSpPr txBox="1">
            <a:spLocks/>
          </p:cNvSpPr>
          <p:nvPr/>
        </p:nvSpPr>
        <p:spPr>
          <a:xfrm>
            <a:off x="1241450" y="5724053"/>
            <a:ext cx="3384376" cy="46863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b="0" dirty="0"/>
              <a:t>Gdańsk, 7 grudnia 2023 roku</a:t>
            </a:r>
          </a:p>
        </p:txBody>
      </p:sp>
    </p:spTree>
    <p:extLst>
      <p:ext uri="{BB962C8B-B14F-4D97-AF65-F5344CB8AC3E}">
        <p14:creationId xmlns:p14="http://schemas.microsoft.com/office/powerpoint/2010/main" val="651783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7674" y="3635821"/>
            <a:ext cx="6048318" cy="709610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467470"/>
            <a:ext cx="9001000" cy="504055"/>
          </a:xfrm>
        </p:spPr>
        <p:txBody>
          <a:bodyPr>
            <a:normAutofit/>
          </a:bodyPr>
          <a:lstStyle/>
          <a:p>
            <a:r>
              <a:rPr lang="pl-PL" dirty="0"/>
              <a:t>Działanie 5.9. Kształcenie ustawiczne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788" y="1403573"/>
            <a:ext cx="9001000" cy="4608512"/>
          </a:xfrm>
        </p:spPr>
        <p:txBody>
          <a:bodyPr>
            <a:noAutofit/>
          </a:bodyPr>
          <a:lstStyle/>
          <a:p>
            <a:r>
              <a:rPr lang="pl-PL" dirty="0"/>
              <a:t>Alokacja UE: </a:t>
            </a:r>
            <a:r>
              <a:rPr lang="pl-PL" b="1" dirty="0"/>
              <a:t>28 000 000 EUR </a:t>
            </a:r>
          </a:p>
          <a:p>
            <a:r>
              <a:rPr lang="pl-PL" dirty="0"/>
              <a:t>Typy projektów:</a:t>
            </a:r>
          </a:p>
          <a:p>
            <a:pPr marL="269875" indent="0">
              <a:buNone/>
            </a:pPr>
            <a:r>
              <a:rPr lang="pl-PL" dirty="0"/>
              <a:t>Usługi rozwojowe, w tym w zakresie kompetencji cyfrowych, w ramach Podmiotowego Systemu Finansowania (PSF) dla osób dorosłych, które chcą z własnej inicjatywy podnieść lub potwierdzić swoje kompetencje oraz/lub nabyć kwalifikacje (w tym włączone do Zintegrowanego Rejestru Kwalifikacji (ZRK), w tym wsparcie dla osób </a:t>
            </a:r>
            <a:br>
              <a:rPr lang="pl-PL" dirty="0"/>
            </a:br>
            <a:r>
              <a:rPr lang="pl-PL" dirty="0"/>
              <a:t>z najtrudniejszych grup docelowych – za pośrednictwem Bazy Usług Rozwojowych (BUR).</a:t>
            </a:r>
          </a:p>
          <a:p>
            <a:r>
              <a:rPr lang="pl-PL" b="1" dirty="0"/>
              <a:t>Konkurencyjny </a:t>
            </a:r>
            <a:r>
              <a:rPr lang="pl-PL" dirty="0"/>
              <a:t>sposób wyboru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E7FAD81-8E41-4BF9-8986-018B5917F1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9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60582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formalne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530" y="1064225"/>
            <a:ext cx="9144727" cy="5955612"/>
          </a:xfrm>
        </p:spPr>
        <p:txBody>
          <a:bodyPr>
            <a:noAutofit/>
          </a:bodyPr>
          <a:lstStyle/>
          <a:p>
            <a:pPr marL="266700" lvl="1" indent="-250825"/>
            <a:r>
              <a:rPr lang="pl-PL" b="1" dirty="0"/>
              <a:t>Kryteria zgodności z FEP 2021-2027 i dokumentami programowymi </a:t>
            </a:r>
            <a:r>
              <a:rPr lang="pl-PL" b="1" dirty="0">
                <a:solidFill>
                  <a:srgbClr val="C00000"/>
                </a:solidFill>
              </a:rPr>
              <a:t>– specyficzne</a:t>
            </a:r>
          </a:p>
          <a:p>
            <a:pPr marL="542925" lvl="2" indent="-276225"/>
            <a:r>
              <a:rPr lang="pl-PL" sz="1600" b="1" dirty="0"/>
              <a:t>Zgodność ze szczegółowymi uwarunkowaniami określonymi dla Działania</a:t>
            </a:r>
            <a:endParaRPr lang="pl-PL" sz="1600" b="1" dirty="0">
              <a:latin typeface="+mn-lt"/>
            </a:endParaRP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sz="1600" dirty="0">
                <a:latin typeface="+mn-lt"/>
              </a:rPr>
              <a:t>Ocenie podlega zgodność projektu ze szczegółowymi uwarunkowaniami określonymi w opisie celu szczegółowego (g) w FEP 2021-2027 oraz w opisie Działania 5.9. w SZOP , tj.: czy w ramach projektu założono realizację wskaźnika rezultatu bezpośredniego Liczba osób, które uzyskały kwalifikacje po opuszczeniu programu  na poziomie co  najmniej </a:t>
            </a:r>
            <a:r>
              <a:rPr lang="pl-PL" sz="1600" b="1" dirty="0">
                <a:latin typeface="+mn-lt"/>
              </a:rPr>
              <a:t>72%</a:t>
            </a:r>
            <a:r>
              <a:rPr lang="pl-PL" sz="1600" dirty="0">
                <a:latin typeface="+mn-lt"/>
              </a:rPr>
              <a:t> wartości wskaźnika produktu Liczba osób pracujących, łącznie z prowadzącymi działalność na własny rachunek, objętych wsparciem w programie?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sz="1600" dirty="0">
                <a:latin typeface="+mn-lt"/>
              </a:rPr>
              <a:t>Kryterium uważa się za spełnione, jeśli projekt spełnił powyższy warunek.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sz="1600" b="1" dirty="0">
                <a:latin typeface="+mn-lt"/>
              </a:rPr>
              <a:t>Kryterium podlega uzupełnieniu lub poprawie na wezwanie IZ FEP.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endParaRPr lang="pl-PL" sz="1600" b="1" dirty="0">
              <a:latin typeface="+mn-lt"/>
            </a:endParaRPr>
          </a:p>
          <a:p>
            <a:pPr marL="542925" lvl="2" indent="-276225"/>
            <a:r>
              <a:rPr lang="pl-PL" sz="1600" b="1" dirty="0"/>
              <a:t>Zgodność ze szczegółowymi uwarunkowaniami określonymi dla naboru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sz="1500" dirty="0"/>
              <a:t>Ocenie podlega czy Wnioskodawca złożył nie więcej niż dwa wnioski w ramach naboru oraz czy obszar realizacji projektu wskazany we wniosku obejmuje wyłącznie jeden z czterech subregionów wskazanych w „Strategii Rozwoju Województwa Pomorskiego 2030” tj.:</a:t>
            </a:r>
          </a:p>
          <a:p>
            <a:pPr marL="828675" lvl="2" indent="-285750">
              <a:lnSpc>
                <a:spcPts val="2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pl-PL" sz="1500" dirty="0"/>
              <a:t>chojnicki,</a:t>
            </a:r>
          </a:p>
          <a:p>
            <a:pPr marL="828675" lvl="2" indent="-285750">
              <a:lnSpc>
                <a:spcPts val="2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pl-PL" sz="1500" dirty="0"/>
              <a:t>nadwiślański,</a:t>
            </a:r>
          </a:p>
          <a:p>
            <a:pPr marL="828675" lvl="2" indent="-285750">
              <a:lnSpc>
                <a:spcPts val="2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pl-PL" sz="1500" dirty="0"/>
              <a:t>metropolitalny,</a:t>
            </a:r>
          </a:p>
          <a:p>
            <a:pPr marL="828675" lvl="2" indent="-285750">
              <a:lnSpc>
                <a:spcPts val="2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pl-PL" sz="1500" dirty="0"/>
              <a:t>słupski?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sz="1500" dirty="0"/>
              <a:t>Kryterium uważa się za spełnione, jeśli projekt spełnił powyższe warunki.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648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(1/5)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007910"/>
            <a:ext cx="9715127" cy="6244191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/>
              <a:t>Obszar C: Wartość dodana projektu</a:t>
            </a:r>
          </a:p>
          <a:p>
            <a:pPr marL="809625" lvl="2" indent="-250825"/>
            <a:r>
              <a:rPr lang="pl-PL" b="1" dirty="0"/>
              <a:t>Ukierunkowanie tematyczne wsparcia – ISP, branże kluczowe</a:t>
            </a:r>
          </a:p>
          <a:p>
            <a:pPr marL="542925" lvl="2" indent="0">
              <a:buNone/>
            </a:pPr>
            <a:r>
              <a:rPr lang="pl-PL" sz="1400" dirty="0"/>
              <a:t>Ocenie podlega stopień, w jakim wsparcie w ramach projektu uwzględnia rozwój i potwierdzanie kompetencji oraz nabywanie kwalifikacji dostosowanych do potrzeb ISP (Inteligentnych Specjalizacji Pomorza) oraz branż kluczowych mających istotne znaczenie dla rozwoju poszczególnych obszarów województwa tj.:</a:t>
            </a:r>
          </a:p>
          <a:p>
            <a:pPr marL="542925" lvl="2" indent="0">
              <a:buNone/>
            </a:pPr>
            <a:r>
              <a:rPr lang="pl-PL" sz="1400" b="1" dirty="0"/>
              <a:t>0 pkt </a:t>
            </a:r>
            <a:r>
              <a:rPr lang="pl-PL" sz="1400" dirty="0"/>
              <a:t>- projekt nie przewiduje rozwoju i potwierdzania kompetencji oraz nabywania kwalifikacji dostosowanych do potrzeb ISP oraz branż kluczowych mających istotne znaczenie dla rozwoju poszczególnych obszarów województwa.</a:t>
            </a:r>
          </a:p>
          <a:p>
            <a:pPr marL="542925" lvl="2" indent="0">
              <a:buNone/>
            </a:pPr>
            <a:r>
              <a:rPr lang="pl-PL" sz="1400" b="1" dirty="0"/>
              <a:t>1 pkt </a:t>
            </a:r>
            <a:r>
              <a:rPr lang="pl-PL" sz="1400" dirty="0"/>
              <a:t>- projekt przewiduje rozwój i potwierdzanie kompetencji oraz nabywanie kwalifikacji dostosowanych do co najmniej jednego obszaru ISP oraz co najmniej jednej branży kluczowej mającej istotne znaczenie dla rozwoju poszczególnych obszarów województwa.</a:t>
            </a:r>
          </a:p>
          <a:p>
            <a:pPr marL="542925" lvl="2" indent="0">
              <a:buNone/>
            </a:pPr>
            <a:r>
              <a:rPr lang="pl-PL" sz="1400" b="1" dirty="0"/>
              <a:t>2 pkt </a:t>
            </a:r>
            <a:r>
              <a:rPr lang="pl-PL" sz="1400" dirty="0"/>
              <a:t>- projekt przewiduje rozwój i potwierdzanie kompetencji oraz nabywanie kwalifikacji dostosowanych do więcej niż jednego obszaru ISP oraz do więcej niż jednej branży kluczowej mającej istotne znaczenie dla rozwoju poszczególnych obszarów województwa.</a:t>
            </a:r>
          </a:p>
          <a:p>
            <a:pPr marL="542925" lvl="2" indent="0">
              <a:buNone/>
            </a:pPr>
            <a:r>
              <a:rPr lang="pl-PL" sz="1400" b="1" dirty="0"/>
              <a:t>W zakresie branż kluczowych ocena dokonywana jest na podstawie uchwały ZWP definiującej branże kluczowe mające istotne znaczenie dla rozwoju poszczególnych obszarów województwa. </a:t>
            </a:r>
          </a:p>
          <a:p>
            <a:pPr marL="542925" lvl="2" indent="0">
              <a:buNone/>
            </a:pPr>
            <a:r>
              <a:rPr lang="pl-PL" sz="1400" b="1" strike="sngStrike" dirty="0">
                <a:solidFill>
                  <a:srgbClr val="FF0000"/>
                </a:solidFill>
              </a:rPr>
              <a:t>W przypadku, gdy na dzień ogłoszenia naboru branże kluczowe nie zostaną zdefiniowane, kryterium będzie oceniane wyłącznie w odniesieniu do ISP.</a:t>
            </a:r>
            <a:r>
              <a:rPr lang="pl-PL" sz="1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603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(2/5)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007910"/>
            <a:ext cx="9715127" cy="6244191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/>
              <a:t>Obszar C: Wartość dodana projektu</a:t>
            </a:r>
          </a:p>
          <a:p>
            <a:pPr marL="809625" lvl="2" indent="-250825"/>
            <a:r>
              <a:rPr lang="pl-PL" b="1" dirty="0"/>
              <a:t>Ukierunkowanie tematyczne wsparcia - rozwój i potwierdzanie kompetencji cyfrowych</a:t>
            </a:r>
          </a:p>
          <a:p>
            <a:pPr marL="542925" lvl="2" indent="0">
              <a:buNone/>
            </a:pPr>
            <a:r>
              <a:rPr lang="pl-PL" sz="1400" dirty="0"/>
              <a:t>Ocenie podlega, czy wsparcie w ramach projektu uwzględnia rozwój i potwierdzanie kompetencji cyfrowych?</a:t>
            </a:r>
          </a:p>
          <a:p>
            <a:pPr marL="542925" lvl="2" indent="0">
              <a:buNone/>
            </a:pPr>
            <a:r>
              <a:rPr lang="pl-PL" sz="1400" b="1" dirty="0"/>
              <a:t>0 pkt </a:t>
            </a:r>
            <a:r>
              <a:rPr lang="pl-PL" sz="1400" dirty="0"/>
              <a:t>- projekt nie przewiduje rozwoju i potwierdzania kompetencji cyfrowych.</a:t>
            </a:r>
          </a:p>
          <a:p>
            <a:pPr marL="542925" lvl="2" indent="0">
              <a:buNone/>
            </a:pPr>
            <a:r>
              <a:rPr lang="pl-PL" sz="1400" b="1" dirty="0"/>
              <a:t>1 pkt </a:t>
            </a:r>
            <a:r>
              <a:rPr lang="pl-PL" sz="1400" dirty="0"/>
              <a:t>– projekt przewiduje rozwój i potwierdzanie kompetencji cyfrowych.</a:t>
            </a:r>
          </a:p>
          <a:p>
            <a:pPr marL="542925" lvl="2" indent="0">
              <a:buClr>
                <a:schemeClr val="accent5">
                  <a:lumMod val="50000"/>
                </a:schemeClr>
              </a:buClr>
              <a:buNone/>
            </a:pPr>
            <a:r>
              <a:rPr lang="pl-PL" sz="1400" dirty="0"/>
              <a:t>Ocenie podlega, czy wsparcie w ramach projektu uwzględnia rozwój i potwierdzanie kompetencji oraz nabywanie kwalifikacji w sektorach związanych ze środowiskiem, klimatem, energią, gospodarką o obiegu zamkniętym oraz biogospodarką?</a:t>
            </a:r>
            <a:endParaRPr lang="pl-PL" b="1" dirty="0"/>
          </a:p>
          <a:p>
            <a:pPr marL="809625" lvl="2" indent="-250825"/>
            <a:r>
              <a:rPr lang="pl-PL" b="1" dirty="0"/>
              <a:t>Ukierunkowanie tematyczne wsparcia – kompetencje/kwalifikacje w sektorach związanych ze środowiskiem, klimatem, energią, gospodarką o obiegu zamkniętym oraz biogospodarką</a:t>
            </a:r>
          </a:p>
          <a:p>
            <a:pPr marL="542925" lvl="2" indent="0">
              <a:buNone/>
            </a:pPr>
            <a:r>
              <a:rPr lang="pl-PL" sz="1400" b="1" dirty="0"/>
              <a:t>0 pkt </a:t>
            </a:r>
            <a:r>
              <a:rPr lang="pl-PL" sz="1400" dirty="0"/>
              <a:t>- projekt nie przewiduje rozwoju i potwierdzania kompetencji oraz nabywania kwalifikacji w sektorach związanych ze środowiskiem, klimatem, energią, gospodarką o obiegu zamkniętym oraz biogospodarką.</a:t>
            </a:r>
          </a:p>
          <a:p>
            <a:pPr marL="542925" lvl="2" indent="0">
              <a:buNone/>
            </a:pPr>
            <a:r>
              <a:rPr lang="pl-PL" sz="1400" b="1" dirty="0"/>
              <a:t>1 pkt </a:t>
            </a:r>
            <a:r>
              <a:rPr lang="pl-PL" sz="1400" dirty="0"/>
              <a:t>– projekt przewiduje rozwój i potwierdzanie kompetencji oraz nabywanie kwalifikacji w sektorach związanych ze środowiskiem, klimatem, energią, gospodarką o obiegu zamkniętym oraz biogospodarką.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0578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(3/5)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007910"/>
            <a:ext cx="9715127" cy="5796263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/>
              <a:t>Obszar C: Wartość dodana projektu</a:t>
            </a:r>
          </a:p>
          <a:p>
            <a:pPr marL="809625" lvl="2" indent="-250825"/>
            <a:r>
              <a:rPr lang="pl-PL" b="1" dirty="0"/>
              <a:t>Partnerstwo międzysektorowe</a:t>
            </a:r>
          </a:p>
          <a:p>
            <a:pPr marL="542925" lvl="2" indent="0">
              <a:buNone/>
            </a:pPr>
            <a:r>
              <a:rPr lang="pl-PL" sz="1400" dirty="0"/>
              <a:t>Ocenie podlega stopień, w jakim partnerstwo realizowane jest w formule międzysektorowej, tj.:</a:t>
            </a:r>
          </a:p>
          <a:p>
            <a:pPr marL="542925" lvl="2" indent="0">
              <a:buNone/>
            </a:pPr>
            <a:r>
              <a:rPr lang="pl-PL" sz="1400" b="1" dirty="0"/>
              <a:t>0 pkt </a:t>
            </a:r>
            <a:r>
              <a:rPr lang="pl-PL" sz="1400" dirty="0"/>
              <a:t>– projekt nie jest realizowany w partnerstwie albo partnerstwie międzysektorowym rozumianym jako partnerstwo instytucji rynku pracy z pracodawcami lub organizacjami pracodawców i/lub organizacjami pozarządowymi i/lub instytucjami edukacyjnymi (w tym szkołami wyższymi) i szkoleniowymi.</a:t>
            </a:r>
          </a:p>
          <a:p>
            <a:pPr marL="542925" lvl="2" indent="0">
              <a:buNone/>
            </a:pPr>
            <a:r>
              <a:rPr lang="pl-PL" sz="1400" b="1" dirty="0"/>
              <a:t>1 pkt </a:t>
            </a:r>
            <a:r>
              <a:rPr lang="pl-PL" sz="1400" dirty="0"/>
              <a:t>– projekt realizowany jest w partnerstwie instytucji rynku pracy z podmiotem będącym:</a:t>
            </a:r>
          </a:p>
          <a:p>
            <a:pPr marL="542925" lvl="2" indent="0">
              <a:buNone/>
            </a:pPr>
            <a:r>
              <a:rPr lang="pl-PL" sz="1400" dirty="0"/>
              <a:t>- pracodawcami lub organizacjami pracodawców</a:t>
            </a:r>
          </a:p>
          <a:p>
            <a:pPr marL="542925" lvl="2" indent="0">
              <a:buNone/>
            </a:pPr>
            <a:r>
              <a:rPr lang="pl-PL" sz="1400" dirty="0"/>
              <a:t>albo</a:t>
            </a:r>
          </a:p>
          <a:p>
            <a:pPr marL="542925" lvl="2" indent="0">
              <a:buNone/>
            </a:pPr>
            <a:r>
              <a:rPr lang="pl-PL" sz="1400" dirty="0"/>
              <a:t>- organizacjami pozarządowymi</a:t>
            </a:r>
          </a:p>
          <a:p>
            <a:pPr marL="542925" lvl="2" indent="0">
              <a:buNone/>
            </a:pPr>
            <a:r>
              <a:rPr lang="pl-PL" sz="1400" dirty="0"/>
              <a:t>albo</a:t>
            </a:r>
          </a:p>
          <a:p>
            <a:pPr marL="542925" lvl="2" indent="0">
              <a:buNone/>
            </a:pPr>
            <a:r>
              <a:rPr lang="pl-PL" sz="1400" dirty="0"/>
              <a:t>- instytucjami edukacyjnymi (w tym szkołami wyższymi) i szkoleniowymi.</a:t>
            </a:r>
          </a:p>
          <a:p>
            <a:pPr marL="542925" lvl="2" indent="0">
              <a:buNone/>
            </a:pPr>
            <a:r>
              <a:rPr lang="pl-PL" sz="1400" b="1" dirty="0"/>
              <a:t>2 pkt </a:t>
            </a:r>
            <a:r>
              <a:rPr lang="pl-PL" sz="1400" dirty="0"/>
              <a:t>– projekt realizowany jest w partnerstwie instytucji rynku pracy z co najmniej trzema podmiotami, z których jeden jest pracodawcą lub organizacją pracodawców, drugi organizacją pozarządową a trzeci instytucją edukacyjną </a:t>
            </a:r>
            <a:br>
              <a:rPr lang="pl-PL" sz="1400" dirty="0"/>
            </a:br>
            <a:r>
              <a:rPr lang="pl-PL" sz="1400" dirty="0"/>
              <a:t>i szkoleniową.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3849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(4/5)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007910"/>
            <a:ext cx="9715127" cy="5364215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/>
              <a:t>Obszar C: Wartość dodana projektu</a:t>
            </a:r>
          </a:p>
          <a:p>
            <a:pPr marL="809625" lvl="2" indent="-250825"/>
            <a:r>
              <a:rPr lang="pl-PL" b="1" dirty="0"/>
              <a:t>Specyfika grupy docelowej</a:t>
            </a:r>
          </a:p>
          <a:p>
            <a:pPr marL="542925" lvl="2" indent="0">
              <a:buNone/>
            </a:pPr>
            <a:r>
              <a:rPr lang="pl-PL" sz="1400" dirty="0"/>
              <a:t>Ocenie podlega stopień, w jakim projekt obejmie wsparciem osoby:</a:t>
            </a:r>
          </a:p>
          <a:p>
            <a:pPr marL="885825" lvl="2" indent="-342900">
              <a:buFont typeface="+mj-lt"/>
              <a:buAutoNum type="alphaLcParenR"/>
            </a:pPr>
            <a:r>
              <a:rPr lang="pl-PL" sz="1400" dirty="0"/>
              <a:t>młode w wieku 18-29 lat,</a:t>
            </a:r>
          </a:p>
          <a:p>
            <a:pPr marL="885825" lvl="2" indent="-342900">
              <a:buFont typeface="+mj-lt"/>
              <a:buAutoNum type="alphaLcParenR"/>
            </a:pPr>
            <a:r>
              <a:rPr lang="pl-PL" sz="1400" dirty="0"/>
              <a:t>w wieku 55 lat i starsze,</a:t>
            </a:r>
          </a:p>
          <a:p>
            <a:pPr marL="885825" lvl="2" indent="-342900">
              <a:buFont typeface="+mj-lt"/>
              <a:buAutoNum type="alphaLcParenR"/>
            </a:pPr>
            <a:r>
              <a:rPr lang="pl-PL" sz="1400" dirty="0"/>
              <a:t>długotrwale bezrobotne,</a:t>
            </a:r>
          </a:p>
          <a:p>
            <a:pPr marL="885825" lvl="2" indent="-342900">
              <a:buFont typeface="+mj-lt"/>
              <a:buAutoNum type="alphaLcParenR"/>
            </a:pPr>
            <a:r>
              <a:rPr lang="pl-PL" sz="1400" dirty="0"/>
              <a:t>o niskich kwalifikacjach zawodowych,</a:t>
            </a:r>
          </a:p>
          <a:p>
            <a:pPr marL="885825" lvl="2" indent="-342900">
              <a:buFont typeface="+mj-lt"/>
              <a:buAutoNum type="alphaLcParenR"/>
            </a:pPr>
            <a:r>
              <a:rPr lang="pl-PL" sz="1400" dirty="0"/>
              <a:t>z niepełnosprawnościami, </a:t>
            </a:r>
          </a:p>
          <a:p>
            <a:pPr marL="885825" lvl="2" indent="-342900">
              <a:buFont typeface="+mj-lt"/>
              <a:buAutoNum type="alphaLcParenR"/>
            </a:pPr>
            <a:r>
              <a:rPr lang="pl-PL" sz="1400" dirty="0"/>
              <a:t>kobiety,</a:t>
            </a:r>
          </a:p>
          <a:p>
            <a:pPr marL="885825" lvl="2" indent="-342900">
              <a:buFont typeface="+mj-lt"/>
              <a:buAutoNum type="alphaLcParenR"/>
            </a:pPr>
            <a:r>
              <a:rPr lang="pl-PL" sz="1400" dirty="0"/>
              <a:t>sprawujące opiekę nad osobami z niepełnosprawnościami czy osobami potrzebującymi wsparcia w codziennym funkcjonowaniu.</a:t>
            </a:r>
          </a:p>
          <a:p>
            <a:pPr marL="542925" lvl="2" indent="0">
              <a:buNone/>
            </a:pPr>
            <a:r>
              <a:rPr lang="pl-PL" sz="1400" b="1" dirty="0"/>
              <a:t>0 pkt </a:t>
            </a:r>
            <a:r>
              <a:rPr lang="pl-PL" sz="1400" dirty="0"/>
              <a:t>– mniej niż połowę uczestników projektu stanowią osoby wskazane w pkt. a-g.</a:t>
            </a:r>
          </a:p>
          <a:p>
            <a:pPr marL="542925" lvl="2" indent="0">
              <a:buNone/>
            </a:pPr>
            <a:r>
              <a:rPr lang="pl-PL" sz="1400" b="1" dirty="0"/>
              <a:t>1 pkt </a:t>
            </a:r>
            <a:r>
              <a:rPr lang="pl-PL" sz="1400" dirty="0"/>
              <a:t>– co najmniej połowę uczestników projektu stanowią osoby wskazane w pkt. a-g.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7639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(5/5)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539" y="990670"/>
            <a:ext cx="9101895" cy="3797279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  <a:endParaRPr lang="pl-PL" sz="1500" dirty="0"/>
          </a:p>
          <a:p>
            <a:pPr marL="542925" lvl="1" indent="-276225"/>
            <a:r>
              <a:rPr lang="pl-PL" b="1" strike="sngStrike" dirty="0">
                <a:solidFill>
                  <a:srgbClr val="FF0000"/>
                </a:solidFill>
              </a:rPr>
              <a:t>Obszar D: Specyficzne ukierunkowanie projektu</a:t>
            </a:r>
          </a:p>
          <a:p>
            <a:pPr marL="828675" lvl="2" indent="-285750">
              <a:buClr>
                <a:schemeClr val="accent5">
                  <a:lumMod val="50000"/>
                </a:schemeClr>
              </a:buClr>
              <a:buFontTx/>
              <a:buChar char="‒"/>
            </a:pPr>
            <a:r>
              <a:rPr lang="pl-PL" b="1" strike="sngStrike" dirty="0">
                <a:solidFill>
                  <a:srgbClr val="FF0000"/>
                </a:solidFill>
              </a:rPr>
              <a:t>Zintegrowany Rejestr Kwalifikacji</a:t>
            </a:r>
          </a:p>
          <a:p>
            <a:pPr marL="542925" lvl="2" indent="0">
              <a:buClr>
                <a:schemeClr val="accent5">
                  <a:lumMod val="50000"/>
                </a:schemeClr>
              </a:buClr>
              <a:buNone/>
            </a:pPr>
            <a:r>
              <a:rPr lang="pl-PL" sz="1600" strike="sngStrike" dirty="0">
                <a:solidFill>
                  <a:srgbClr val="FF0000"/>
                </a:solidFill>
              </a:rPr>
              <a:t>Ocenie podlega, czy projekt jest ukierunkowany na usługi rozwojowe, które prowadzą </a:t>
            </a:r>
            <a:br>
              <a:rPr lang="pl-PL" sz="1600" strike="sngStrike" dirty="0">
                <a:solidFill>
                  <a:srgbClr val="FF0000"/>
                </a:solidFill>
              </a:rPr>
            </a:br>
            <a:r>
              <a:rPr lang="pl-PL" sz="1600" strike="sngStrike" dirty="0">
                <a:solidFill>
                  <a:srgbClr val="FF0000"/>
                </a:solidFill>
              </a:rPr>
              <a:t>do nabycia kwalifikacji, o których mowa w art. 2 pkt 8 ustawy z dnia 22 grudnia 2015 r. </a:t>
            </a:r>
            <a:br>
              <a:rPr lang="pl-PL" sz="1600" strike="sngStrike" dirty="0">
                <a:solidFill>
                  <a:srgbClr val="FF0000"/>
                </a:solidFill>
              </a:rPr>
            </a:br>
            <a:r>
              <a:rPr lang="pl-PL" sz="1600" strike="sngStrike" dirty="0">
                <a:solidFill>
                  <a:srgbClr val="FF0000"/>
                </a:solidFill>
              </a:rPr>
              <a:t>o Zintegrowanym Systemie Kwalifikacji, zarejestrowanych w Zintegrowanym Rejestrze Kwalifikacji oraz posiadających nadany kod kwalifikacji.</a:t>
            </a:r>
          </a:p>
          <a:p>
            <a:pPr marL="542925" lvl="2" indent="0">
              <a:buNone/>
            </a:pPr>
            <a:r>
              <a:rPr lang="pl-PL" sz="1600" b="1" strike="sngStrike" dirty="0">
                <a:solidFill>
                  <a:srgbClr val="FF0000"/>
                </a:solidFill>
              </a:rPr>
              <a:t>0 pkt </a:t>
            </a:r>
            <a:r>
              <a:rPr lang="pl-PL" sz="1600" strike="sngStrike" dirty="0">
                <a:solidFill>
                  <a:srgbClr val="FF0000"/>
                </a:solidFill>
              </a:rPr>
              <a:t>– mniej niż połowa usług rozwojowych w ramach projektu spełni warunek wskazany powyżej.</a:t>
            </a:r>
          </a:p>
          <a:p>
            <a:pPr marL="542925" lvl="2" indent="0">
              <a:buNone/>
            </a:pPr>
            <a:r>
              <a:rPr lang="pl-PL" sz="1600" b="1" strike="sngStrike" dirty="0">
                <a:solidFill>
                  <a:srgbClr val="FF0000"/>
                </a:solidFill>
              </a:rPr>
              <a:t>1 pkt </a:t>
            </a:r>
            <a:r>
              <a:rPr lang="pl-PL" sz="1600" strike="sngStrike" dirty="0">
                <a:solidFill>
                  <a:srgbClr val="FF0000"/>
                </a:solidFill>
              </a:rPr>
              <a:t>– co najmniej połowa usług rozwojowych w ramach projektu spełni warunek wskazany powyżej.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0655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092" y="352377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</a:t>
            </a:r>
            <a:r>
              <a:rPr lang="pl-PL"/>
              <a:t>tabela punktów</a:t>
            </a:r>
            <a:endParaRPr lang="pl-PL" dirty="0"/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68A56523-F479-4A62-B53F-41C2D98C15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781756"/>
              </p:ext>
            </p:extLst>
          </p:nvPr>
        </p:nvGraphicFramePr>
        <p:xfrm>
          <a:off x="798726" y="894322"/>
          <a:ext cx="9371717" cy="56616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24231">
                  <a:extLst>
                    <a:ext uri="{9D8B030D-6E8A-4147-A177-3AD203B41FA5}">
                      <a16:colId xmlns:a16="http://schemas.microsoft.com/office/drawing/2014/main" val="2530761542"/>
                    </a:ext>
                  </a:extLst>
                </a:gridCol>
                <a:gridCol w="780995">
                  <a:extLst>
                    <a:ext uri="{9D8B030D-6E8A-4147-A177-3AD203B41FA5}">
                      <a16:colId xmlns:a16="http://schemas.microsoft.com/office/drawing/2014/main" val="230803823"/>
                    </a:ext>
                  </a:extLst>
                </a:gridCol>
                <a:gridCol w="1483889">
                  <a:extLst>
                    <a:ext uri="{9D8B030D-6E8A-4147-A177-3AD203B41FA5}">
                      <a16:colId xmlns:a16="http://schemas.microsoft.com/office/drawing/2014/main" val="1255221287"/>
                    </a:ext>
                  </a:extLst>
                </a:gridCol>
                <a:gridCol w="859094">
                  <a:extLst>
                    <a:ext uri="{9D8B030D-6E8A-4147-A177-3AD203B41FA5}">
                      <a16:colId xmlns:a16="http://schemas.microsoft.com/office/drawing/2014/main" val="603256576"/>
                    </a:ext>
                  </a:extLst>
                </a:gridCol>
                <a:gridCol w="623508">
                  <a:extLst>
                    <a:ext uri="{9D8B030D-6E8A-4147-A177-3AD203B41FA5}">
                      <a16:colId xmlns:a16="http://schemas.microsoft.com/office/drawing/2014/main" val="738828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Nazwa kryterium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Waga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Maksymalna liczba punktów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Udział %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*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876911"/>
                  </a:ext>
                </a:extLst>
              </a:tr>
              <a:tr h="279123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Profil projektu (1-2)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2,5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3%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17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-171450"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Potrzeba realizacji projektu: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Specyfika grupy docelowej (0-1-2)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Problemy grupy docelowej (0-1-3)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Sposób rekrutacji (0-1-3)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Dane i ich źródła (0-1-2)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50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33%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/>
                        <a:t>R1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57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-161925"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Kompleksowość projektu:</a:t>
                      </a:r>
                    </a:p>
                    <a:p>
                      <a:pPr marL="266700" indent="-161925" algn="l" fontAlgn="b">
                        <a:buFontTx/>
                        <a:buChar char="-"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Zakres zadań w kontekście problemów (0-1-3)</a:t>
                      </a:r>
                    </a:p>
                    <a:p>
                      <a:pPr marL="266700" indent="-161925" algn="l" fontAlgn="b">
                        <a:buFontTx/>
                        <a:buChar char="-"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Jakość zadań (0-1-3)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20%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/>
                        <a:t>R3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630814"/>
                  </a:ext>
                </a:extLst>
              </a:tr>
              <a:tr h="264617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Komplementarność projektu (0-2)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2,5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3%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5725" indent="0" algn="l" fontAlgn="b">
                        <a:tabLst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Doświadczenie wnioskodawcy/Partnera (0-1-2)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10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7%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/>
                        <a:t>R2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060117"/>
                  </a:ext>
                </a:extLst>
              </a:tr>
              <a:tr h="24493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Ukierunkowanie tematyczne wsparcia – ISP, branże kluczowe (0-1-2)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2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4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3%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253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Ukierunkowanie tematyczne wsparcia - rozwój i potwierdzanie kompetencji cyfrowych (0-1)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2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2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1%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798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Ukierunkowanie tematyczne wsparcia – kompetencje/kwalifikacje w sektorach związanych ze środowiskiem, klimatem, energią, gospodarką </a:t>
                      </a:r>
                      <a:br>
                        <a:rPr lang="pl-P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pl-P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 obiegu zamkniętym oraz biogospodarką (0-1)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2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2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1%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707223"/>
                  </a:ext>
                </a:extLst>
              </a:tr>
              <a:tr h="30041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Partnerstwo międzysektorowe (0-1-2)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4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8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5%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46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Specyfika grupy docelowej (0-1)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30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30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20%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08101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85725" indent="0" algn="r" fontAlgn="b"/>
                      <a:r>
                        <a:rPr lang="pl-PL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solidFill>
                            <a:schemeClr val="bg1"/>
                          </a:solidFill>
                        </a:rPr>
                        <a:t>146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solidFill>
                            <a:schemeClr val="bg1"/>
                          </a:solidFill>
                        </a:rPr>
                        <a:t>100%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750934"/>
                  </a:ext>
                </a:extLst>
              </a:tr>
            </a:tbl>
          </a:graphicData>
        </a:graphic>
      </p:graphicFrame>
      <p:sp>
        <p:nvSpPr>
          <p:cNvPr id="3" name="Prostokąt 2">
            <a:extLst>
              <a:ext uri="{FF2B5EF4-FFF2-40B4-BE49-F238E27FC236}">
                <a16:creationId xmlns:a16="http://schemas.microsoft.com/office/drawing/2014/main" id="{E5F4F77B-0093-46C2-B92F-A48FF81D9749}"/>
              </a:ext>
            </a:extLst>
          </p:cNvPr>
          <p:cNvSpPr/>
          <p:nvPr/>
        </p:nvSpPr>
        <p:spPr>
          <a:xfrm>
            <a:off x="521370" y="6992862"/>
            <a:ext cx="9371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* W przypadku uzyskania przez więcej niż jeden projekt takiej samej łącznej liczby punktów, o kolejności projektów na liście decydować będzie wynik oceny w kryteriach rozstrzygających zgodnie z ich kolejnością. 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02195215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1363</TotalTime>
  <Words>1335</Words>
  <Application>Microsoft Office PowerPoint</Application>
  <PresentationFormat>Niestandardowy</PresentationFormat>
  <Paragraphs>162</Paragraphs>
  <Slides>10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Open Sans</vt:lpstr>
      <vt:lpstr>Motyw pakietu Office</vt:lpstr>
      <vt:lpstr>Kryteria wyboru projektów  dla Działania 5.9. Kształcenie ustawiczne  w zakresie usług rozwojowych  w ramach Podmiotowego Systemu Finansowania</vt:lpstr>
      <vt:lpstr>Działanie 5.9. Kształcenie ustawiczne</vt:lpstr>
      <vt:lpstr>Kryteria wyboru projektów – formalne</vt:lpstr>
      <vt:lpstr>Kryteria wyboru projektów – merytoryczne (1/5)</vt:lpstr>
      <vt:lpstr>Kryteria wyboru projektów – merytoryczne (2/5)</vt:lpstr>
      <vt:lpstr>Kryteria wyboru projektów – merytoryczne (3/5)</vt:lpstr>
      <vt:lpstr>Kryteria wyboru projektów – merytoryczne (4/5)</vt:lpstr>
      <vt:lpstr>Kryteria wyboru projektów – merytoryczne (5/5)</vt:lpstr>
      <vt:lpstr>Kryteria wyboru projektów – tabela punktów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umwp</cp:lastModifiedBy>
  <cp:revision>146</cp:revision>
  <cp:lastPrinted>2023-07-18T06:40:47Z</cp:lastPrinted>
  <dcterms:created xsi:type="dcterms:W3CDTF">2022-06-22T09:40:44Z</dcterms:created>
  <dcterms:modified xsi:type="dcterms:W3CDTF">2023-11-29T10:11:48Z</dcterms:modified>
</cp:coreProperties>
</file>