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9"/>
  </p:notesMasterIdLst>
  <p:sldIdLst>
    <p:sldId id="295" r:id="rId2"/>
    <p:sldId id="297" r:id="rId3"/>
    <p:sldId id="302" r:id="rId4"/>
    <p:sldId id="310" r:id="rId5"/>
    <p:sldId id="314" r:id="rId6"/>
    <p:sldId id="312" r:id="rId7"/>
    <p:sldId id="296" r:id="rId8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tormowska Magdalena" initials="SM" lastIdx="2" clrIdx="1">
    <p:extLst>
      <p:ext uri="{19B8F6BF-5375-455C-9EA6-DF929625EA0E}">
        <p15:presenceInfo xmlns:p15="http://schemas.microsoft.com/office/powerpoint/2012/main" userId="S-1-5-21-352459600-126056257-345019615-200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6374" autoAdjust="0"/>
  </p:normalViewPr>
  <p:slideViewPr>
    <p:cSldViewPr showGuides="1">
      <p:cViewPr varScale="1">
        <p:scale>
          <a:sx n="101" d="100"/>
          <a:sy n="101" d="100"/>
        </p:scale>
        <p:origin x="1380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993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333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094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244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C66B5792-0162-497C-8535-01B00B4A648A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B89FD129-FA39-4064-A83B-8A896BD0044D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66EAAC1-4128-430F-A1EE-C6EB20600F49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458" y="2987749"/>
            <a:ext cx="8280920" cy="19802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dirty="0"/>
              <a:t>Kryteria wyboru projektów </a:t>
            </a:r>
            <a:br>
              <a:rPr lang="pl-PL" sz="2000" dirty="0"/>
            </a:br>
            <a:r>
              <a:rPr lang="pl-PL" sz="2000" dirty="0"/>
              <a:t>dla Działania 5.21. Aktywność obywatelska </a:t>
            </a:r>
            <a:br>
              <a:rPr lang="pl-PL" sz="2000" dirty="0"/>
            </a:br>
            <a:r>
              <a:rPr lang="pl-PL" sz="2000" dirty="0"/>
              <a:t>w zakresie wzmocnienia potencjału pomorskich organizacji społeczeństwa obywatelskiego i partnerów społecznych</a:t>
            </a:r>
          </a:p>
        </p:txBody>
      </p:sp>
      <p:sp>
        <p:nvSpPr>
          <p:cNvPr id="5" name="Tytuł 3">
            <a:extLst>
              <a:ext uri="{FF2B5EF4-FFF2-40B4-BE49-F238E27FC236}">
                <a16:creationId xmlns:a16="http://schemas.microsoft.com/office/drawing/2014/main" id="{64904BBE-27BE-4DA4-B4C1-6893A8D1E264}"/>
              </a:ext>
            </a:extLst>
          </p:cNvPr>
          <p:cNvSpPr txBox="1">
            <a:spLocks/>
          </p:cNvSpPr>
          <p:nvPr/>
        </p:nvSpPr>
        <p:spPr>
          <a:xfrm>
            <a:off x="7506145" y="5364013"/>
            <a:ext cx="1944217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Mirosław Zucholl</a:t>
            </a:r>
          </a:p>
        </p:txBody>
      </p:sp>
      <p:sp>
        <p:nvSpPr>
          <p:cNvPr id="3" name="Tytuł 3">
            <a:extLst>
              <a:ext uri="{FF2B5EF4-FFF2-40B4-BE49-F238E27FC236}">
                <a16:creationId xmlns:a16="http://schemas.microsoft.com/office/drawing/2014/main" id="{9FC02EB2-5AEC-43B1-BA09-9A9B9163C4C1}"/>
              </a:ext>
            </a:extLst>
          </p:cNvPr>
          <p:cNvSpPr txBox="1">
            <a:spLocks/>
          </p:cNvSpPr>
          <p:nvPr/>
        </p:nvSpPr>
        <p:spPr>
          <a:xfrm>
            <a:off x="1241450" y="5724053"/>
            <a:ext cx="3384376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Gdańsk, 7 grudnia 2023 roku</a:t>
            </a:r>
          </a:p>
        </p:txBody>
      </p:sp>
    </p:spTree>
    <p:extLst>
      <p:ext uri="{BB962C8B-B14F-4D97-AF65-F5344CB8AC3E}">
        <p14:creationId xmlns:p14="http://schemas.microsoft.com/office/powerpoint/2010/main" val="65178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70"/>
            <a:ext cx="9001000" cy="504055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202588"/>
            <a:ext cx="9001000" cy="5796264"/>
          </a:xfrm>
        </p:spPr>
        <p:txBody>
          <a:bodyPr>
            <a:noAutofit/>
          </a:bodyPr>
          <a:lstStyle/>
          <a:p>
            <a:r>
              <a:rPr lang="pl-PL" dirty="0"/>
              <a:t>Alokacja UE: </a:t>
            </a:r>
            <a:r>
              <a:rPr lang="pl-PL" b="1" dirty="0"/>
              <a:t>5 500 000 EUR </a:t>
            </a:r>
          </a:p>
          <a:p>
            <a:r>
              <a:rPr lang="pl-PL" dirty="0"/>
              <a:t>Typy projektów:</a:t>
            </a:r>
          </a:p>
          <a:p>
            <a:pPr marL="612775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+mj-lt"/>
              <a:buAutoNum type="arabicPeriod" startAt="2"/>
            </a:pPr>
            <a:r>
              <a:rPr lang="pl-PL" sz="1600" dirty="0"/>
              <a:t>Projekty ukierunkowane na wzmocnienie potencjału pomorskich </a:t>
            </a:r>
            <a:r>
              <a:rPr lang="pl-PL" sz="1600" b="1" dirty="0"/>
              <a:t>organizacji społeczeństwa obywatelskiego </a:t>
            </a:r>
            <a:r>
              <a:rPr lang="pl-PL" sz="1600" dirty="0"/>
              <a:t>w szczególności poprzez:</a:t>
            </a:r>
          </a:p>
          <a:p>
            <a:pPr marL="990600" indent="-36195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lphaLcPeriod"/>
            </a:pPr>
            <a:r>
              <a:rPr lang="pl-PL" sz="1600" dirty="0"/>
              <a:t>wzmocnienie zasobów organizacji (m.in. poprzez rozwój umiejętności i kompetencji pracowników);</a:t>
            </a:r>
          </a:p>
          <a:p>
            <a:pPr marL="990600" indent="-36195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lphaLcPeriod"/>
            </a:pPr>
            <a:r>
              <a:rPr lang="pl-PL" sz="1600" dirty="0"/>
              <a:t>urynkowienie organizacji, w tym poprzez budowanie relacji organizacji społeczeństwa obywatelskiego z organizacjami pracodawców i biznesem;</a:t>
            </a:r>
          </a:p>
          <a:p>
            <a:pPr marL="990600" indent="-36195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lphaLcPeriod"/>
            </a:pPr>
            <a:r>
              <a:rPr lang="pl-PL" sz="1600" dirty="0"/>
              <a:t>rozwój sieci centrów organizacji pozarządowych;</a:t>
            </a:r>
          </a:p>
          <a:p>
            <a:pPr marL="990600" indent="-36195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lphaLcPeriod"/>
            </a:pPr>
            <a:r>
              <a:rPr lang="pl-PL" sz="1600" dirty="0"/>
              <a:t>działania na rzecz rozwoju lokalnej filantropii oraz społecznej odpowiedzialności biznesu. </a:t>
            </a:r>
          </a:p>
          <a:p>
            <a:pPr marL="612775" indent="-34290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rabicPeriod" startAt="3"/>
            </a:pPr>
            <a:r>
              <a:rPr lang="pl-PL" sz="1600" dirty="0"/>
              <a:t>Projekty ukierunkowane na wzmocnienie potencjału pomorskich </a:t>
            </a:r>
            <a:r>
              <a:rPr lang="pl-PL" sz="1600" b="1" dirty="0"/>
              <a:t>partnerów społecznych</a:t>
            </a:r>
            <a:r>
              <a:rPr lang="pl-PL" sz="1600" dirty="0"/>
              <a:t>, </a:t>
            </a:r>
            <a:br>
              <a:rPr lang="pl-PL" sz="1600" dirty="0"/>
            </a:br>
            <a:r>
              <a:rPr lang="pl-PL" sz="1600" dirty="0"/>
              <a:t>w szczególności poprzez:</a:t>
            </a:r>
          </a:p>
          <a:p>
            <a:pPr marL="990600" indent="-36195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lphaLcPeriod"/>
            </a:pPr>
            <a:r>
              <a:rPr lang="pl-PL" sz="1600" dirty="0"/>
              <a:t>wzmocnienie zasobów (m.in. poprzez rozwój umiejętności i kompetencji pracowników);</a:t>
            </a:r>
          </a:p>
          <a:p>
            <a:pPr marL="990600" indent="-36195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lphaLcPeriod"/>
            </a:pPr>
            <a:r>
              <a:rPr lang="pl-PL" sz="1600" dirty="0"/>
              <a:t>budowanie relacji partnerów społecznych z JST, NGO, biznesem, szkolnictwem (głównie zawodowym) i nauką,</a:t>
            </a:r>
          </a:p>
          <a:p>
            <a:pPr marL="990600" indent="-36195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lphaLcPeriod"/>
            </a:pPr>
            <a:r>
              <a:rPr lang="pl-PL" sz="1600" dirty="0"/>
              <a:t>działania na rzecz rozwoju społecznej odpowiedzialności biznesu;</a:t>
            </a:r>
          </a:p>
          <a:p>
            <a:pPr marL="990600" indent="-36195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lphaLcPeriod"/>
            </a:pPr>
            <a:r>
              <a:rPr lang="pl-PL" sz="1600" dirty="0"/>
              <a:t>realizację inicjatyw wpisujących się w misję partnerów społecznych.</a:t>
            </a:r>
          </a:p>
          <a:p>
            <a:r>
              <a:rPr lang="pl-PL" b="1" dirty="0"/>
              <a:t>Konkurencyjny </a:t>
            </a:r>
            <a:r>
              <a:rPr lang="pl-PL" dirty="0"/>
              <a:t>sposób wyboru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E7FAD81-8E41-4BF9-8986-018B5917F1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9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530" y="1064225"/>
            <a:ext cx="9144727" cy="5307900"/>
          </a:xfrm>
        </p:spPr>
        <p:txBody>
          <a:bodyPr>
            <a:noAutofit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sz="1600" b="1" dirty="0"/>
              <a:t>Zgodność ze szczegółowymi uwarunkowaniami określonymi dla naboru</a:t>
            </a:r>
            <a:endParaRPr lang="pl-PL" sz="1600" b="1" dirty="0">
              <a:latin typeface="+mn-lt"/>
            </a:endParaRPr>
          </a:p>
          <a:p>
            <a:pPr marL="542925" lvl="2" indent="0">
              <a:buNone/>
            </a:pPr>
            <a:r>
              <a:rPr lang="pl-PL" sz="1600" dirty="0">
                <a:latin typeface="+mn-lt"/>
              </a:rPr>
              <a:t>Ocenie podlega zgodność projektu ze szczegółowymi uwarunkowaniami określonymi w opisie celu szczegółowego (l) w FEP 2021-2027 oraz w opisie Działania 5.21. w SZOP, tj.:</a:t>
            </a:r>
          </a:p>
          <a:p>
            <a:pPr marL="885825" lvl="2" indent="-342900">
              <a:buFont typeface="+mj-lt"/>
              <a:buAutoNum type="alphaLcPeriod"/>
            </a:pPr>
            <a:r>
              <a:rPr lang="pl-PL" sz="1600" dirty="0">
                <a:latin typeface="+mn-lt"/>
              </a:rPr>
              <a:t>czy średni koszt jednostkowy odpowiadający wsparciu podmiotu </a:t>
            </a:r>
            <a:r>
              <a:rPr lang="pl-PL" sz="1600" b="1" dirty="0">
                <a:latin typeface="+mn-lt"/>
              </a:rPr>
              <a:t>organizacji społeczeństwa obywatelskiego</a:t>
            </a:r>
            <a:r>
              <a:rPr lang="pl-PL" sz="1600" dirty="0">
                <a:latin typeface="+mn-lt"/>
              </a:rPr>
              <a:t> w projekcie określony został na poziomie maksymalnie 525 tys. zł wydatków ogółem projektu (jeśli dotyczy)?</a:t>
            </a:r>
          </a:p>
          <a:p>
            <a:pPr marL="885825" lvl="2" indent="-342900">
              <a:buFont typeface="+mj-lt"/>
              <a:buAutoNum type="alphaLcPeriod"/>
            </a:pPr>
            <a:r>
              <a:rPr lang="pl-PL" sz="1600" dirty="0">
                <a:latin typeface="+mn-lt"/>
              </a:rPr>
              <a:t>czy w ramach projektu założono realizację wskaźnika rezultatu Liczba przedstawicieli </a:t>
            </a:r>
            <a:r>
              <a:rPr lang="pl-PL" sz="1600" b="1" dirty="0">
                <a:latin typeface="+mn-lt"/>
              </a:rPr>
              <a:t>organizacji społeczeństwa obywatelskiego</a:t>
            </a:r>
            <a:r>
              <a:rPr lang="pl-PL" sz="1600" dirty="0">
                <a:latin typeface="+mn-lt"/>
              </a:rPr>
              <a:t>, którzy zdobyli nowe umiejętności, wiedzę lub uzyskali kwalifikacje na poziomie co najmniej </a:t>
            </a:r>
            <a:r>
              <a:rPr lang="pl-PL" sz="1600" b="1" dirty="0">
                <a:latin typeface="+mn-lt"/>
              </a:rPr>
              <a:t>65%</a:t>
            </a:r>
            <a:r>
              <a:rPr lang="pl-PL" sz="1600" dirty="0">
                <a:latin typeface="+mn-lt"/>
              </a:rPr>
              <a:t> wartości wskaźnika produktu Liczba przedstawicieli organizacji społeczeństwa obywatelskiego (w tym wolontariuszy) objętych wsparciem (jeśli dotyczy)?</a:t>
            </a:r>
          </a:p>
          <a:p>
            <a:pPr marL="885825" lvl="2" indent="-342900">
              <a:buFont typeface="+mj-lt"/>
              <a:buAutoNum type="alphaLcPeriod"/>
            </a:pPr>
            <a:r>
              <a:rPr lang="pl-PL" sz="1600" dirty="0">
                <a:solidFill>
                  <a:srgbClr val="FF0000"/>
                </a:solidFill>
                <a:latin typeface="+mn-lt"/>
              </a:rPr>
              <a:t>czy wydatki ogółem projektu wynoszą maksymalnie 1 575 000 zł (dotyczy wyłącznie projektów skierowanych do organizacji społeczeństwa obywatelskiego)?</a:t>
            </a:r>
          </a:p>
          <a:p>
            <a:pPr marL="542925" lvl="2" indent="0">
              <a:buNone/>
            </a:pPr>
            <a:r>
              <a:rPr lang="pl-PL" sz="1600" dirty="0">
                <a:latin typeface="+mn-lt"/>
              </a:rPr>
              <a:t>Kryterium uważa się za spełnione, jeśli projekt spełnił wszystkie powyższe warunki (o ile dotyczą).</a:t>
            </a:r>
          </a:p>
          <a:p>
            <a:pPr marL="542925" lvl="2" indent="0">
              <a:buNone/>
            </a:pPr>
            <a:r>
              <a:rPr lang="pl-PL" sz="1600" b="1" dirty="0">
                <a:latin typeface="+mn-lt"/>
              </a:rPr>
              <a:t>Kryterium podlega uzupełnieniu lub poprawie na wezwanie IZ FEP.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48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(1/2)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7" y="990670"/>
            <a:ext cx="9649072" cy="5957519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809625" lvl="2" indent="-250825"/>
            <a:r>
              <a:rPr lang="pl-PL" b="1" dirty="0"/>
              <a:t>Status Organizacji Pożytku Publicznego</a:t>
            </a:r>
          </a:p>
          <a:p>
            <a:pPr marL="542925" lvl="2" indent="0">
              <a:lnSpc>
                <a:spcPts val="2200"/>
              </a:lnSpc>
              <a:spcBef>
                <a:spcPts val="600"/>
              </a:spcBef>
              <a:buNone/>
            </a:pPr>
            <a:r>
              <a:rPr lang="pl-PL" sz="1500" dirty="0"/>
              <a:t>Ocenie podlega, czy projekt zakłada wsparcie dla organizacji pozarządowych posiadających status Organizacji Pożytku Publicznego (OPP).</a:t>
            </a:r>
          </a:p>
          <a:p>
            <a:pPr marL="542925" lvl="2" indent="0">
              <a:lnSpc>
                <a:spcPts val="2200"/>
              </a:lnSpc>
              <a:spcBef>
                <a:spcPts val="600"/>
              </a:spcBef>
              <a:buNone/>
            </a:pPr>
            <a:r>
              <a:rPr lang="pl-PL" sz="1500" b="1" dirty="0"/>
              <a:t>0 pkt </a:t>
            </a:r>
            <a:r>
              <a:rPr lang="pl-PL" sz="1500" dirty="0"/>
              <a:t>– projekt nie zakłada wsparcia dla organizacji pozarządowych posiadających status Organizacji Pożytku Publicznego (OPP).</a:t>
            </a:r>
          </a:p>
          <a:p>
            <a:pPr marL="542925" lvl="2" indent="0">
              <a:lnSpc>
                <a:spcPts val="2200"/>
              </a:lnSpc>
              <a:spcBef>
                <a:spcPts val="600"/>
              </a:spcBef>
              <a:buNone/>
            </a:pPr>
            <a:r>
              <a:rPr lang="pl-PL" sz="1500" b="1" dirty="0"/>
              <a:t>1 pkt </a:t>
            </a:r>
            <a:r>
              <a:rPr lang="pl-PL" sz="1500" dirty="0"/>
              <a:t>– projekt zakłada wsparcie dla organizacji pozarządowych posiadających status Organizacji Pożytku Publicznego (OPP).</a:t>
            </a:r>
          </a:p>
          <a:p>
            <a:pPr marL="542925" lvl="2" indent="0">
              <a:lnSpc>
                <a:spcPts val="2200"/>
              </a:lnSpc>
              <a:spcBef>
                <a:spcPts val="600"/>
              </a:spcBef>
              <a:buNone/>
            </a:pPr>
            <a:r>
              <a:rPr lang="pl-PL" sz="1500" b="1" dirty="0"/>
              <a:t>Kryterium dotyczy wyłącznie projektów skierowanych do organizacji społeczeństwa obywatelskiego.</a:t>
            </a:r>
          </a:p>
          <a:p>
            <a:pPr marL="809625" lvl="2" indent="-250825"/>
            <a:r>
              <a:rPr lang="pl-PL" b="1" dirty="0"/>
              <a:t>Lokalizacja siedziby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sz="1500" dirty="0"/>
              <a:t>Ocenie podlega, czy projekt zakłada wsparcie dla organizacji pozarządowych posiadających siedzibę na terenie gmin wiejskich i wiejsko-miejskich.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sz="1500" b="1" dirty="0"/>
              <a:t>0 pkt </a:t>
            </a:r>
            <a:r>
              <a:rPr lang="pl-PL" sz="1500" dirty="0"/>
              <a:t>– projekt nie zakłada wsparcia dla organizacji pozarządowych posiadających siedzibę na terenie gmin wiejskich i wiejsko-miejskich.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sz="1500" b="1" dirty="0"/>
              <a:t>1 pkt </a:t>
            </a:r>
            <a:r>
              <a:rPr lang="pl-PL" sz="1500" dirty="0"/>
              <a:t>– projekt w całości lub w części zakłada wsparcie dla organizacji pozarządowych posiadających siedzibę na terenie gmin wiejskich i wiejsko-miejskich.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sz="1500" b="1" dirty="0"/>
              <a:t>Kryterium dotyczy wyłącznie projektów skierowanych do organizacji społeczeństwa obywatelskiego.</a:t>
            </a:r>
          </a:p>
          <a:p>
            <a:pPr marL="542925" lvl="2" indent="0">
              <a:lnSpc>
                <a:spcPts val="2200"/>
              </a:lnSpc>
              <a:spcBef>
                <a:spcPts val="600"/>
              </a:spcBef>
              <a:buNone/>
            </a:pPr>
            <a:endParaRPr lang="pl-PL" sz="1500" b="1" dirty="0"/>
          </a:p>
          <a:p>
            <a:pPr marL="542925" lvl="2" indent="0">
              <a:lnSpc>
                <a:spcPts val="2200"/>
              </a:lnSpc>
              <a:spcBef>
                <a:spcPts val="600"/>
              </a:spcBef>
              <a:buNone/>
            </a:pPr>
            <a:endParaRPr lang="pl-PL" sz="1500" b="1" dirty="0"/>
          </a:p>
          <a:p>
            <a:pPr marL="542925" lvl="2" indent="0">
              <a:lnSpc>
                <a:spcPts val="2200"/>
              </a:lnSpc>
              <a:spcBef>
                <a:spcPts val="600"/>
              </a:spcBef>
              <a:buNone/>
            </a:pPr>
            <a:endParaRPr lang="pl-PL" sz="1500" b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603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(2/2)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39" y="990670"/>
            <a:ext cx="8885871" cy="4229327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D: Krajowe Obszary Strategicznej Interwencji</a:t>
            </a:r>
          </a:p>
          <a:p>
            <a:pPr marL="542925" lvl="2" indent="0">
              <a:buNone/>
            </a:pPr>
            <a:r>
              <a:rPr lang="pl-PL" sz="1600" dirty="0"/>
              <a:t>Ocenia podlega realizacja projektu na obszarze  miast średnich tracących funkcje społeczno-gospodarcze lub gmin zagrożonych trwałą marginalizacją.</a:t>
            </a:r>
          </a:p>
          <a:p>
            <a:pPr marL="542925" lvl="2" indent="0">
              <a:buNone/>
            </a:pPr>
            <a:r>
              <a:rPr lang="pl-PL" sz="1600" b="1" dirty="0"/>
              <a:t>0 pkt </a:t>
            </a:r>
            <a:r>
              <a:rPr lang="pl-PL" sz="1600" dirty="0"/>
              <a:t>– projekt nie jest zlokalizowany na obszarze miast średnich tracących funkcje społeczno-gospodarcze lub gmin zagrożonych trwałą marginalizacją.</a:t>
            </a:r>
          </a:p>
          <a:p>
            <a:pPr marL="542925" lvl="2" indent="0">
              <a:buNone/>
            </a:pPr>
            <a:r>
              <a:rPr lang="pl-PL" sz="1600" b="1" dirty="0"/>
              <a:t>1 pkt </a:t>
            </a:r>
            <a:r>
              <a:rPr lang="pl-PL" sz="1600" dirty="0"/>
              <a:t>– projekt jest częściowo  zlokalizowany na obszarze miast średnich tracących funkcje społeczno-gospodarcze lub gmin zagrożonych trwałą marginalizacją.</a:t>
            </a:r>
          </a:p>
          <a:p>
            <a:pPr marL="542925" lvl="2" indent="0">
              <a:buNone/>
            </a:pPr>
            <a:r>
              <a:rPr lang="pl-PL" sz="1600" b="1" dirty="0"/>
              <a:t>2 pkt </a:t>
            </a:r>
            <a:r>
              <a:rPr lang="pl-PL" sz="1600" dirty="0"/>
              <a:t>– projekt jest w całości zlokalizowany na obszarze miast średnich tracących funkcje społeczno-gospodarcze lub gmin zagrożonych trwałą marginalizacją.</a:t>
            </a:r>
          </a:p>
          <a:p>
            <a:pPr marL="542925" lvl="2" indent="0">
              <a:buNone/>
            </a:pPr>
            <a:r>
              <a:rPr lang="pl-PL" sz="1600" b="1" dirty="0"/>
              <a:t>Ocena dokonywana jest na podstawie Kontraktu Programowego dla Województwa Pomorskiego.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301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092" y="352377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</a:t>
            </a:r>
            <a:r>
              <a:rPr lang="pl-PL"/>
              <a:t>tabela punktów</a:t>
            </a:r>
            <a:endParaRPr lang="pl-PL" dirty="0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68A56523-F479-4A62-B53F-41C2D98C1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100228"/>
              </p:ext>
            </p:extLst>
          </p:nvPr>
        </p:nvGraphicFramePr>
        <p:xfrm>
          <a:off x="798726" y="826362"/>
          <a:ext cx="9371717" cy="57137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4231">
                  <a:extLst>
                    <a:ext uri="{9D8B030D-6E8A-4147-A177-3AD203B41FA5}">
                      <a16:colId xmlns:a16="http://schemas.microsoft.com/office/drawing/2014/main" val="2530761542"/>
                    </a:ext>
                  </a:extLst>
                </a:gridCol>
                <a:gridCol w="780995">
                  <a:extLst>
                    <a:ext uri="{9D8B030D-6E8A-4147-A177-3AD203B41FA5}">
                      <a16:colId xmlns:a16="http://schemas.microsoft.com/office/drawing/2014/main" val="230803823"/>
                    </a:ext>
                  </a:extLst>
                </a:gridCol>
                <a:gridCol w="1483889">
                  <a:extLst>
                    <a:ext uri="{9D8B030D-6E8A-4147-A177-3AD203B41FA5}">
                      <a16:colId xmlns:a16="http://schemas.microsoft.com/office/drawing/2014/main" val="1255221287"/>
                    </a:ext>
                  </a:extLst>
                </a:gridCol>
                <a:gridCol w="859094">
                  <a:extLst>
                    <a:ext uri="{9D8B030D-6E8A-4147-A177-3AD203B41FA5}">
                      <a16:colId xmlns:a16="http://schemas.microsoft.com/office/drawing/2014/main" val="603256576"/>
                    </a:ext>
                  </a:extLst>
                </a:gridCol>
                <a:gridCol w="623508">
                  <a:extLst>
                    <a:ext uri="{9D8B030D-6E8A-4147-A177-3AD203B41FA5}">
                      <a16:colId xmlns:a16="http://schemas.microsoft.com/office/drawing/2014/main" val="738828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Nazwa kryterium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Waga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Maksymalna liczba punktów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Udział %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*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876911"/>
                  </a:ext>
                </a:extLst>
              </a:tr>
              <a:tr h="310883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 projektu (1-2)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2,5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1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171450"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Potrzeba realizacji projektu: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Specyfika grupy docelowej (0-1-2)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Problemy grupy docelowej (0-1-3)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Sposób rekrutacji (0-1-3)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Dane i ich źródła (0-1-2)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/>
                        <a:t>45%</a:t>
                      </a:r>
                      <a:endParaRPr lang="pl-PL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R1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57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161925"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Kompleksowość projektu:</a:t>
                      </a:r>
                    </a:p>
                    <a:p>
                      <a:pPr marL="266700" indent="-161925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Zakres zadań w kontekście problemów (0-1-3)</a:t>
                      </a:r>
                    </a:p>
                    <a:p>
                      <a:pPr marL="266700" indent="-161925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Jakość zadań (0-1-3)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30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/>
                        <a:t>27%</a:t>
                      </a:r>
                      <a:endParaRPr lang="pl-PL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R3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630814"/>
                  </a:ext>
                </a:extLst>
              </a:tr>
              <a:tr h="251793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Komplementarność projektu (0-2)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2,5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0" algn="l" fontAlgn="b">
                        <a:tabLst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Doświadczenie wnioskodawcy/Partnera (0-1-2)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9%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R2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060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Status Organizacji Pożytku Publicznego (0-1)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4%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253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Lokalizacja siedziby (0-1)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4%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690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Krajowe Obszary Strategicznej Interwencji (0-1-2)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4%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04124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85725" indent="0" algn="r" fontAlgn="b"/>
                      <a:r>
                        <a:rPr lang="pl-PL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112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100%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50934"/>
                  </a:ext>
                </a:extLst>
              </a:tr>
            </a:tbl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E5F4F77B-0093-46C2-B92F-A48FF81D9749}"/>
              </a:ext>
            </a:extLst>
          </p:cNvPr>
          <p:cNvSpPr/>
          <p:nvPr/>
        </p:nvSpPr>
        <p:spPr>
          <a:xfrm>
            <a:off x="798725" y="6704964"/>
            <a:ext cx="9371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* W przypadku uzyskania przez więcej niż jeden projekt takiej samej łącznej liczby punktów, o kolejności projektów na liście decydować będzie wynik oceny w kryteriach rozstrzygających zgodnie z ich kolejnością.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021952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7674" y="3635821"/>
            <a:ext cx="6048318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1332</TotalTime>
  <Words>814</Words>
  <Application>Microsoft Office PowerPoint</Application>
  <PresentationFormat>Niestandardowy</PresentationFormat>
  <Paragraphs>113</Paragraphs>
  <Slides>7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Motyw pakietu Office</vt:lpstr>
      <vt:lpstr>Kryteria wyboru projektów  dla Działania 5.21. Aktywność obywatelska  w zakresie wzmocnienia potencjału pomorskich organizacji społeczeństwa obywatelskiego i partnerów społecznych</vt:lpstr>
      <vt:lpstr>Działanie 5.21. Aktywność obywatelska </vt:lpstr>
      <vt:lpstr>Kryteria wyboru projektów – formalne</vt:lpstr>
      <vt:lpstr>Kryteria wyboru projektów – merytoryczne (1/2)</vt:lpstr>
      <vt:lpstr>Kryteria wyboru projektów – merytoryczne (2/2)</vt:lpstr>
      <vt:lpstr>Kryteria wyboru projektów – tabela punktów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umwp</cp:lastModifiedBy>
  <cp:revision>144</cp:revision>
  <cp:lastPrinted>2023-07-18T06:40:47Z</cp:lastPrinted>
  <dcterms:created xsi:type="dcterms:W3CDTF">2022-06-22T09:40:44Z</dcterms:created>
  <dcterms:modified xsi:type="dcterms:W3CDTF">2023-11-29T10:15:06Z</dcterms:modified>
</cp:coreProperties>
</file>