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2"/>
  </p:notesMasterIdLst>
  <p:sldIdLst>
    <p:sldId id="975" r:id="rId2"/>
    <p:sldId id="977" r:id="rId3"/>
    <p:sldId id="969" r:id="rId4"/>
    <p:sldId id="316" r:id="rId5"/>
    <p:sldId id="356" r:id="rId6"/>
    <p:sldId id="964" r:id="rId7"/>
    <p:sldId id="965" r:id="rId8"/>
    <p:sldId id="970" r:id="rId9"/>
    <p:sldId id="318" r:id="rId10"/>
    <p:sldId id="321" r:id="rId11"/>
    <p:sldId id="981" r:id="rId12"/>
    <p:sldId id="982" r:id="rId13"/>
    <p:sldId id="980" r:id="rId14"/>
    <p:sldId id="990" r:id="rId15"/>
    <p:sldId id="991" r:id="rId16"/>
    <p:sldId id="992" r:id="rId17"/>
    <p:sldId id="331" r:id="rId18"/>
    <p:sldId id="324" r:id="rId19"/>
    <p:sldId id="343" r:id="rId20"/>
    <p:sldId id="987" r:id="rId21"/>
    <p:sldId id="349" r:id="rId22"/>
    <p:sldId id="988" r:id="rId23"/>
    <p:sldId id="989" r:id="rId24"/>
    <p:sldId id="352" r:id="rId25"/>
    <p:sldId id="354" r:id="rId26"/>
    <p:sldId id="984" r:id="rId27"/>
    <p:sldId id="985" r:id="rId28"/>
    <p:sldId id="983" r:id="rId29"/>
    <p:sldId id="355" r:id="rId30"/>
    <p:sldId id="260" r:id="rId31"/>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walczuk Jakub" initials="KJ" lastIdx="0" clrIdx="0">
    <p:extLst>
      <p:ext uri="{19B8F6BF-5375-455C-9EA6-DF929625EA0E}">
        <p15:presenceInfo xmlns:p15="http://schemas.microsoft.com/office/powerpoint/2012/main" userId="S-1-5-21-352459600-126056257-345019615-47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2164" autoAdjust="0"/>
  </p:normalViewPr>
  <p:slideViewPr>
    <p:cSldViewPr snapToGrid="0">
      <p:cViewPr varScale="1">
        <p:scale>
          <a:sx n="105" d="100"/>
          <a:sy n="105" d="100"/>
        </p:scale>
        <p:origin x="5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5541906-F7D7-4590-990D-B9D902344738}" type="datetimeFigureOut">
              <a:rPr lang="pl-PL" smtClean="0"/>
              <a:t>03.10.2024</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44A4E63-7224-469D-9C03-58FE018829EE}" type="slidenum">
              <a:rPr lang="pl-PL" smtClean="0"/>
              <a:t>‹#›</a:t>
            </a:fld>
            <a:endParaRPr lang="pl-PL"/>
          </a:p>
        </p:txBody>
      </p:sp>
    </p:spTree>
    <p:extLst>
      <p:ext uri="{BB962C8B-B14F-4D97-AF65-F5344CB8AC3E}">
        <p14:creationId xmlns:p14="http://schemas.microsoft.com/office/powerpoint/2010/main" val="3542913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pl/attachment/245704fe-0c29-49fb-b797-ffe4ba8bbe69"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unduszeeuropejskie.gov.pl/strony/o-funduszach/fundusze-europejskie-bez-barier/dostepnosc-plus/poradniki-standardy-wskazowki/standard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v.pl/attachment/245704fe-0c29-49fb-b797-ffe4ba8bbe6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unduszeeuropejskie.gov.pl/strony/o-funduszach/fundusze-europejskie-bez-barier/dostepnosc-plus/poradniki-standardy-wskazowki/standard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02B4DB-5212-AD42-B2C1-BD19AC94D45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726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17</a:t>
            </a:fld>
            <a:endParaRPr lang="pl-PL"/>
          </a:p>
        </p:txBody>
      </p:sp>
    </p:spTree>
    <p:extLst>
      <p:ext uri="{BB962C8B-B14F-4D97-AF65-F5344CB8AC3E}">
        <p14:creationId xmlns:p14="http://schemas.microsoft.com/office/powerpoint/2010/main" val="362904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20</a:t>
            </a:fld>
            <a:endParaRPr lang="pl-PL"/>
          </a:p>
        </p:txBody>
      </p:sp>
    </p:spTree>
    <p:extLst>
      <p:ext uri="{BB962C8B-B14F-4D97-AF65-F5344CB8AC3E}">
        <p14:creationId xmlns:p14="http://schemas.microsoft.com/office/powerpoint/2010/main" val="111380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A4E63-7224-469D-9C03-58FE018829E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99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a:p>
            <a:endParaRPr lang="pl-PL" dirty="0"/>
          </a:p>
          <a:p>
            <a:endParaRPr lang="pl-PL" dirty="0"/>
          </a:p>
          <a:p>
            <a:endParaRPr lang="pl-PL" dirty="0"/>
          </a:p>
          <a:p>
            <a:endParaRPr lang="pl-PL" dirty="0"/>
          </a:p>
          <a:p>
            <a:endParaRPr lang="pl-PL" dirty="0"/>
          </a:p>
          <a:p>
            <a:endParaRPr lang="pl-PL" dirty="0"/>
          </a:p>
          <a:p>
            <a:r>
              <a:rPr lang="pl-PL" dirty="0"/>
              <a:t>Karta Praw Podstawowych  w szczególności art. 22 </a:t>
            </a:r>
            <a:r>
              <a:rPr lang="pl-PL" sz="1200" b="1" kern="1200" dirty="0">
                <a:solidFill>
                  <a:schemeClr val="tx1"/>
                </a:solidFill>
                <a:effectLst/>
                <a:latin typeface="+mn-lt"/>
                <a:ea typeface="+mn-ea"/>
                <a:cs typeface="+mn-cs"/>
              </a:rPr>
              <a:t>Unia szanuje różnorodność kulturową, religijną i językową</a:t>
            </a:r>
            <a:r>
              <a:rPr lang="pl-PL" sz="1200" kern="1200" dirty="0">
                <a:solidFill>
                  <a:schemeClr val="tx1"/>
                </a:solidFill>
                <a:effectLst/>
                <a:latin typeface="+mn-lt"/>
                <a:ea typeface="+mn-ea"/>
                <a:cs typeface="+mn-cs"/>
              </a:rPr>
              <a:t>.</a:t>
            </a:r>
          </a:p>
          <a:p>
            <a:endParaRPr lang="pl-PL" sz="1200" kern="1200" dirty="0">
              <a:solidFill>
                <a:schemeClr val="tx1"/>
              </a:solidFill>
              <a:effectLst/>
              <a:latin typeface="+mn-lt"/>
              <a:ea typeface="+mn-ea"/>
              <a:cs typeface="+mn-cs"/>
            </a:endParaRPr>
          </a:p>
          <a:p>
            <a:pPr lvl="0"/>
            <a:r>
              <a:rPr lang="pl-PL" sz="1200" b="1" kern="1200" dirty="0">
                <a:solidFill>
                  <a:schemeClr val="tx1"/>
                </a:solidFill>
                <a:effectLst/>
                <a:latin typeface="+mn-lt"/>
                <a:ea typeface="+mn-ea"/>
                <a:cs typeface="+mn-cs"/>
              </a:rPr>
              <a:t>Dostępność</a:t>
            </a:r>
            <a:r>
              <a:rPr lang="pl-PL" sz="1200" kern="1200" dirty="0">
                <a:solidFill>
                  <a:schemeClr val="tx1"/>
                </a:solidFill>
                <a:effectLst/>
                <a:latin typeface="+mn-lt"/>
                <a:ea typeface="+mn-ea"/>
                <a:cs typeface="+mn-cs"/>
              </a:rPr>
              <a:t> -  czy wszystkie elementy (produkty i usługi) składające się na przedmiot projektu, które nie zostały uznane za neutralne, są dostępne dla wszystkich ich użytkowniczek oraz użytkowników i spełniają standardy: architektoniczny, cyfrowy (jeśli dotyczy) szkoleniowy (jeśli dotyczy) oraz transportowy w zakresie elementów towarzyszących infrastrukturze transportowej (jeśli dotyczy), określone w Załączniku nr 2 do Wytycznych MFiPR dotyczących realizacji zasad równościowych w ramach funduszy unijnych na lata 2021-2027 lub standardy dostępności określone w </a:t>
            </a:r>
            <a:r>
              <a:rPr lang="pl-PL" sz="1200" u="sng" kern="1200" dirty="0">
                <a:solidFill>
                  <a:schemeClr val="tx1"/>
                </a:solidFill>
                <a:effectLst/>
                <a:latin typeface="+mn-lt"/>
                <a:ea typeface="+mn-ea"/>
                <a:cs typeface="+mn-cs"/>
                <a:hlinkClick r:id="rId3"/>
              </a:rPr>
              <a:t>Poradniku dla sektora kultury w zakresie zapewniania dostępności</a:t>
            </a:r>
            <a:r>
              <a:rPr lang="pl-PL" sz="1200" kern="1200" dirty="0">
                <a:solidFill>
                  <a:schemeClr val="tx1"/>
                </a:solidFill>
                <a:effectLst/>
                <a:latin typeface="+mn-lt"/>
                <a:ea typeface="+mn-ea"/>
                <a:cs typeface="+mn-cs"/>
              </a:rPr>
              <a:t> lub w innym, wskazanym przez wnioskodawcę, dokumencie właściwym dla danego typu inwestycji wymienionym na </a:t>
            </a:r>
            <a:r>
              <a:rPr lang="pl-PL" sz="1200" u="sng" kern="1200" dirty="0">
                <a:solidFill>
                  <a:schemeClr val="tx1"/>
                </a:solidFill>
                <a:effectLst/>
                <a:latin typeface="+mn-lt"/>
                <a:ea typeface="+mn-ea"/>
                <a:cs typeface="+mn-cs"/>
                <a:hlinkClick r:id="rId4"/>
              </a:rPr>
              <a:t>stronie internetowej Programu Dostępność Plus</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w przypadku, gdy we wniosku o dofinansowanie stwierdzono neutralny charakter produktów i usług składających się na przedmiot projektu: czy neutralny charakter produktów i usług został zidentyfikowany prawidłowo, tj. czy nie mają one swoich bezpośrednich użytkowniczek i użytkowników?</a:t>
            </a:r>
          </a:p>
          <a:p>
            <a:pPr lvl="0"/>
            <a:r>
              <a:rPr lang="pl-PL" sz="1200" kern="1200" dirty="0">
                <a:solidFill>
                  <a:schemeClr val="tx1"/>
                </a:solidFill>
                <a:effectLst/>
                <a:latin typeface="+mn-lt"/>
                <a:ea typeface="+mn-ea"/>
                <a:cs typeface="+mn-cs"/>
              </a:rPr>
              <a:t>czy projekt jest zgodny z warunkami w zakresie równości szans i niedyskryminacji zamieszczonymi w opisie działań na rzecz zapewnienia równości, włączenia społecznego i niedyskryminacji dla celu szczegółowego 4 (vi) FEP 2021-2027?</a:t>
            </a:r>
          </a:p>
          <a:p>
            <a:r>
              <a:rPr lang="pl-PL" sz="1200" u="sng" kern="1200" dirty="0">
                <a:solidFill>
                  <a:schemeClr val="tx1"/>
                </a:solidFill>
                <a:effectLst/>
                <a:latin typeface="+mn-lt"/>
                <a:ea typeface="+mn-ea"/>
                <a:cs typeface="+mn-cs"/>
              </a:rPr>
              <a:t>Z dnia 29 grudnia 2022 r.</a:t>
            </a:r>
            <a:endParaRPr lang="pl-PL"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Dostępnym pod adresem: </a:t>
            </a:r>
            <a:r>
              <a:rPr lang="pl-PL" sz="1200" u="sng" kern="1200" dirty="0">
                <a:solidFill>
                  <a:schemeClr val="tx1"/>
                </a:solidFill>
                <a:effectLst/>
                <a:latin typeface="+mn-lt"/>
                <a:ea typeface="+mn-ea"/>
                <a:cs typeface="+mn-cs"/>
                <a:hlinkClick r:id="rId3"/>
              </a:rPr>
              <a:t>https://www.gov.pl/attachment/245704fe-0c29-49fb-b797-ffe4ba8bbe69</a:t>
            </a:r>
            <a:r>
              <a:rPr lang="pl-PL" sz="1200" kern="1200" dirty="0">
                <a:solidFill>
                  <a:schemeClr val="tx1"/>
                </a:solidFill>
                <a:effectLst/>
                <a:latin typeface="+mn-lt"/>
                <a:ea typeface="+mn-ea"/>
                <a:cs typeface="+mn-cs"/>
              </a:rPr>
              <a:t> </a:t>
            </a:r>
          </a:p>
          <a:p>
            <a:r>
              <a:rPr lang="pl-PL" sz="1200" kern="1200" dirty="0">
                <a:solidFill>
                  <a:schemeClr val="tx1"/>
                </a:solidFill>
                <a:effectLst/>
                <a:latin typeface="+mn-lt"/>
                <a:ea typeface="+mn-ea"/>
                <a:cs typeface="+mn-cs"/>
              </a:rPr>
              <a:t>W dziale „Standardy i wytyczne”, pod adresem: </a:t>
            </a:r>
            <a:r>
              <a:rPr lang="pl-PL" sz="1200" u="sng" kern="1200" dirty="0">
                <a:solidFill>
                  <a:schemeClr val="tx1"/>
                </a:solidFill>
                <a:effectLst/>
                <a:latin typeface="+mn-lt"/>
                <a:ea typeface="+mn-ea"/>
                <a:cs typeface="+mn-cs"/>
                <a:hlinkClick r:id="rId4"/>
              </a:rPr>
              <a:t>https://www.funduszeeuropejskie.gov.pl/strony/o-funduszach/fundusze-europejskie-bez-barier/dostepnosc-plus/poradniki-standardy-wskazowki/standardy/</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22</a:t>
            </a:fld>
            <a:endParaRPr lang="pl-PL"/>
          </a:p>
        </p:txBody>
      </p:sp>
    </p:spTree>
    <p:extLst>
      <p:ext uri="{BB962C8B-B14F-4D97-AF65-F5344CB8AC3E}">
        <p14:creationId xmlns:p14="http://schemas.microsoft.com/office/powerpoint/2010/main" val="3576934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DNSH</a:t>
            </a:r>
            <a:r>
              <a:rPr lang="pl-PL" dirty="0"/>
              <a:t> </a:t>
            </a:r>
            <a:r>
              <a:rPr lang="pl-PL" sz="1200" b="1" i="0" kern="1200" dirty="0">
                <a:solidFill>
                  <a:schemeClr val="tx1"/>
                </a:solidFill>
                <a:effectLst/>
                <a:latin typeface="+mn-lt"/>
                <a:ea typeface="+mn-ea"/>
                <a:cs typeface="+mn-cs"/>
              </a:rPr>
              <a:t>do no </a:t>
            </a:r>
            <a:r>
              <a:rPr lang="pl-PL" sz="1200" b="1" i="0" kern="1200" dirty="0" err="1">
                <a:solidFill>
                  <a:schemeClr val="tx1"/>
                </a:solidFill>
                <a:effectLst/>
                <a:latin typeface="+mn-lt"/>
                <a:ea typeface="+mn-ea"/>
                <a:cs typeface="+mn-cs"/>
              </a:rPr>
              <a:t>significant</a:t>
            </a:r>
            <a:r>
              <a:rPr lang="pl-PL" sz="1200" b="1" i="0" kern="1200" dirty="0">
                <a:solidFill>
                  <a:schemeClr val="tx1"/>
                </a:solidFill>
                <a:effectLst/>
                <a:latin typeface="+mn-lt"/>
                <a:ea typeface="+mn-ea"/>
                <a:cs typeface="+mn-cs"/>
              </a:rPr>
              <a:t> </a:t>
            </a:r>
            <a:r>
              <a:rPr lang="pl-PL" sz="1200" b="1" i="0" kern="1200" dirty="0" err="1">
                <a:solidFill>
                  <a:schemeClr val="tx1"/>
                </a:solidFill>
                <a:effectLst/>
                <a:latin typeface="+mn-lt"/>
                <a:ea typeface="+mn-ea"/>
                <a:cs typeface="+mn-cs"/>
              </a:rPr>
              <a:t>harm</a:t>
            </a:r>
            <a:r>
              <a:rPr lang="pl-PL" sz="1200" b="1" i="0" kern="1200" dirty="0">
                <a:solidFill>
                  <a:schemeClr val="tx1"/>
                </a:solidFill>
                <a:effectLst/>
                <a:latin typeface="+mn-lt"/>
                <a:ea typeface="+mn-ea"/>
                <a:cs typeface="+mn-cs"/>
              </a:rPr>
              <a:t> =&gt; </a:t>
            </a:r>
            <a:r>
              <a:rPr lang="pl-PL" sz="1200" dirty="0"/>
              <a:t>nie czyni poważnych szkód =&gt; OCENA STRATEGICZNA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err="1"/>
              <a:t>Pojeminik</a:t>
            </a:r>
            <a:r>
              <a:rPr lang="pl-PL" sz="1200" dirty="0"/>
              <a:t> Kontenery , Wiaty w </a:t>
            </a:r>
            <a:r>
              <a:rPr lang="pl-PL" sz="1200" dirty="0" err="1"/>
              <a:t>PSZOKach</a:t>
            </a:r>
            <a:endParaRPr lang="pl-P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i="0" kern="1200" dirty="0">
                <a:solidFill>
                  <a:schemeClr val="tx1"/>
                </a:solidFill>
                <a:effectLst/>
                <a:latin typeface="+mn-lt"/>
                <a:ea typeface="+mn-ea"/>
                <a:cs typeface="+mn-cs"/>
              </a:rPr>
              <a:t>Odpowiednie oznakowania na koszach, usunięcie barier architektonicznych, podjazdy, toalety dla niepełnosprawnych, sygnały dźwiękowe i świetlne</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i="0" kern="1200" dirty="0">
                <a:solidFill>
                  <a:schemeClr val="tx1"/>
                </a:solidFill>
                <a:effectLst/>
                <a:latin typeface="+mn-lt"/>
                <a:ea typeface="+mn-ea"/>
                <a:cs typeface="+mn-cs"/>
              </a:rPr>
              <a:t>Przewidziane procesy uwzględniające różną sprawność użytkowników, wypełnianie formularze, dostępność formularzy</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i="0" kern="1200" dirty="0">
                <a:solidFill>
                  <a:schemeClr val="tx1"/>
                </a:solidFill>
                <a:effectLst/>
                <a:latin typeface="+mn-lt"/>
                <a:ea typeface="+mn-ea"/>
                <a:cs typeface="+mn-cs"/>
              </a:rPr>
              <a:t>Przejrzyste, zrozumiałe komunikaty  na odpowiedniej wysokości, kontrastowe kolory, duże czcionki </a:t>
            </a:r>
            <a:r>
              <a:rPr lang="pl-PL" sz="1200" b="1" i="0" kern="1200" dirty="0" err="1">
                <a:solidFill>
                  <a:schemeClr val="tx1"/>
                </a:solidFill>
                <a:effectLst/>
                <a:latin typeface="+mn-lt"/>
                <a:ea typeface="+mn-ea"/>
                <a:cs typeface="+mn-cs"/>
              </a:rPr>
              <a:t>itp</a:t>
            </a:r>
            <a:endParaRPr lang="pl-PL" sz="1200" b="1" i="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23</a:t>
            </a:fld>
            <a:endParaRPr lang="pl-PL"/>
          </a:p>
        </p:txBody>
      </p:sp>
    </p:spTree>
    <p:extLst>
      <p:ext uri="{BB962C8B-B14F-4D97-AF65-F5344CB8AC3E}">
        <p14:creationId xmlns:p14="http://schemas.microsoft.com/office/powerpoint/2010/main" val="4058177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A4E63-7224-469D-9C03-58FE018829E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7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A4E63-7224-469D-9C03-58FE018829E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54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02B4DB-5212-AD42-B2C1-BD19AC94D45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59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02B4DB-5212-AD42-B2C1-BD19AC94D45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40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4</a:t>
            </a:fld>
            <a:endParaRPr lang="pl-PL"/>
          </a:p>
        </p:txBody>
      </p:sp>
    </p:spTree>
    <p:extLst>
      <p:ext uri="{BB962C8B-B14F-4D97-AF65-F5344CB8AC3E}">
        <p14:creationId xmlns:p14="http://schemas.microsoft.com/office/powerpoint/2010/main" val="2735812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5</a:t>
            </a:fld>
            <a:endParaRPr lang="pl-PL"/>
          </a:p>
        </p:txBody>
      </p:sp>
    </p:spTree>
    <p:extLst>
      <p:ext uri="{BB962C8B-B14F-4D97-AF65-F5344CB8AC3E}">
        <p14:creationId xmlns:p14="http://schemas.microsoft.com/office/powerpoint/2010/main" val="252798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b="1" dirty="0" err="1">
                <a:highlight>
                  <a:srgbClr val="FFFF00"/>
                </a:highlight>
                <a:latin typeface="+mn-lt"/>
              </a:rPr>
              <a:t>renaturyzacja</a:t>
            </a:r>
            <a:r>
              <a:rPr lang="pl-PL" sz="1200" dirty="0">
                <a:latin typeface="+mn-lt"/>
              </a:rPr>
              <a:t> = </a:t>
            </a:r>
            <a:r>
              <a:rPr lang="pl-PL" b="1" dirty="0"/>
              <a:t>Przywracanie ekosystemów:</a:t>
            </a:r>
            <a:r>
              <a:rPr lang="pl-PL" dirty="0"/>
              <a:t> przywracanie równowagi biologicznej.</a:t>
            </a:r>
          </a:p>
        </p:txBody>
      </p:sp>
      <p:sp>
        <p:nvSpPr>
          <p:cNvPr id="4" name="Symbol zastępczy numeru slajdu 3"/>
          <p:cNvSpPr>
            <a:spLocks noGrp="1"/>
          </p:cNvSpPr>
          <p:nvPr>
            <p:ph type="sldNum" sz="quarter" idx="5"/>
          </p:nvPr>
        </p:nvSpPr>
        <p:spPr/>
        <p:txBody>
          <a:bodyPr/>
          <a:lstStyle/>
          <a:p>
            <a:fld id="{144A4E63-7224-469D-9C03-58FE018829EE}" type="slidenum">
              <a:rPr lang="pl-PL" smtClean="0"/>
              <a:t>6</a:t>
            </a:fld>
            <a:endParaRPr lang="pl-PL"/>
          </a:p>
        </p:txBody>
      </p:sp>
    </p:spTree>
    <p:extLst>
      <p:ext uri="{BB962C8B-B14F-4D97-AF65-F5344CB8AC3E}">
        <p14:creationId xmlns:p14="http://schemas.microsoft.com/office/powerpoint/2010/main" val="333172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a:p>
            <a:endParaRPr lang="pl-PL" dirty="0"/>
          </a:p>
          <a:p>
            <a:endParaRPr lang="pl-PL" dirty="0"/>
          </a:p>
          <a:p>
            <a:endParaRPr lang="pl-PL" dirty="0"/>
          </a:p>
          <a:p>
            <a:endParaRPr lang="pl-PL" dirty="0"/>
          </a:p>
          <a:p>
            <a:endParaRPr lang="pl-PL" dirty="0"/>
          </a:p>
          <a:p>
            <a:endParaRPr lang="pl-PL" dirty="0"/>
          </a:p>
          <a:p>
            <a:r>
              <a:rPr lang="pl-PL" dirty="0"/>
              <a:t>Karta Praw Podstawowych  w szczególności art. 22 </a:t>
            </a:r>
            <a:r>
              <a:rPr lang="pl-PL" sz="1200" b="1" kern="1200" dirty="0">
                <a:solidFill>
                  <a:schemeClr val="tx1"/>
                </a:solidFill>
                <a:effectLst/>
                <a:latin typeface="+mn-lt"/>
                <a:ea typeface="+mn-ea"/>
                <a:cs typeface="+mn-cs"/>
              </a:rPr>
              <a:t>Unia szanuje różnorodność kulturową, religijną i językową</a:t>
            </a:r>
            <a:r>
              <a:rPr lang="pl-PL" sz="1200" kern="1200" dirty="0">
                <a:solidFill>
                  <a:schemeClr val="tx1"/>
                </a:solidFill>
                <a:effectLst/>
                <a:latin typeface="+mn-lt"/>
                <a:ea typeface="+mn-ea"/>
                <a:cs typeface="+mn-cs"/>
              </a:rPr>
              <a:t>.</a:t>
            </a:r>
          </a:p>
          <a:p>
            <a:endParaRPr lang="pl-PL" sz="1200" kern="1200" dirty="0">
              <a:solidFill>
                <a:schemeClr val="tx1"/>
              </a:solidFill>
              <a:effectLst/>
              <a:latin typeface="+mn-lt"/>
              <a:ea typeface="+mn-ea"/>
              <a:cs typeface="+mn-cs"/>
            </a:endParaRPr>
          </a:p>
          <a:p>
            <a:pPr lvl="0"/>
            <a:r>
              <a:rPr lang="pl-PL" sz="1200" b="1" kern="1200" dirty="0">
                <a:solidFill>
                  <a:schemeClr val="tx1"/>
                </a:solidFill>
                <a:effectLst/>
                <a:latin typeface="+mn-lt"/>
                <a:ea typeface="+mn-ea"/>
                <a:cs typeface="+mn-cs"/>
              </a:rPr>
              <a:t>Dostępność</a:t>
            </a:r>
            <a:r>
              <a:rPr lang="pl-PL" sz="1200" kern="1200" dirty="0">
                <a:solidFill>
                  <a:schemeClr val="tx1"/>
                </a:solidFill>
                <a:effectLst/>
                <a:latin typeface="+mn-lt"/>
                <a:ea typeface="+mn-ea"/>
                <a:cs typeface="+mn-cs"/>
              </a:rPr>
              <a:t> -  czy wszystkie elementy (produkty i usługi) składające się na przedmiot projektu, które nie zostały uznane za neutralne, są dostępne dla wszystkich ich użytkowniczek oraz użytkowników i spełniają standardy: architektoniczny, cyfrowy (jeśli dotyczy) szkoleniowy (jeśli dotyczy) oraz transportowy w zakresie elementów towarzyszących infrastrukturze transportowej (jeśli dotyczy), określone w Załączniku nr 2 do Wytycznych MFiPR dotyczących realizacji zasad równościowych w ramach funduszy unijnych na lata 2021-2027 lub standardy dostępności określone w </a:t>
            </a:r>
            <a:r>
              <a:rPr lang="pl-PL" sz="1200" u="sng" kern="1200" dirty="0">
                <a:solidFill>
                  <a:schemeClr val="tx1"/>
                </a:solidFill>
                <a:effectLst/>
                <a:latin typeface="+mn-lt"/>
                <a:ea typeface="+mn-ea"/>
                <a:cs typeface="+mn-cs"/>
                <a:hlinkClick r:id="rId3"/>
              </a:rPr>
              <a:t>Poradniku dla sektora kultury w zakresie zapewniania dostępności</a:t>
            </a:r>
            <a:r>
              <a:rPr lang="pl-PL" sz="1200" kern="1200" dirty="0">
                <a:solidFill>
                  <a:schemeClr val="tx1"/>
                </a:solidFill>
                <a:effectLst/>
                <a:latin typeface="+mn-lt"/>
                <a:ea typeface="+mn-ea"/>
                <a:cs typeface="+mn-cs"/>
              </a:rPr>
              <a:t> lub w innym, wskazanym przez wnioskodawcę, dokumencie właściwym dla danego typu inwestycji wymienionym na </a:t>
            </a:r>
            <a:r>
              <a:rPr lang="pl-PL" sz="1200" u="sng" kern="1200" dirty="0">
                <a:solidFill>
                  <a:schemeClr val="tx1"/>
                </a:solidFill>
                <a:effectLst/>
                <a:latin typeface="+mn-lt"/>
                <a:ea typeface="+mn-ea"/>
                <a:cs typeface="+mn-cs"/>
                <a:hlinkClick r:id="rId4"/>
              </a:rPr>
              <a:t>stronie internetowej Programu Dostępność Plus</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w przypadku, gdy we wniosku o dofinansowanie stwierdzono neutralny charakter produktów i usług składających się na przedmiot projektu: czy neutralny charakter produktów i usług został zidentyfikowany prawidłowo, tj. czy nie mają one swoich bezpośrednich użytkowniczek i użytkowników?</a:t>
            </a:r>
          </a:p>
          <a:p>
            <a:pPr lvl="0"/>
            <a:r>
              <a:rPr lang="pl-PL" sz="1200" kern="1200" dirty="0">
                <a:solidFill>
                  <a:schemeClr val="tx1"/>
                </a:solidFill>
                <a:effectLst/>
                <a:latin typeface="+mn-lt"/>
                <a:ea typeface="+mn-ea"/>
                <a:cs typeface="+mn-cs"/>
              </a:rPr>
              <a:t>czy projekt jest zgodny z warunkami w zakresie równości szans i niedyskryminacji zamieszczonymi w opisie działań na rzecz zapewnienia równości, włączenia społecznego i niedyskryminacji dla celu szczegółowego 4 (vi) FEP 2021-2027?</a:t>
            </a:r>
          </a:p>
          <a:p>
            <a:r>
              <a:rPr lang="pl-PL" sz="1200" u="sng" kern="1200" dirty="0">
                <a:solidFill>
                  <a:schemeClr val="tx1"/>
                </a:solidFill>
                <a:effectLst/>
                <a:latin typeface="+mn-lt"/>
                <a:ea typeface="+mn-ea"/>
                <a:cs typeface="+mn-cs"/>
              </a:rPr>
              <a:t>Z dnia 29 grudnia 2022 r.</a:t>
            </a:r>
            <a:endParaRPr lang="pl-PL"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Dostępnym pod adresem: </a:t>
            </a:r>
            <a:r>
              <a:rPr lang="pl-PL" sz="1200" u="sng" kern="1200" dirty="0">
                <a:solidFill>
                  <a:schemeClr val="tx1"/>
                </a:solidFill>
                <a:effectLst/>
                <a:latin typeface="+mn-lt"/>
                <a:ea typeface="+mn-ea"/>
                <a:cs typeface="+mn-cs"/>
                <a:hlinkClick r:id="rId3"/>
              </a:rPr>
              <a:t>https://www.gov.pl/attachment/245704fe-0c29-49fb-b797-ffe4ba8bbe69</a:t>
            </a:r>
            <a:r>
              <a:rPr lang="pl-PL" sz="1200" kern="1200" dirty="0">
                <a:solidFill>
                  <a:schemeClr val="tx1"/>
                </a:solidFill>
                <a:effectLst/>
                <a:latin typeface="+mn-lt"/>
                <a:ea typeface="+mn-ea"/>
                <a:cs typeface="+mn-cs"/>
              </a:rPr>
              <a:t> </a:t>
            </a:r>
          </a:p>
          <a:p>
            <a:r>
              <a:rPr lang="pl-PL" sz="1200" kern="1200" dirty="0">
                <a:solidFill>
                  <a:schemeClr val="tx1"/>
                </a:solidFill>
                <a:effectLst/>
                <a:latin typeface="+mn-lt"/>
                <a:ea typeface="+mn-ea"/>
                <a:cs typeface="+mn-cs"/>
              </a:rPr>
              <a:t>W dziale „Standardy i wytyczne”, pod adresem: </a:t>
            </a:r>
            <a:r>
              <a:rPr lang="pl-PL" sz="1200" u="sng" kern="1200" dirty="0">
                <a:solidFill>
                  <a:schemeClr val="tx1"/>
                </a:solidFill>
                <a:effectLst/>
                <a:latin typeface="+mn-lt"/>
                <a:ea typeface="+mn-ea"/>
                <a:cs typeface="+mn-cs"/>
                <a:hlinkClick r:id="rId4"/>
              </a:rPr>
              <a:t>https://www.funduszeeuropejskie.gov.pl/strony/o-funduszach/fundusze-europejskie-bez-barier/dostepnosc-plus/poradniki-standardy-wskazowki/standardy/</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7</a:t>
            </a:fld>
            <a:endParaRPr lang="pl-PL"/>
          </a:p>
        </p:txBody>
      </p:sp>
    </p:spTree>
    <p:extLst>
      <p:ext uri="{BB962C8B-B14F-4D97-AF65-F5344CB8AC3E}">
        <p14:creationId xmlns:p14="http://schemas.microsoft.com/office/powerpoint/2010/main" val="380160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a:t>DNSH</a:t>
            </a:r>
            <a:r>
              <a:rPr lang="pl-PL" dirty="0"/>
              <a:t> </a:t>
            </a:r>
            <a:r>
              <a:rPr lang="pl-PL" sz="1200" b="1" i="0" kern="1200" dirty="0">
                <a:solidFill>
                  <a:schemeClr val="tx1"/>
                </a:solidFill>
                <a:effectLst/>
                <a:latin typeface="+mn-lt"/>
                <a:ea typeface="+mn-ea"/>
                <a:cs typeface="+mn-cs"/>
              </a:rPr>
              <a:t>do no </a:t>
            </a:r>
            <a:r>
              <a:rPr lang="pl-PL" sz="1200" b="1" i="0" kern="1200" dirty="0" err="1">
                <a:solidFill>
                  <a:schemeClr val="tx1"/>
                </a:solidFill>
                <a:effectLst/>
                <a:latin typeface="+mn-lt"/>
                <a:ea typeface="+mn-ea"/>
                <a:cs typeface="+mn-cs"/>
              </a:rPr>
              <a:t>significant</a:t>
            </a:r>
            <a:r>
              <a:rPr lang="pl-PL" sz="1200" b="1" i="0" kern="1200" dirty="0">
                <a:solidFill>
                  <a:schemeClr val="tx1"/>
                </a:solidFill>
                <a:effectLst/>
                <a:latin typeface="+mn-lt"/>
                <a:ea typeface="+mn-ea"/>
                <a:cs typeface="+mn-cs"/>
              </a:rPr>
              <a:t> </a:t>
            </a:r>
            <a:r>
              <a:rPr lang="pl-PL" sz="1200" b="1" i="0" kern="1200" dirty="0" err="1">
                <a:solidFill>
                  <a:schemeClr val="tx1"/>
                </a:solidFill>
                <a:effectLst/>
                <a:latin typeface="+mn-lt"/>
                <a:ea typeface="+mn-ea"/>
                <a:cs typeface="+mn-cs"/>
              </a:rPr>
              <a:t>harm</a:t>
            </a:r>
            <a:r>
              <a:rPr lang="pl-PL" sz="1200" b="1" i="0" kern="1200" dirty="0">
                <a:solidFill>
                  <a:schemeClr val="tx1"/>
                </a:solidFill>
                <a:effectLst/>
                <a:latin typeface="+mn-lt"/>
                <a:ea typeface="+mn-ea"/>
                <a:cs typeface="+mn-cs"/>
              </a:rPr>
              <a:t> =&gt; </a:t>
            </a:r>
            <a:r>
              <a:rPr lang="pl-PL" sz="1200" dirty="0"/>
              <a:t>nie czyni poważnych szkód =&gt; OCENA STRATEGICZNA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err="1"/>
              <a:t>Pojeminik</a:t>
            </a:r>
            <a:r>
              <a:rPr lang="pl-PL" sz="1200" dirty="0"/>
              <a:t> Kontenery , Wiaty w </a:t>
            </a:r>
            <a:r>
              <a:rPr lang="pl-PL" sz="1200" dirty="0" err="1"/>
              <a:t>PSZOKach</a:t>
            </a:r>
            <a:endParaRPr lang="pl-P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i="0" kern="1200" dirty="0">
                <a:solidFill>
                  <a:schemeClr val="tx1"/>
                </a:solidFill>
                <a:effectLst/>
                <a:latin typeface="+mn-lt"/>
                <a:ea typeface="+mn-ea"/>
                <a:cs typeface="+mn-cs"/>
              </a:rPr>
              <a:t>Odpowiednie oznakowania na koszach, usunięcie barier architektonicznych, podjazdy, toalety dla niepełnosprawnych, sygnały dźwiękowe i świetlne</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i="0" kern="1200" dirty="0">
                <a:solidFill>
                  <a:schemeClr val="tx1"/>
                </a:solidFill>
                <a:effectLst/>
                <a:latin typeface="+mn-lt"/>
                <a:ea typeface="+mn-ea"/>
                <a:cs typeface="+mn-cs"/>
              </a:rPr>
              <a:t>Przewidziane procesy uwzględniające różną sprawność użytkowników, wypełnianie formularze, dostępność formularzy</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i="0" kern="1200" dirty="0">
                <a:solidFill>
                  <a:schemeClr val="tx1"/>
                </a:solidFill>
                <a:effectLst/>
                <a:latin typeface="+mn-lt"/>
                <a:ea typeface="+mn-ea"/>
                <a:cs typeface="+mn-cs"/>
              </a:rPr>
              <a:t>Przejrzyste, zrozumiałe komunikaty  na odpowiedniej wysokości, kontrastowe kolory, duże czcionki </a:t>
            </a:r>
            <a:r>
              <a:rPr lang="pl-PL" sz="1200" b="1" i="0" kern="1200" dirty="0" err="1">
                <a:solidFill>
                  <a:schemeClr val="tx1"/>
                </a:solidFill>
                <a:effectLst/>
                <a:latin typeface="+mn-lt"/>
                <a:ea typeface="+mn-ea"/>
                <a:cs typeface="+mn-cs"/>
              </a:rPr>
              <a:t>itp</a:t>
            </a:r>
            <a:endParaRPr lang="pl-PL" sz="1200" b="1" i="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8</a:t>
            </a:fld>
            <a:endParaRPr lang="pl-PL"/>
          </a:p>
        </p:txBody>
      </p:sp>
    </p:spTree>
    <p:extLst>
      <p:ext uri="{BB962C8B-B14F-4D97-AF65-F5344CB8AC3E}">
        <p14:creationId xmlns:p14="http://schemas.microsoft.com/office/powerpoint/2010/main" val="68608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9</a:t>
            </a:fld>
            <a:endParaRPr lang="pl-PL"/>
          </a:p>
        </p:txBody>
      </p:sp>
    </p:spTree>
    <p:extLst>
      <p:ext uri="{BB962C8B-B14F-4D97-AF65-F5344CB8AC3E}">
        <p14:creationId xmlns:p14="http://schemas.microsoft.com/office/powerpoint/2010/main" val="232514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144A4E63-7224-469D-9C03-58FE018829EE}" type="slidenum">
              <a:rPr lang="pl-PL" smtClean="0"/>
              <a:t>10</a:t>
            </a:fld>
            <a:endParaRPr lang="pl-PL"/>
          </a:p>
        </p:txBody>
      </p:sp>
    </p:spTree>
    <p:extLst>
      <p:ext uri="{BB962C8B-B14F-4D97-AF65-F5344CB8AC3E}">
        <p14:creationId xmlns:p14="http://schemas.microsoft.com/office/powerpoint/2010/main" val="39607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170659" y="1790613"/>
            <a:ext cx="9851923" cy="3924814"/>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2" y="0"/>
            <a:ext cx="5685979" cy="2443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0827" y="1790612"/>
            <a:ext cx="4514751" cy="653253"/>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681487" y="490243"/>
            <a:ext cx="1231537" cy="979756"/>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2401255" y="490243"/>
            <a:ext cx="1231537" cy="979756"/>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4121023" y="490243"/>
            <a:ext cx="1231537" cy="979756"/>
          </a:xfrm>
          <a:prstGeom prst="rect">
            <a:avLst/>
          </a:prstGeom>
        </p:spPr>
      </p:pic>
      <p:sp>
        <p:nvSpPr>
          <p:cNvPr id="2" name="Title 1"/>
          <p:cNvSpPr>
            <a:spLocks noGrp="1"/>
          </p:cNvSpPr>
          <p:nvPr>
            <p:ph type="ctrTitle"/>
          </p:nvPr>
        </p:nvSpPr>
        <p:spPr>
          <a:xfrm>
            <a:off x="1580332" y="2775173"/>
            <a:ext cx="9031400" cy="1004864"/>
          </a:xfrm>
        </p:spPr>
        <p:txBody>
          <a:bodyPr anchor="t" anchorCtr="0">
            <a:normAutofit/>
          </a:bodyPr>
          <a:lstStyle>
            <a:lvl1pPr algn="l">
              <a:lnSpc>
                <a:spcPts val="3629"/>
              </a:lnSpc>
              <a:defRPr sz="2903"/>
            </a:lvl1pPr>
          </a:lstStyle>
          <a:p>
            <a:r>
              <a:rPr lang="pl-PL"/>
              <a:t>Kliknij, aby edytować styl</a:t>
            </a:r>
            <a:endParaRPr lang="en-US" dirty="0"/>
          </a:p>
        </p:txBody>
      </p:sp>
      <p:sp>
        <p:nvSpPr>
          <p:cNvPr id="3" name="Subtitle 2"/>
          <p:cNvSpPr>
            <a:spLocks noGrp="1"/>
          </p:cNvSpPr>
          <p:nvPr>
            <p:ph type="subTitle" idx="1"/>
          </p:nvPr>
        </p:nvSpPr>
        <p:spPr>
          <a:xfrm>
            <a:off x="1580345" y="4410532"/>
            <a:ext cx="9031311" cy="979756"/>
          </a:xfrm>
        </p:spPr>
        <p:txBody>
          <a:bodyPr>
            <a:normAutofit/>
          </a:bodyPr>
          <a:lstStyle>
            <a:lvl1pPr marL="0" indent="0" algn="l">
              <a:lnSpc>
                <a:spcPts val="3175"/>
              </a:lnSpc>
              <a:buNone/>
              <a:defRPr sz="2540" b="1">
                <a:solidFill>
                  <a:schemeClr val="tx2"/>
                </a:solidFill>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8968958" y="490243"/>
            <a:ext cx="2052383" cy="316710"/>
          </a:xfrm>
          <a:prstGeom prst="rect">
            <a:avLst/>
          </a:prstGeom>
        </p:spPr>
        <p:txBody>
          <a:bodyPr lIns="0" tIns="0" rIns="0" bIns="0"/>
          <a:lstStyle>
            <a:lvl1pPr algn="r">
              <a:lnSpc>
                <a:spcPts val="1633"/>
              </a:lnSpc>
              <a:defRPr sz="1270">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03.10.2024</a:t>
            </a:fld>
            <a:endParaRPr lang="pl-PL" dirty="0"/>
          </a:p>
        </p:txBody>
      </p:sp>
      <p:pic>
        <p:nvPicPr>
          <p:cNvPr id="6" name="Obraz 5">
            <a:extLst>
              <a:ext uri="{FF2B5EF4-FFF2-40B4-BE49-F238E27FC236}">
                <a16:creationId xmlns:a16="http://schemas.microsoft.com/office/drawing/2014/main" id="{3FDB76B9-FC6C-44C1-A4FF-DBB958B8D7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7048" y="5846001"/>
            <a:ext cx="10097758" cy="751766"/>
          </a:xfrm>
          <a:prstGeom prst="rect">
            <a:avLst/>
          </a:prstGeom>
        </p:spPr>
      </p:pic>
      <p:pic>
        <p:nvPicPr>
          <p:cNvPr id="12" name="Obraz 11" descr="Logo rocznicowe: 25 lat Samorządu Województwa Pomorskiego.">
            <a:extLst>
              <a:ext uri="{FF2B5EF4-FFF2-40B4-BE49-F238E27FC236}">
                <a16:creationId xmlns:a16="http://schemas.microsoft.com/office/drawing/2014/main" id="{EA3EF631-4EC4-4DF9-9F29-F25B4C6AE2E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30326" y="417780"/>
            <a:ext cx="2744050" cy="1062332"/>
          </a:xfrm>
          <a:prstGeom prst="rect">
            <a:avLst/>
          </a:prstGeom>
        </p:spPr>
      </p:pic>
    </p:spTree>
    <p:extLst>
      <p:ext uri="{BB962C8B-B14F-4D97-AF65-F5344CB8AC3E}">
        <p14:creationId xmlns:p14="http://schemas.microsoft.com/office/powerpoint/2010/main" val="2449546921"/>
      </p:ext>
    </p:extLst>
  </p:cSld>
  <p:clrMapOvr>
    <a:masterClrMapping/>
  </p:clrMapOvr>
  <p:extLst mod="1">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0A228201-59AA-470F-B779-D4FECA3DF137}"/>
              </a:ext>
            </a:extLst>
          </p:cNvPr>
          <p:cNvSpPr/>
          <p:nvPr userDrawn="1"/>
        </p:nvSpPr>
        <p:spPr>
          <a:xfrm>
            <a:off x="1169419" y="1799461"/>
            <a:ext cx="9853164" cy="39201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10" name="Prostokąt 9">
            <a:extLst>
              <a:ext uri="{FF2B5EF4-FFF2-40B4-BE49-F238E27FC236}">
                <a16:creationId xmlns:a16="http://schemas.microsoft.com/office/drawing/2014/main" id="{C7D00171-EF30-4814-B375-246769FD4B15}"/>
              </a:ext>
              <a:ext uri="{C183D7F6-B498-43B3-948B-1728B52AA6E4}">
                <adec:decorative xmlns:adec="http://schemas.microsoft.com/office/drawing/2017/decorative" val="1"/>
              </a:ext>
            </a:extLst>
          </p:cNvPr>
          <p:cNvSpPr/>
          <p:nvPr userDrawn="1"/>
        </p:nvSpPr>
        <p:spPr>
          <a:xfrm>
            <a:off x="2" y="0"/>
            <a:ext cx="5685979" cy="2443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pic>
        <p:nvPicPr>
          <p:cNvPr id="11" name="Obraz 10" descr="Obraz zawierający tekst&#10;&#10;Opis wygenerowany automatycznie">
            <a:extLst>
              <a:ext uri="{FF2B5EF4-FFF2-40B4-BE49-F238E27FC236}">
                <a16:creationId xmlns:a16="http://schemas.microsoft.com/office/drawing/2014/main" id="{2ABF63AC-8150-4C02-BE62-EBE0A0398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419" y="1799460"/>
            <a:ext cx="4514751" cy="653253"/>
          </a:xfrm>
          <a:prstGeom prst="rect">
            <a:avLst/>
          </a:prstGeom>
        </p:spPr>
      </p:pic>
      <p:sp>
        <p:nvSpPr>
          <p:cNvPr id="14" name="Title 1">
            <a:extLst>
              <a:ext uri="{FF2B5EF4-FFF2-40B4-BE49-F238E27FC236}">
                <a16:creationId xmlns:a16="http://schemas.microsoft.com/office/drawing/2014/main" id="{1629EBDD-5340-4285-A47D-77B29466EFE4}"/>
              </a:ext>
            </a:extLst>
          </p:cNvPr>
          <p:cNvSpPr>
            <a:spLocks noGrp="1"/>
          </p:cNvSpPr>
          <p:nvPr>
            <p:ph type="ctrTitle" hasCustomPrompt="1"/>
          </p:nvPr>
        </p:nvSpPr>
        <p:spPr>
          <a:xfrm>
            <a:off x="1580299" y="3094953"/>
            <a:ext cx="9031400" cy="986800"/>
          </a:xfrm>
        </p:spPr>
        <p:txBody>
          <a:bodyPr anchor="t" anchorCtr="0">
            <a:normAutofit/>
          </a:bodyPr>
          <a:lstStyle>
            <a:lvl1pPr algn="ctr">
              <a:lnSpc>
                <a:spcPts val="3629"/>
              </a:lnSpc>
              <a:defRPr sz="2903"/>
            </a:lvl1pPr>
          </a:lstStyle>
          <a:p>
            <a:br>
              <a:rPr lang="pl-PL" dirty="0"/>
            </a:br>
            <a:r>
              <a:rPr lang="pl-PL" dirty="0"/>
              <a:t>Dziękuję za uwagę.</a:t>
            </a:r>
            <a:endParaRPr lang="en-US" dirty="0"/>
          </a:p>
        </p:txBody>
      </p:sp>
      <p:sp>
        <p:nvSpPr>
          <p:cNvPr id="15" name="Date Placeholder 3">
            <a:extLst>
              <a:ext uri="{FF2B5EF4-FFF2-40B4-BE49-F238E27FC236}">
                <a16:creationId xmlns:a16="http://schemas.microsoft.com/office/drawing/2014/main" id="{E08A69D8-E434-4799-8832-9915F4EB34F4}"/>
              </a:ext>
            </a:extLst>
          </p:cNvPr>
          <p:cNvSpPr>
            <a:spLocks noGrp="1"/>
          </p:cNvSpPr>
          <p:nvPr>
            <p:ph type="dt" sz="half" idx="10"/>
          </p:nvPr>
        </p:nvSpPr>
        <p:spPr>
          <a:xfrm>
            <a:off x="8968958" y="490243"/>
            <a:ext cx="2052383" cy="316710"/>
          </a:xfrm>
          <a:prstGeom prst="rect">
            <a:avLst/>
          </a:prstGeom>
        </p:spPr>
        <p:txBody>
          <a:bodyPr lIns="0" tIns="0" rIns="0" bIns="0"/>
          <a:lstStyle>
            <a:lvl1pPr algn="r">
              <a:lnSpc>
                <a:spcPts val="1633"/>
              </a:lnSpc>
              <a:defRPr sz="127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03.10.2024</a:t>
            </a:fld>
            <a:endParaRPr lang="pl-PL" dirty="0"/>
          </a:p>
        </p:txBody>
      </p:sp>
      <p:pic>
        <p:nvPicPr>
          <p:cNvPr id="16" name="Obraz 15">
            <a:extLst>
              <a:ext uri="{FF2B5EF4-FFF2-40B4-BE49-F238E27FC236}">
                <a16:creationId xmlns:a16="http://schemas.microsoft.com/office/drawing/2014/main" id="{E2649279-68AC-4F54-A880-75A79D7385CD}"/>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744346" y="1128866"/>
            <a:ext cx="434459" cy="345636"/>
          </a:xfrm>
          <a:prstGeom prst="rect">
            <a:avLst/>
          </a:prstGeom>
        </p:spPr>
      </p:pic>
      <p:pic>
        <p:nvPicPr>
          <p:cNvPr id="17" name="Obraz 16">
            <a:extLst>
              <a:ext uri="{FF2B5EF4-FFF2-40B4-BE49-F238E27FC236}">
                <a16:creationId xmlns:a16="http://schemas.microsoft.com/office/drawing/2014/main" id="{1C169691-7357-4DDF-8437-CEB5E8C7275F}"/>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556811" y="495200"/>
            <a:ext cx="434459" cy="345636"/>
          </a:xfrm>
          <a:prstGeom prst="rect">
            <a:avLst/>
          </a:prstGeom>
        </p:spPr>
      </p:pic>
      <p:pic>
        <p:nvPicPr>
          <p:cNvPr id="18" name="Obraz 17">
            <a:extLst>
              <a:ext uri="{FF2B5EF4-FFF2-40B4-BE49-F238E27FC236}">
                <a16:creationId xmlns:a16="http://schemas.microsoft.com/office/drawing/2014/main" id="{69B9B22B-67E4-4504-8A58-6D72DCD7A2AE}"/>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1574213" y="1128866"/>
            <a:ext cx="434459" cy="345636"/>
          </a:xfrm>
          <a:prstGeom prst="rect">
            <a:avLst/>
          </a:prstGeom>
        </p:spPr>
      </p:pic>
      <p:pic>
        <p:nvPicPr>
          <p:cNvPr id="19" name="Obraz 18">
            <a:extLst>
              <a:ext uri="{FF2B5EF4-FFF2-40B4-BE49-F238E27FC236}">
                <a16:creationId xmlns:a16="http://schemas.microsoft.com/office/drawing/2014/main" id="{0BC155C9-2974-4950-B840-0E7ABDF714B1}"/>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4864326" y="488325"/>
            <a:ext cx="434459" cy="345636"/>
          </a:xfrm>
          <a:prstGeom prst="rect">
            <a:avLst/>
          </a:prstGeom>
        </p:spPr>
      </p:pic>
      <p:pic>
        <p:nvPicPr>
          <p:cNvPr id="20" name="Obraz 19">
            <a:extLst>
              <a:ext uri="{FF2B5EF4-FFF2-40B4-BE49-F238E27FC236}">
                <a16:creationId xmlns:a16="http://schemas.microsoft.com/office/drawing/2014/main" id="{C1C9A51C-3E9A-43B3-865C-E0B79CE15EF8}"/>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734959" y="495200"/>
            <a:ext cx="434459" cy="345636"/>
          </a:xfrm>
          <a:prstGeom prst="rect">
            <a:avLst/>
          </a:prstGeom>
        </p:spPr>
      </p:pic>
      <p:pic>
        <p:nvPicPr>
          <p:cNvPr id="21" name="Obraz 20">
            <a:extLst>
              <a:ext uri="{FF2B5EF4-FFF2-40B4-BE49-F238E27FC236}">
                <a16:creationId xmlns:a16="http://schemas.microsoft.com/office/drawing/2014/main" id="{AE3D26F0-CB23-476D-84AC-833FF583534C}"/>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399550" y="1138358"/>
            <a:ext cx="434459" cy="345636"/>
          </a:xfrm>
          <a:prstGeom prst="rect">
            <a:avLst/>
          </a:prstGeom>
        </p:spPr>
      </p:pic>
      <p:pic>
        <p:nvPicPr>
          <p:cNvPr id="22" name="Obraz 21">
            <a:extLst>
              <a:ext uri="{FF2B5EF4-FFF2-40B4-BE49-F238E27FC236}">
                <a16:creationId xmlns:a16="http://schemas.microsoft.com/office/drawing/2014/main" id="{02C74DC5-C335-4B67-9BCD-34D60F57C6C6}"/>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3209564" y="493114"/>
            <a:ext cx="434459" cy="345636"/>
          </a:xfrm>
          <a:prstGeom prst="rect">
            <a:avLst/>
          </a:prstGeom>
        </p:spPr>
      </p:pic>
      <p:pic>
        <p:nvPicPr>
          <p:cNvPr id="23" name="Obraz 22">
            <a:extLst>
              <a:ext uri="{FF2B5EF4-FFF2-40B4-BE49-F238E27FC236}">
                <a16:creationId xmlns:a16="http://schemas.microsoft.com/office/drawing/2014/main" id="{0F174CC1-CE15-4868-A9EE-2844EB32D55C}"/>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4033303" y="485586"/>
            <a:ext cx="434459" cy="345636"/>
          </a:xfrm>
          <a:prstGeom prst="rect">
            <a:avLst/>
          </a:prstGeom>
        </p:spPr>
      </p:pic>
      <p:pic>
        <p:nvPicPr>
          <p:cNvPr id="24" name="Obraz 23">
            <a:extLst>
              <a:ext uri="{FF2B5EF4-FFF2-40B4-BE49-F238E27FC236}">
                <a16:creationId xmlns:a16="http://schemas.microsoft.com/office/drawing/2014/main" id="{580C7992-BAEE-4176-9AF5-42DA24B7599A}"/>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385824" y="481800"/>
            <a:ext cx="434459" cy="345636"/>
          </a:xfrm>
          <a:prstGeom prst="rect">
            <a:avLst/>
          </a:prstGeom>
        </p:spPr>
      </p:pic>
      <p:pic>
        <p:nvPicPr>
          <p:cNvPr id="25" name="Obraz 24">
            <a:extLst>
              <a:ext uri="{FF2B5EF4-FFF2-40B4-BE49-F238E27FC236}">
                <a16:creationId xmlns:a16="http://schemas.microsoft.com/office/drawing/2014/main" id="{BA86516E-B5E1-4DB3-981D-6523926A2A17}"/>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4030776" y="1135780"/>
            <a:ext cx="434459" cy="345636"/>
          </a:xfrm>
          <a:prstGeom prst="rect">
            <a:avLst/>
          </a:prstGeom>
        </p:spPr>
      </p:pic>
      <p:pic>
        <p:nvPicPr>
          <p:cNvPr id="26" name="Obraz 25">
            <a:extLst>
              <a:ext uri="{FF2B5EF4-FFF2-40B4-BE49-F238E27FC236}">
                <a16:creationId xmlns:a16="http://schemas.microsoft.com/office/drawing/2014/main" id="{709B0195-39FE-4DB2-9F58-C6258A41F180}"/>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4864129" y="1134476"/>
            <a:ext cx="434459" cy="345636"/>
          </a:xfrm>
          <a:prstGeom prst="rect">
            <a:avLst/>
          </a:prstGeom>
        </p:spPr>
      </p:pic>
      <p:pic>
        <p:nvPicPr>
          <p:cNvPr id="27" name="Obraz 26">
            <a:extLst>
              <a:ext uri="{FF2B5EF4-FFF2-40B4-BE49-F238E27FC236}">
                <a16:creationId xmlns:a16="http://schemas.microsoft.com/office/drawing/2014/main" id="{06B4110B-C953-4485-B94D-302AD469CBD4}"/>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3209564" y="1134476"/>
            <a:ext cx="434459" cy="345636"/>
          </a:xfrm>
          <a:prstGeom prst="rect">
            <a:avLst/>
          </a:prstGeom>
        </p:spPr>
      </p:pic>
      <p:pic>
        <p:nvPicPr>
          <p:cNvPr id="28" name="Obraz 27">
            <a:extLst>
              <a:ext uri="{FF2B5EF4-FFF2-40B4-BE49-F238E27FC236}">
                <a16:creationId xmlns:a16="http://schemas.microsoft.com/office/drawing/2014/main" id="{7E3F8DBC-0D86-4A87-B80E-1209AC8C45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07048" y="5846001"/>
            <a:ext cx="10097758" cy="751766"/>
          </a:xfrm>
          <a:prstGeom prst="rect">
            <a:avLst/>
          </a:prstGeom>
        </p:spPr>
      </p:pic>
      <p:pic>
        <p:nvPicPr>
          <p:cNvPr id="29" name="Obraz 28" descr="Logo rocznicowe: 25 lat Samorządu Województwa Pomorskiego.">
            <a:extLst>
              <a:ext uri="{FF2B5EF4-FFF2-40B4-BE49-F238E27FC236}">
                <a16:creationId xmlns:a16="http://schemas.microsoft.com/office/drawing/2014/main" id="{81D43660-ADF3-43C6-A90B-7E0A413FEDB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30326" y="417780"/>
            <a:ext cx="2744050" cy="1062332"/>
          </a:xfrm>
          <a:prstGeom prst="rect">
            <a:avLst/>
          </a:prstGeom>
        </p:spPr>
      </p:pic>
    </p:spTree>
    <p:extLst>
      <p:ext uri="{BB962C8B-B14F-4D97-AF65-F5344CB8AC3E}">
        <p14:creationId xmlns:p14="http://schemas.microsoft.com/office/powerpoint/2010/main" val="2116430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169419" y="1799461"/>
            <a:ext cx="9853164" cy="3915966"/>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2" y="0"/>
            <a:ext cx="5685979" cy="2443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9419" y="1799460"/>
            <a:ext cx="4514751" cy="653253"/>
          </a:xfrm>
          <a:prstGeom prst="rect">
            <a:avLst/>
          </a:prstGeom>
        </p:spPr>
      </p:pic>
      <p:sp>
        <p:nvSpPr>
          <p:cNvPr id="2" name="Title 1"/>
          <p:cNvSpPr>
            <a:spLocks noGrp="1"/>
          </p:cNvSpPr>
          <p:nvPr>
            <p:ph type="ctrTitle"/>
          </p:nvPr>
        </p:nvSpPr>
        <p:spPr>
          <a:xfrm>
            <a:off x="1580332" y="2785254"/>
            <a:ext cx="9031400" cy="986800"/>
          </a:xfrm>
        </p:spPr>
        <p:txBody>
          <a:bodyPr anchor="t" anchorCtr="0">
            <a:normAutofit/>
          </a:bodyPr>
          <a:lstStyle>
            <a:lvl1pPr algn="l">
              <a:lnSpc>
                <a:spcPts val="3629"/>
              </a:lnSpc>
              <a:defRPr sz="2903"/>
            </a:lvl1pPr>
          </a:lstStyle>
          <a:p>
            <a:r>
              <a:rPr lang="pl-PL"/>
              <a:t>Kliknij, aby edytować styl</a:t>
            </a:r>
            <a:endParaRPr lang="en-US" dirty="0"/>
          </a:p>
        </p:txBody>
      </p:sp>
      <p:sp>
        <p:nvSpPr>
          <p:cNvPr id="3" name="Subtitle 2"/>
          <p:cNvSpPr>
            <a:spLocks noGrp="1"/>
          </p:cNvSpPr>
          <p:nvPr>
            <p:ph type="subTitle" idx="1"/>
          </p:nvPr>
        </p:nvSpPr>
        <p:spPr>
          <a:xfrm>
            <a:off x="1580345" y="4410532"/>
            <a:ext cx="9031311" cy="979756"/>
          </a:xfrm>
        </p:spPr>
        <p:txBody>
          <a:bodyPr>
            <a:normAutofit/>
          </a:bodyPr>
          <a:lstStyle>
            <a:lvl1pPr marL="0" indent="0" algn="l">
              <a:lnSpc>
                <a:spcPts val="3175"/>
              </a:lnSpc>
              <a:buNone/>
              <a:defRPr sz="2540" b="1">
                <a:solidFill>
                  <a:schemeClr val="tx2"/>
                </a:solidFill>
              </a:defRPr>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8968958" y="490243"/>
            <a:ext cx="2052383" cy="316710"/>
          </a:xfrm>
          <a:prstGeom prst="rect">
            <a:avLst/>
          </a:prstGeom>
        </p:spPr>
        <p:txBody>
          <a:bodyPr lIns="0" tIns="0" rIns="0" bIns="0"/>
          <a:lstStyle>
            <a:lvl1pPr algn="r">
              <a:lnSpc>
                <a:spcPts val="1633"/>
              </a:lnSpc>
              <a:defRPr sz="127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03.10.2024</a:t>
            </a:fld>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744346" y="1128866"/>
            <a:ext cx="434459" cy="345636"/>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556811" y="495200"/>
            <a:ext cx="434459" cy="345636"/>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1574213" y="1128866"/>
            <a:ext cx="434459" cy="345636"/>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4864326" y="488325"/>
            <a:ext cx="434459" cy="345636"/>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734959" y="495200"/>
            <a:ext cx="434459" cy="345636"/>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399550" y="1138358"/>
            <a:ext cx="434459" cy="345636"/>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3209564" y="493114"/>
            <a:ext cx="434459" cy="345636"/>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4033303" y="485586"/>
            <a:ext cx="434459" cy="345636"/>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385824" y="481800"/>
            <a:ext cx="434459" cy="345636"/>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4030776" y="1135780"/>
            <a:ext cx="434459" cy="345636"/>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4864129" y="1134476"/>
            <a:ext cx="434459" cy="345636"/>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3209564" y="1134476"/>
            <a:ext cx="434459" cy="345636"/>
          </a:xfrm>
          <a:prstGeom prst="rect">
            <a:avLst/>
          </a:prstGeom>
        </p:spPr>
      </p:pic>
      <p:pic>
        <p:nvPicPr>
          <p:cNvPr id="24" name="Obraz 23">
            <a:extLst>
              <a:ext uri="{FF2B5EF4-FFF2-40B4-BE49-F238E27FC236}">
                <a16:creationId xmlns:a16="http://schemas.microsoft.com/office/drawing/2014/main" id="{435F0698-B762-4CA8-B4E7-F5A60425786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07048" y="5846001"/>
            <a:ext cx="10097758" cy="751766"/>
          </a:xfrm>
          <a:prstGeom prst="rect">
            <a:avLst/>
          </a:prstGeom>
        </p:spPr>
      </p:pic>
      <p:pic>
        <p:nvPicPr>
          <p:cNvPr id="26" name="Obraz 25" descr="Logo rocznicowe: 25 lat Samorządu Województwa Pomorskiego.">
            <a:extLst>
              <a:ext uri="{FF2B5EF4-FFF2-40B4-BE49-F238E27FC236}">
                <a16:creationId xmlns:a16="http://schemas.microsoft.com/office/drawing/2014/main" id="{26A9FA7C-9311-4E28-9148-0DF0D28C7CE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30326" y="417780"/>
            <a:ext cx="2744050" cy="1062332"/>
          </a:xfrm>
          <a:prstGeom prst="rect">
            <a:avLst/>
          </a:prstGeom>
        </p:spPr>
      </p:pic>
    </p:spTree>
    <p:extLst>
      <p:ext uri="{BB962C8B-B14F-4D97-AF65-F5344CB8AC3E}">
        <p14:creationId xmlns:p14="http://schemas.microsoft.com/office/powerpoint/2010/main" val="3679300089"/>
      </p:ext>
    </p:extLst>
  </p:cSld>
  <p:clrMapOvr>
    <a:masterClrMapping/>
  </p:clrMapOvr>
  <p:extLst mod="1">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7736987" cy="473665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907"/>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3222236" y="4082829"/>
            <a:ext cx="7800346" cy="16325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Title 1"/>
          <p:cNvSpPr>
            <a:spLocks noGrp="1"/>
          </p:cNvSpPr>
          <p:nvPr>
            <p:ph type="ctrTitle"/>
          </p:nvPr>
        </p:nvSpPr>
        <p:spPr>
          <a:xfrm>
            <a:off x="3617991" y="5061678"/>
            <a:ext cx="6993665" cy="588349"/>
          </a:xfrm>
        </p:spPr>
        <p:txBody>
          <a:bodyPr anchor="t" anchorCtr="0">
            <a:normAutofit/>
          </a:bodyPr>
          <a:lstStyle>
            <a:lvl1pPr algn="l">
              <a:lnSpc>
                <a:spcPts val="3175"/>
              </a:lnSpc>
              <a:defRPr sz="2540"/>
            </a:lvl1pPr>
          </a:lstStyle>
          <a:p>
            <a:r>
              <a:rPr lang="pl-PL"/>
              <a:t>Kliknij, aby edytować styl</a:t>
            </a:r>
            <a:endParaRPr lang="en-US" dirty="0"/>
          </a:p>
        </p:txBody>
      </p:sp>
      <p:sp>
        <p:nvSpPr>
          <p:cNvPr id="4" name="Date Placeholder 3"/>
          <p:cNvSpPr>
            <a:spLocks noGrp="1"/>
          </p:cNvSpPr>
          <p:nvPr>
            <p:ph type="dt" sz="half" idx="10"/>
          </p:nvPr>
        </p:nvSpPr>
        <p:spPr>
          <a:xfrm>
            <a:off x="8970199" y="489652"/>
            <a:ext cx="2052383" cy="332686"/>
          </a:xfrm>
          <a:prstGeom prst="rect">
            <a:avLst/>
          </a:prstGeom>
        </p:spPr>
        <p:txBody>
          <a:bodyPr lIns="0" tIns="0" rIns="0" bIns="0"/>
          <a:lstStyle>
            <a:lvl1pPr algn="r">
              <a:lnSpc>
                <a:spcPts val="1633"/>
              </a:lnSpc>
              <a:defRPr sz="1270">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03.10.2024</a:t>
            </a:fld>
            <a:endParaRPr lang="pl-PL" dirty="0"/>
          </a:p>
        </p:txBody>
      </p:sp>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236" y="4082829"/>
            <a:ext cx="4514751" cy="653253"/>
          </a:xfrm>
          <a:prstGeom prst="rect">
            <a:avLst/>
          </a:prstGeom>
        </p:spPr>
      </p:pic>
      <p:pic>
        <p:nvPicPr>
          <p:cNvPr id="11" name="Obraz 10">
            <a:extLst>
              <a:ext uri="{FF2B5EF4-FFF2-40B4-BE49-F238E27FC236}">
                <a16:creationId xmlns:a16="http://schemas.microsoft.com/office/drawing/2014/main" id="{0CF3E933-1DA6-403F-9323-5B318B994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048" y="5846001"/>
            <a:ext cx="10097758" cy="751766"/>
          </a:xfrm>
          <a:prstGeom prst="rect">
            <a:avLst/>
          </a:prstGeom>
        </p:spPr>
      </p:pic>
      <p:pic>
        <p:nvPicPr>
          <p:cNvPr id="8" name="Obraz 7" descr="Logo rocznicowe: 25 lat Samorządu Województwa Pomorskiego.">
            <a:extLst>
              <a:ext uri="{FF2B5EF4-FFF2-40B4-BE49-F238E27FC236}">
                <a16:creationId xmlns:a16="http://schemas.microsoft.com/office/drawing/2014/main" id="{47461BC3-2B77-43FB-8BAB-EFD2EBB038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07760" y="952912"/>
            <a:ext cx="2744050" cy="1062332"/>
          </a:xfrm>
          <a:prstGeom prst="rect">
            <a:avLst/>
          </a:prstGeom>
        </p:spPr>
      </p:pic>
    </p:spTree>
    <p:extLst>
      <p:ext uri="{BB962C8B-B14F-4D97-AF65-F5344CB8AC3E}">
        <p14:creationId xmlns:p14="http://schemas.microsoft.com/office/powerpoint/2010/main" val="1443585217"/>
      </p:ext>
    </p:extLst>
  </p:cSld>
  <p:clrMapOvr>
    <a:masterClrMapping/>
  </p:clrMapOvr>
  <p:extLst mod="1">
    <p:ext uri="{DCECCB84-F9BA-43D5-87BE-67443E8EF086}">
      <p15:sldGuideLst xmlns:p15="http://schemas.microsoft.com/office/powerpoint/2012/main">
        <p15:guide id="1" pos="192">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3222235" y="4082829"/>
            <a:ext cx="8205842" cy="1959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763924" y="0"/>
            <a:ext cx="7794915" cy="4408303"/>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907"/>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4453203" y="4082828"/>
            <a:ext cx="4105634" cy="326037"/>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6" name="Prostokąt 5">
            <a:extLst>
              <a:ext uri="{FF2B5EF4-FFF2-40B4-BE49-F238E27FC236}">
                <a16:creationId xmlns:a16="http://schemas.microsoft.com/office/drawing/2014/main" id="{03E2C530-5988-0861-50D8-1C7FE1662A60}"/>
              </a:ext>
            </a:extLst>
          </p:cNvPr>
          <p:cNvSpPr/>
          <p:nvPr userDrawn="1"/>
        </p:nvSpPr>
        <p:spPr>
          <a:xfrm>
            <a:off x="3222237" y="4082828"/>
            <a:ext cx="1230967" cy="325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Title 1"/>
          <p:cNvSpPr>
            <a:spLocks noGrp="1"/>
          </p:cNvSpPr>
          <p:nvPr>
            <p:ph type="ctrTitle"/>
          </p:nvPr>
        </p:nvSpPr>
        <p:spPr>
          <a:xfrm>
            <a:off x="3633162" y="4713462"/>
            <a:ext cx="7389421" cy="1197862"/>
          </a:xfrm>
        </p:spPr>
        <p:txBody>
          <a:bodyPr anchor="t" anchorCtr="0">
            <a:normAutofit/>
          </a:bodyPr>
          <a:lstStyle>
            <a:lvl1pPr algn="l">
              <a:lnSpc>
                <a:spcPts val="3175"/>
              </a:lnSpc>
              <a:defRPr sz="2540"/>
            </a:lvl1pPr>
          </a:lstStyle>
          <a:p>
            <a:r>
              <a:rPr lang="pl-PL"/>
              <a:t>Kliknij, aby edytować styl</a:t>
            </a:r>
            <a:endParaRPr lang="en-US" dirty="0"/>
          </a:p>
        </p:txBody>
      </p:sp>
      <p:pic>
        <p:nvPicPr>
          <p:cNvPr id="7" name="Obraz 6" descr="Logo rocznicowe: 25 lat Samorządu Województwa Pomorskiego.">
            <a:extLst>
              <a:ext uri="{FF2B5EF4-FFF2-40B4-BE49-F238E27FC236}">
                <a16:creationId xmlns:a16="http://schemas.microsoft.com/office/drawing/2014/main" id="{8DAA9314-721F-4659-8D76-1CB0F3F0F6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84027" y="685377"/>
            <a:ext cx="2744050" cy="1062332"/>
          </a:xfrm>
          <a:prstGeom prst="rect">
            <a:avLst/>
          </a:prstGeom>
        </p:spPr>
      </p:pic>
    </p:spTree>
    <p:extLst>
      <p:ext uri="{BB962C8B-B14F-4D97-AF65-F5344CB8AC3E}">
        <p14:creationId xmlns:p14="http://schemas.microsoft.com/office/powerpoint/2010/main" val="837831297"/>
      </p:ext>
    </p:extLst>
  </p:cSld>
  <p:clrMapOvr>
    <a:masterClrMapping/>
  </p:clrMapOvr>
  <p:extLst mod="1">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4076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69852" y="1796072"/>
            <a:ext cx="4720891" cy="4245627"/>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6301255" y="1795869"/>
            <a:ext cx="4720891" cy="424581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64805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6095999" y="816316"/>
            <a:ext cx="4926147" cy="979757"/>
          </a:xfrm>
        </p:spPr>
        <p:txBody>
          <a:bodyPr/>
          <a:lstStyle/>
          <a:p>
            <a:r>
              <a:rPr lang="pl-PL"/>
              <a:t>Kliknij, aby edytować styl</a:t>
            </a:r>
            <a:endParaRPr lang="en-US" dirty="0"/>
          </a:p>
        </p:txBody>
      </p:sp>
      <p:sp>
        <p:nvSpPr>
          <p:cNvPr id="3" name="Content Placeholder 2"/>
          <p:cNvSpPr>
            <a:spLocks noGrp="1"/>
          </p:cNvSpPr>
          <p:nvPr>
            <p:ph sz="half" idx="1"/>
          </p:nvPr>
        </p:nvSpPr>
        <p:spPr>
          <a:xfrm>
            <a:off x="6096000" y="1796072"/>
            <a:ext cx="4926582" cy="4245613"/>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816566"/>
            <a:ext cx="5685980" cy="5225119"/>
          </a:xfrm>
          <a:solidFill>
            <a:schemeClr val="bg1">
              <a:lumMod val="95000"/>
            </a:schemeClr>
          </a:solidFill>
        </p:spPr>
        <p:txBody>
          <a:bodyPr anchor="ctr" anchorCtr="0"/>
          <a:lstStyle>
            <a:lvl1pPr algn="ctr">
              <a:buFont typeface="Arial" panose="020B0604020202020204" pitchFamily="34" charset="0"/>
              <a:buNone/>
              <a:defRPr sz="907"/>
            </a:lvl1pPr>
          </a:lstStyle>
          <a:p>
            <a:r>
              <a:rPr lang="pl-PL"/>
              <a:t>Kliknij ikonę, aby dodać obraz</a:t>
            </a:r>
            <a:endParaRPr lang="pl-PL" dirty="0"/>
          </a:p>
        </p:txBody>
      </p:sp>
    </p:spTree>
    <p:extLst>
      <p:ext uri="{BB962C8B-B14F-4D97-AF65-F5344CB8AC3E}">
        <p14:creationId xmlns:p14="http://schemas.microsoft.com/office/powerpoint/2010/main" val="3119884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9790199" y="6695263"/>
            <a:ext cx="1232383" cy="162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Tree>
    <p:extLst>
      <p:ext uri="{BB962C8B-B14F-4D97-AF65-F5344CB8AC3E}">
        <p14:creationId xmlns:p14="http://schemas.microsoft.com/office/powerpoint/2010/main" val="105438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69852" y="1796072"/>
            <a:ext cx="4720891" cy="4245627"/>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6301255" y="1795869"/>
            <a:ext cx="4720891" cy="424581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9790199" y="6695263"/>
            <a:ext cx="1232383" cy="162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Tree>
    <p:extLst>
      <p:ext uri="{BB962C8B-B14F-4D97-AF65-F5344CB8AC3E}">
        <p14:creationId xmlns:p14="http://schemas.microsoft.com/office/powerpoint/2010/main" val="1496231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9419" y="816316"/>
            <a:ext cx="9852728" cy="979757"/>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169854" y="1796072"/>
            <a:ext cx="9852729" cy="4245613"/>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169812" y="0"/>
            <a:ext cx="1232383" cy="162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402195" y="0"/>
            <a:ext cx="8619951" cy="162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9789804" y="6368269"/>
            <a:ext cx="1231537" cy="163293"/>
          </a:xfrm>
          <a:prstGeom prst="rect">
            <a:avLst/>
          </a:prstGeom>
          <a:noFill/>
        </p:spPr>
        <p:txBody>
          <a:bodyPr vert="horz" lIns="0" tIns="72000" rIns="0" bIns="72000" rtlCol="0" anchor="ctr" anchorCtr="0"/>
          <a:lstStyle>
            <a:lvl1pPr algn="r">
              <a:defRPr sz="907">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9790199" y="6695263"/>
            <a:ext cx="1232383" cy="162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Tree>
    <p:extLst>
      <p:ext uri="{BB962C8B-B14F-4D97-AF65-F5344CB8AC3E}">
        <p14:creationId xmlns:p14="http://schemas.microsoft.com/office/powerpoint/2010/main" val="718160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p:txStyles>
    <p:titleStyle>
      <a:lvl1pPr algn="l" defTabSz="914406" rtl="0" eaLnBrk="1" latinLnBrk="0" hangingPunct="1">
        <a:lnSpc>
          <a:spcPts val="3266"/>
        </a:lnSpc>
        <a:spcBef>
          <a:spcPct val="0"/>
        </a:spcBef>
        <a:buNone/>
        <a:defRPr sz="2540" b="1" kern="1200">
          <a:solidFill>
            <a:schemeClr val="tx2"/>
          </a:solidFill>
          <a:latin typeface="Open Sans" pitchFamily="2" charset="0"/>
          <a:ea typeface="Open Sans" pitchFamily="2" charset="0"/>
          <a:cs typeface="Open Sans" pitchFamily="2" charset="0"/>
        </a:defRPr>
      </a:lvl1pPr>
    </p:titleStyle>
    <p:bodyStyle>
      <a:lvl1pPr marL="228602" indent="-228602" algn="l" defTabSz="914406" rtl="0" eaLnBrk="1" latinLnBrk="0" hangingPunct="1">
        <a:lnSpc>
          <a:spcPts val="2177"/>
        </a:lnSpc>
        <a:spcBef>
          <a:spcPts val="1000"/>
        </a:spcBef>
        <a:buClr>
          <a:schemeClr val="accent1"/>
        </a:buClr>
        <a:buFontTx/>
        <a:buBlip>
          <a:blip r:embed="rId12"/>
        </a:buBlip>
        <a:defRPr sz="1633" kern="1200">
          <a:solidFill>
            <a:schemeClr val="tx1"/>
          </a:solidFill>
          <a:latin typeface="Open Sans" pitchFamily="2" charset="0"/>
          <a:ea typeface="Open Sans" pitchFamily="2" charset="0"/>
          <a:cs typeface="Open Sans" pitchFamily="2" charset="0"/>
        </a:defRPr>
      </a:lvl1pPr>
      <a:lvl2pPr marL="685804" indent="-228602" algn="l" defTabSz="914406" rtl="0" eaLnBrk="1" latinLnBrk="0" hangingPunct="1">
        <a:lnSpc>
          <a:spcPts val="2177"/>
        </a:lnSpc>
        <a:spcBef>
          <a:spcPts val="500"/>
        </a:spcBef>
        <a:buFontTx/>
        <a:buBlip>
          <a:blip r:embed="rId13"/>
        </a:buBlip>
        <a:defRPr sz="1633" kern="1200">
          <a:solidFill>
            <a:schemeClr val="tx1"/>
          </a:solidFill>
          <a:latin typeface="Open Sans" pitchFamily="2" charset="0"/>
          <a:ea typeface="Open Sans" pitchFamily="2" charset="0"/>
          <a:cs typeface="Open Sans" pitchFamily="2" charset="0"/>
        </a:defRPr>
      </a:lvl2pPr>
      <a:lvl3pPr marL="1143008" indent="-228602" algn="l" defTabSz="914406" rtl="0" eaLnBrk="1" latinLnBrk="0" hangingPunct="1">
        <a:lnSpc>
          <a:spcPts val="2177"/>
        </a:lnSpc>
        <a:spcBef>
          <a:spcPts val="500"/>
        </a:spcBef>
        <a:buFontTx/>
        <a:buBlip>
          <a:blip r:embed="rId14"/>
        </a:buBlip>
        <a:defRPr sz="1633" kern="1200">
          <a:solidFill>
            <a:schemeClr val="tx1"/>
          </a:solidFill>
          <a:latin typeface="Open Sans" pitchFamily="2" charset="0"/>
          <a:ea typeface="Open Sans" pitchFamily="2" charset="0"/>
          <a:cs typeface="Open Sans" pitchFamily="2" charset="0"/>
        </a:defRPr>
      </a:lvl3pPr>
      <a:lvl4pPr marL="1600210"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413"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p15:clr>
            <a:srgbClr val="F26B43"/>
          </p15:clr>
        </p15:guide>
        <p15:guide id="2" pos="419">
          <p15:clr>
            <a:srgbClr val="F26B43"/>
          </p15:clr>
        </p15:guide>
        <p15:guide id="3" pos="646">
          <p15:clr>
            <a:srgbClr val="F26B43"/>
          </p15:clr>
        </p15:guide>
        <p15:guide id="4" pos="873">
          <p15:clr>
            <a:srgbClr val="F26B43"/>
          </p15:clr>
        </p15:guide>
        <p15:guide id="5" pos="1100">
          <p15:clr>
            <a:srgbClr val="F26B43"/>
          </p15:clr>
        </p15:guide>
        <p15:guide id="6" pos="1327">
          <p15:clr>
            <a:srgbClr val="F26B43"/>
          </p15:clr>
        </p15:guide>
        <p15:guide id="7" pos="1553">
          <p15:clr>
            <a:srgbClr val="F26B43"/>
          </p15:clr>
        </p15:guide>
        <p15:guide id="8" pos="1780">
          <p15:clr>
            <a:srgbClr val="F26B43"/>
          </p15:clr>
        </p15:guide>
        <p15:guide id="9" pos="2007">
          <p15:clr>
            <a:srgbClr val="F26B43"/>
          </p15:clr>
        </p15:guide>
        <p15:guide id="10" pos="2234">
          <p15:clr>
            <a:srgbClr val="F26B43"/>
          </p15:clr>
        </p15:guide>
        <p15:guide id="11" pos="2460">
          <p15:clr>
            <a:srgbClr val="F26B43"/>
          </p15:clr>
        </p15:guide>
        <p15:guide id="12" pos="2687">
          <p15:clr>
            <a:srgbClr val="F26B43"/>
          </p15:clr>
        </p15:guide>
        <p15:guide id="13" pos="2914">
          <p15:clr>
            <a:srgbClr val="F26B43"/>
          </p15:clr>
        </p15:guide>
        <p15:guide id="14" pos="3141">
          <p15:clr>
            <a:srgbClr val="F26B43"/>
          </p15:clr>
        </p15:guide>
        <p15:guide id="15" pos="3368">
          <p15:clr>
            <a:srgbClr val="F26B43"/>
          </p15:clr>
        </p15:guide>
        <p15:guide id="16" pos="3594">
          <p15:clr>
            <a:srgbClr val="F26B43"/>
          </p15:clr>
        </p15:guide>
        <p15:guide id="17" pos="3821">
          <p15:clr>
            <a:srgbClr val="F26B43"/>
          </p15:clr>
        </p15:guide>
        <p15:guide id="18" pos="4048">
          <p15:clr>
            <a:srgbClr val="F26B43"/>
          </p15:clr>
        </p15:guide>
        <p15:guide id="19" pos="4275">
          <p15:clr>
            <a:srgbClr val="F26B43"/>
          </p15:clr>
        </p15:guide>
        <p15:guide id="20" pos="4501">
          <p15:clr>
            <a:srgbClr val="F26B43"/>
          </p15:clr>
        </p15:guide>
        <p15:guide id="21" pos="4728">
          <p15:clr>
            <a:srgbClr val="F26B43"/>
          </p15:clr>
        </p15:guide>
        <p15:guide id="22" pos="4955">
          <p15:clr>
            <a:srgbClr val="F26B43"/>
          </p15:clr>
        </p15:guide>
        <p15:guide id="23" pos="5182">
          <p15:clr>
            <a:srgbClr val="F26B43"/>
          </p15:clr>
        </p15:guide>
        <p15:guide id="24" pos="5408">
          <p15:clr>
            <a:srgbClr val="F26B43"/>
          </p15:clr>
        </p15:guide>
        <p15:guide id="25" pos="5635">
          <p15:clr>
            <a:srgbClr val="F26B43"/>
          </p15:clr>
        </p15:guide>
        <p15:guide id="26" pos="5862">
          <p15:clr>
            <a:srgbClr val="F26B43"/>
          </p15:clr>
        </p15:guide>
        <p15:guide id="27" pos="6089">
          <p15:clr>
            <a:srgbClr val="F26B43"/>
          </p15:clr>
        </p15:guide>
        <p15:guide id="28" pos="6316">
          <p15:clr>
            <a:srgbClr val="F26B43"/>
          </p15:clr>
        </p15:guide>
        <p15:guide id="29" pos="6542">
          <p15:clr>
            <a:srgbClr val="F26B43"/>
          </p15:clr>
        </p15:guide>
        <p15:guide id="30" orient="horz" pos="113">
          <p15:clr>
            <a:srgbClr val="F26B43"/>
          </p15:clr>
        </p15:guide>
        <p15:guide id="31" orient="horz" pos="340">
          <p15:clr>
            <a:srgbClr val="F26B43"/>
          </p15:clr>
        </p15:guide>
        <p15:guide id="32" orient="horz" pos="567">
          <p15:clr>
            <a:srgbClr val="F26B43"/>
          </p15:clr>
        </p15:guide>
        <p15:guide id="33" orient="horz" pos="794">
          <p15:clr>
            <a:srgbClr val="F26B43"/>
          </p15:clr>
        </p15:guide>
        <p15:guide id="34" orient="horz" pos="1020">
          <p15:clr>
            <a:srgbClr val="F26B43"/>
          </p15:clr>
        </p15:guide>
        <p15:guide id="35" orient="horz" pos="1247">
          <p15:clr>
            <a:srgbClr val="F26B43"/>
          </p15:clr>
        </p15:guide>
        <p15:guide id="36" orient="horz" pos="1474">
          <p15:clr>
            <a:srgbClr val="F26B43"/>
          </p15:clr>
        </p15:guide>
        <p15:guide id="37" orient="horz" pos="1701">
          <p15:clr>
            <a:srgbClr val="F26B43"/>
          </p15:clr>
        </p15:guide>
        <p15:guide id="38" orient="horz" pos="1927">
          <p15:clr>
            <a:srgbClr val="F26B43"/>
          </p15:clr>
        </p15:guide>
        <p15:guide id="39" orient="horz" pos="2154">
          <p15:clr>
            <a:srgbClr val="F26B43"/>
          </p15:clr>
        </p15:guide>
        <p15:guide id="40" orient="horz" pos="2381">
          <p15:clr>
            <a:srgbClr val="F26B43"/>
          </p15:clr>
        </p15:guide>
        <p15:guide id="41" orient="horz" pos="2608">
          <p15:clr>
            <a:srgbClr val="F26B43"/>
          </p15:clr>
        </p15:guide>
        <p15:guide id="42" orient="horz" pos="2835">
          <p15:clr>
            <a:srgbClr val="F26B43"/>
          </p15:clr>
        </p15:guide>
        <p15:guide id="43" orient="horz" pos="3061">
          <p15:clr>
            <a:srgbClr val="F26B43"/>
          </p15:clr>
        </p15:guide>
        <p15:guide id="44" orient="horz" pos="3288">
          <p15:clr>
            <a:srgbClr val="F26B43"/>
          </p15:clr>
        </p15:guide>
        <p15:guide id="45" orient="horz" pos="3515">
          <p15:clr>
            <a:srgbClr val="F26B43"/>
          </p15:clr>
        </p15:guide>
        <p15:guide id="46" orient="horz" pos="3742">
          <p15:clr>
            <a:srgbClr val="F26B43"/>
          </p15:clr>
        </p15:guide>
        <p15:guide id="47" orient="horz" pos="3968">
          <p15:clr>
            <a:srgbClr val="F26B43"/>
          </p15:clr>
        </p15:guide>
        <p15:guide id="48" orient="horz" pos="4195">
          <p15:clr>
            <a:srgbClr val="F26B43"/>
          </p15:clr>
        </p15:guide>
        <p15:guide id="49" orient="horz" pos="4422">
          <p15:clr>
            <a:srgbClr val="F26B43"/>
          </p15:clr>
        </p15:guide>
        <p15:guide id="50" orient="horz" pos="464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www.funduszeeuropejskie.gov.pl/strony/o-funduszach/dokumenty/wytyczne-dotyczace-realizacji-zasad-rownosciowych-w-ramach-funduszy-unijnych-na-lata-2021-2027-1/"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www.funduszeeuropejskie.gov.pl/strony/o-funduszach/dokumenty/wytyczne-dotyczace-realizacji-zasad-rownosciowych-w-ramach-funduszy-unijnych-na-lata-2021-2027-1/"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3568BE-245E-449B-9BA3-0D02E7BF7EC3}"/>
              </a:ext>
            </a:extLst>
          </p:cNvPr>
          <p:cNvSpPr>
            <a:spLocks noGrp="1"/>
          </p:cNvSpPr>
          <p:nvPr>
            <p:ph type="ctrTitle"/>
          </p:nvPr>
        </p:nvSpPr>
        <p:spPr>
          <a:xfrm>
            <a:off x="2309244" y="2424136"/>
            <a:ext cx="7862207" cy="1004864"/>
          </a:xfrm>
        </p:spPr>
        <p:txBody>
          <a:bodyPr>
            <a:noAutofit/>
          </a:bodyPr>
          <a:lstStyle/>
          <a:p>
            <a:br>
              <a:rPr lang="pl-PL" sz="2400" dirty="0"/>
            </a:br>
            <a:r>
              <a:rPr lang="pl-PL" sz="2400" dirty="0"/>
              <a:t>Kryteria wyboru projektów</a:t>
            </a:r>
            <a:r>
              <a:rPr lang="pl-PL" sz="1814" dirty="0"/>
              <a:t> </a:t>
            </a:r>
            <a:r>
              <a:rPr lang="pl-PL" sz="2400" dirty="0"/>
              <a:t>dla Działania 2.9. Przystosowanie do zmian klimatu </a:t>
            </a:r>
            <a:br>
              <a:rPr lang="pl-PL" sz="2400" dirty="0"/>
            </a:br>
            <a:r>
              <a:rPr lang="pl-PL" sz="2400" dirty="0"/>
              <a:t>programu regionalnego Fundusze Europejskie dla Pomorza 2021-2027 </a:t>
            </a:r>
          </a:p>
        </p:txBody>
      </p:sp>
      <p:sp>
        <p:nvSpPr>
          <p:cNvPr id="3" name="Tytuł 1">
            <a:extLst>
              <a:ext uri="{FF2B5EF4-FFF2-40B4-BE49-F238E27FC236}">
                <a16:creationId xmlns:a16="http://schemas.microsoft.com/office/drawing/2014/main" id="{C96AA398-3522-410B-85E9-4B36BB6C7778}"/>
              </a:ext>
            </a:extLst>
          </p:cNvPr>
          <p:cNvSpPr txBox="1">
            <a:spLocks/>
          </p:cNvSpPr>
          <p:nvPr/>
        </p:nvSpPr>
        <p:spPr>
          <a:xfrm>
            <a:off x="2986466" y="4478243"/>
            <a:ext cx="7184985" cy="1004864"/>
          </a:xfrm>
          <a:prstGeom prst="rect">
            <a:avLst/>
          </a:prstGeom>
        </p:spPr>
        <p:txBody>
          <a:bodyPr vert="horz" lIns="0" tIns="0" rIns="0" bIns="0" rtlCol="0" anchor="t" anchorCtr="0">
            <a:noAutofit/>
          </a:bodyPr>
          <a:lstStyle>
            <a:lvl1pPr algn="l" defTabSz="914406" rtl="0" eaLnBrk="1" latinLnBrk="0" hangingPunct="1">
              <a:lnSpc>
                <a:spcPts val="3629"/>
              </a:lnSpc>
              <a:spcBef>
                <a:spcPct val="0"/>
              </a:spcBef>
              <a:buNone/>
              <a:defRPr sz="2903" b="1" kern="1200">
                <a:solidFill>
                  <a:schemeClr val="tx2"/>
                </a:solidFill>
                <a:latin typeface="Open Sans" pitchFamily="2" charset="0"/>
                <a:ea typeface="Open Sans" pitchFamily="2" charset="0"/>
                <a:cs typeface="Open Sans" pitchFamily="2" charset="0"/>
              </a:defRPr>
            </a:lvl1pPr>
          </a:lstStyle>
          <a:p>
            <a:endParaRPr lang="pl-PL" sz="1814" dirty="0"/>
          </a:p>
        </p:txBody>
      </p:sp>
    </p:spTree>
    <p:extLst>
      <p:ext uri="{BB962C8B-B14F-4D97-AF65-F5344CB8AC3E}">
        <p14:creationId xmlns:p14="http://schemas.microsoft.com/office/powerpoint/2010/main" val="148101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860359" y="954593"/>
            <a:ext cx="10257075" cy="5413676"/>
          </a:xfrm>
        </p:spPr>
        <p:txBody>
          <a:bodyPr>
            <a:noAutofit/>
          </a:bodyPr>
          <a:lstStyle/>
          <a:p>
            <a:pPr marL="0" lvl="3" indent="0">
              <a:lnSpc>
                <a:spcPct val="114000"/>
              </a:lnSpc>
              <a:spcBef>
                <a:spcPts val="0"/>
              </a:spcBef>
              <a:spcAft>
                <a:spcPts val="600"/>
              </a:spcAft>
              <a:buClr>
                <a:schemeClr val="accent1"/>
              </a:buClr>
              <a:buNone/>
            </a:pPr>
            <a:r>
              <a:rPr lang="pl-PL" sz="1800" b="1" dirty="0">
                <a:solidFill>
                  <a:schemeClr val="accent1"/>
                </a:solidFill>
                <a:latin typeface="+mn-lt"/>
              </a:rPr>
              <a:t>Obszar A. Zgodność z logiką interwencji Programu </a:t>
            </a:r>
          </a:p>
          <a:p>
            <a:pPr marL="228602" lvl="3">
              <a:lnSpc>
                <a:spcPct val="114000"/>
              </a:lnSpc>
              <a:spcBef>
                <a:spcPts val="0"/>
              </a:spcBef>
              <a:buClr>
                <a:schemeClr val="accent1"/>
              </a:buClr>
              <a:buFont typeface="Wingdings" panose="05000000000000000000" pitchFamily="2" charset="2"/>
              <a:buChar char="§"/>
            </a:pPr>
            <a:r>
              <a:rPr lang="pl-PL" sz="1800" b="1" dirty="0">
                <a:latin typeface="+mn-lt"/>
              </a:rPr>
              <a:t>Potrzeba realizacji projektu</a:t>
            </a:r>
          </a:p>
          <a:p>
            <a:pPr marL="542925" lvl="1" indent="-285750" defTabSz="914400">
              <a:lnSpc>
                <a:spcPct val="114000"/>
              </a:lnSpc>
              <a:spcBef>
                <a:spcPts val="0"/>
              </a:spcBef>
              <a:buClr>
                <a:schemeClr val="accent1"/>
              </a:buClr>
              <a:buFont typeface="Courier New" panose="02070309020205020404" pitchFamily="49" charset="0"/>
              <a:buChar char="o"/>
            </a:pPr>
            <a:r>
              <a:rPr lang="pl-PL" sz="1800" dirty="0">
                <a:latin typeface="+mn-lt"/>
              </a:rPr>
              <a:t>odpowiedź na zdiagnozowaną potrzebę i pilność proponowanych działań proponowanych przez wnioskodawcę,</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r>
              <a:rPr lang="pl-PL" sz="1800" dirty="0">
                <a:latin typeface="+mn-lt"/>
              </a:rPr>
              <a:t>pilność z punktu widzenia </a:t>
            </a:r>
            <a:r>
              <a:rPr lang="pl-PL" sz="1800" b="1" dirty="0">
                <a:latin typeface="+mn-lt"/>
              </a:rPr>
              <a:t>zaniechań</a:t>
            </a:r>
            <a:r>
              <a:rPr lang="pl-PL" sz="1800" dirty="0">
                <a:latin typeface="+mn-lt"/>
              </a:rPr>
              <a:t> w zakresie przeciwdziałania skutkom zmian klimatu i adaptacji do zmian klimatu.</a:t>
            </a:r>
          </a:p>
          <a:p>
            <a:pPr marL="228602" lvl="3">
              <a:lnSpc>
                <a:spcPct val="114000"/>
              </a:lnSpc>
              <a:spcBef>
                <a:spcPts val="0"/>
              </a:spcBef>
              <a:buClr>
                <a:schemeClr val="accent1"/>
              </a:buClr>
              <a:buFont typeface="Wingdings" panose="05000000000000000000" pitchFamily="2" charset="2"/>
              <a:buChar char="§"/>
            </a:pPr>
            <a:r>
              <a:rPr lang="pl-PL" sz="1800" b="1" dirty="0">
                <a:latin typeface="+mn-lt"/>
              </a:rPr>
              <a:t>Wkład w zakładane efekty</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r>
              <a:rPr lang="pl-PL" sz="1800" dirty="0">
                <a:latin typeface="+mn-lt"/>
              </a:rPr>
              <a:t>wkład w osiągnięcie założonych wartości wskaźników.</a:t>
            </a:r>
          </a:p>
          <a:p>
            <a:pPr marL="0" indent="0">
              <a:lnSpc>
                <a:spcPct val="114000"/>
              </a:lnSpc>
              <a:spcBef>
                <a:spcPts val="1200"/>
              </a:spcBef>
              <a:spcAft>
                <a:spcPts val="600"/>
              </a:spcAft>
              <a:buNone/>
            </a:pPr>
            <a:r>
              <a:rPr lang="pl-PL" sz="1800" b="1" dirty="0">
                <a:solidFill>
                  <a:schemeClr val="accent1"/>
                </a:solidFill>
                <a:latin typeface="+mn-lt"/>
              </a:rPr>
              <a:t>Obszar B. Oddziaływanie projektu</a:t>
            </a:r>
          </a:p>
          <a:p>
            <a:pPr marL="228602" lvl="3">
              <a:lnSpc>
                <a:spcPct val="114000"/>
              </a:lnSpc>
              <a:spcBef>
                <a:spcPts val="0"/>
              </a:spcBef>
              <a:buClr>
                <a:schemeClr val="accent1"/>
              </a:buClr>
              <a:buFont typeface="Wingdings" panose="05000000000000000000" pitchFamily="2" charset="2"/>
              <a:buChar char="§"/>
            </a:pPr>
            <a:r>
              <a:rPr lang="pl-PL" sz="1800" b="1" dirty="0">
                <a:latin typeface="+mn-lt"/>
              </a:rPr>
              <a:t>Kompleksowość projektu</a:t>
            </a:r>
          </a:p>
          <a:p>
            <a:pPr marL="542925" lvl="1" indent="-285750" defTabSz="914400">
              <a:lnSpc>
                <a:spcPct val="114000"/>
              </a:lnSpc>
              <a:spcBef>
                <a:spcPts val="0"/>
              </a:spcBef>
              <a:buClr>
                <a:schemeClr val="accent1"/>
              </a:buClr>
              <a:buFont typeface="Courier New" panose="02070309020205020404" pitchFamily="49" charset="0"/>
              <a:buChar char="o"/>
            </a:pPr>
            <a:r>
              <a:rPr lang="pl-PL" sz="1800" dirty="0">
                <a:latin typeface="+mn-lt"/>
              </a:rPr>
              <a:t>wieloaspektowość i kompleksowość przewidzianych w ramach projektu działań z punktu widzenia skutecznego i trwałego rozwiązania zdefiniowanych problemów,</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r>
              <a:rPr lang="pl-PL" sz="1800" dirty="0">
                <a:latin typeface="+mn-lt"/>
              </a:rPr>
              <a:t>liczba rozwiązań zmniejszających wskazane zagrożenia oraz wzmacniających służby i systemy.</a:t>
            </a:r>
          </a:p>
          <a:p>
            <a:pPr marL="228602" lvl="3">
              <a:lnSpc>
                <a:spcPct val="114000"/>
              </a:lnSpc>
              <a:spcBef>
                <a:spcPts val="600"/>
              </a:spcBef>
              <a:buClr>
                <a:schemeClr val="accent1"/>
              </a:buClr>
              <a:buFont typeface="Wingdings" panose="05000000000000000000" pitchFamily="2" charset="2"/>
              <a:buChar char="§"/>
            </a:pPr>
            <a:r>
              <a:rPr lang="pl-PL" sz="1800" b="1" dirty="0">
                <a:latin typeface="+mn-lt"/>
              </a:rPr>
              <a:t>Komplementarność projektu</a:t>
            </a:r>
          </a:p>
          <a:p>
            <a:pPr marL="542925" lvl="1" indent="-285750" defTabSz="914400">
              <a:lnSpc>
                <a:spcPct val="114000"/>
              </a:lnSpc>
              <a:spcBef>
                <a:spcPts val="600"/>
              </a:spcBef>
              <a:buClr>
                <a:schemeClr val="accent1"/>
              </a:buClr>
              <a:buFont typeface="Courier New" panose="02070309020205020404" pitchFamily="49" charset="0"/>
              <a:buChar char="o"/>
            </a:pPr>
            <a:r>
              <a:rPr lang="pl-PL" sz="1800" dirty="0">
                <a:latin typeface="+mn-lt"/>
              </a:rPr>
              <a:t>powiązanie z innymi projektami w obszarze adaptacji do zmian klimatu.</a:t>
            </a:r>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fld id="{EB4015AA-59F6-416B-87A6-8E3D940284E2}" type="slidenum">
              <a:rPr lang="pl-PL" sz="1200" smtClean="0"/>
              <a:pPr/>
              <a:t>10</a:t>
            </a:fld>
            <a:endParaRPr lang="pl-PL" sz="1200" dirty="0"/>
          </a:p>
        </p:txBody>
      </p:sp>
      <p:sp>
        <p:nvSpPr>
          <p:cNvPr id="7" name="Tytuł 1">
            <a:extLst>
              <a:ext uri="{FF2B5EF4-FFF2-40B4-BE49-F238E27FC236}">
                <a16:creationId xmlns:a16="http://schemas.microsoft.com/office/drawing/2014/main" id="{9F8A8CDF-1785-487D-98CF-B0BBD18EDB74}"/>
              </a:ext>
            </a:extLst>
          </p:cNvPr>
          <p:cNvSpPr>
            <a:spLocks noGrp="1"/>
          </p:cNvSpPr>
          <p:nvPr>
            <p:ph type="title"/>
          </p:nvPr>
        </p:nvSpPr>
        <p:spPr>
          <a:xfrm>
            <a:off x="857565" y="341019"/>
            <a:ext cx="9852728" cy="530637"/>
          </a:xfrm>
        </p:spPr>
        <p:txBody>
          <a:bodyPr>
            <a:normAutofit/>
          </a:bodyPr>
          <a:lstStyle/>
          <a:p>
            <a:r>
              <a:rPr lang="pl-PL" sz="2400" dirty="0"/>
              <a:t>Kryteria wyboru projektów – strategiczne – ocena punktowa </a:t>
            </a:r>
          </a:p>
        </p:txBody>
      </p:sp>
      <p:sp>
        <p:nvSpPr>
          <p:cNvPr id="5" name="Prostokąt 4">
            <a:extLst>
              <a:ext uri="{FF2B5EF4-FFF2-40B4-BE49-F238E27FC236}">
                <a16:creationId xmlns:a16="http://schemas.microsoft.com/office/drawing/2014/main" id="{12ED07E0-4B93-40E3-9A20-0A469C67ED54}"/>
              </a:ext>
            </a:extLst>
          </p:cNvPr>
          <p:cNvSpPr/>
          <p:nvPr/>
        </p:nvSpPr>
        <p:spPr>
          <a:xfrm>
            <a:off x="3633002" y="1175125"/>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10 pkt</a:t>
            </a:r>
          </a:p>
        </p:txBody>
      </p:sp>
      <p:sp>
        <p:nvSpPr>
          <p:cNvPr id="6" name="Prostokąt 5">
            <a:extLst>
              <a:ext uri="{FF2B5EF4-FFF2-40B4-BE49-F238E27FC236}">
                <a16:creationId xmlns:a16="http://schemas.microsoft.com/office/drawing/2014/main" id="{40924FFA-8475-417B-9667-6085DDF61C17}"/>
              </a:ext>
            </a:extLst>
          </p:cNvPr>
          <p:cNvSpPr/>
          <p:nvPr/>
        </p:nvSpPr>
        <p:spPr>
          <a:xfrm>
            <a:off x="3651289" y="2798505"/>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12 pkt</a:t>
            </a:r>
          </a:p>
        </p:txBody>
      </p:sp>
      <p:sp>
        <p:nvSpPr>
          <p:cNvPr id="8" name="Prostokąt 7">
            <a:extLst>
              <a:ext uri="{FF2B5EF4-FFF2-40B4-BE49-F238E27FC236}">
                <a16:creationId xmlns:a16="http://schemas.microsoft.com/office/drawing/2014/main" id="{65DCA22B-2EC1-4E89-9796-3793F7BDF76C}"/>
              </a:ext>
            </a:extLst>
          </p:cNvPr>
          <p:cNvSpPr/>
          <p:nvPr/>
        </p:nvSpPr>
        <p:spPr>
          <a:xfrm>
            <a:off x="3541562" y="4035188"/>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6 pkt</a:t>
            </a:r>
          </a:p>
        </p:txBody>
      </p:sp>
      <p:sp>
        <p:nvSpPr>
          <p:cNvPr id="9" name="Prostokąt 8">
            <a:extLst>
              <a:ext uri="{FF2B5EF4-FFF2-40B4-BE49-F238E27FC236}">
                <a16:creationId xmlns:a16="http://schemas.microsoft.com/office/drawing/2014/main" id="{0F65D472-8A9A-4940-81ED-AEEA7F214192}"/>
              </a:ext>
            </a:extLst>
          </p:cNvPr>
          <p:cNvSpPr/>
          <p:nvPr/>
        </p:nvSpPr>
        <p:spPr>
          <a:xfrm>
            <a:off x="3541562" y="5458604"/>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4 pkt</a:t>
            </a:r>
          </a:p>
        </p:txBody>
      </p:sp>
      <p:grpSp>
        <p:nvGrpSpPr>
          <p:cNvPr id="10" name="Grupa 9">
            <a:extLst>
              <a:ext uri="{FF2B5EF4-FFF2-40B4-BE49-F238E27FC236}">
                <a16:creationId xmlns:a16="http://schemas.microsoft.com/office/drawing/2014/main" id="{449D3DF8-75CC-4522-8E91-39D2A6EBED43}"/>
              </a:ext>
            </a:extLst>
          </p:cNvPr>
          <p:cNvGrpSpPr/>
          <p:nvPr/>
        </p:nvGrpSpPr>
        <p:grpSpPr>
          <a:xfrm>
            <a:off x="10167326" y="420745"/>
            <a:ext cx="1508760" cy="1508760"/>
            <a:chOff x="9789804" y="3872161"/>
            <a:chExt cx="1508760" cy="1508760"/>
          </a:xfrm>
        </p:grpSpPr>
        <p:sp>
          <p:nvSpPr>
            <p:cNvPr id="11" name="Owal 10">
              <a:extLst>
                <a:ext uri="{FF2B5EF4-FFF2-40B4-BE49-F238E27FC236}">
                  <a16:creationId xmlns:a16="http://schemas.microsoft.com/office/drawing/2014/main" id="{194861BB-FB4D-4907-B81E-27C3FE774DCB}"/>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Picture 14" descr="Strategic - Free seo and web icons">
              <a:extLst>
                <a:ext uri="{FF2B5EF4-FFF2-40B4-BE49-F238E27FC236}">
                  <a16:creationId xmlns:a16="http://schemas.microsoft.com/office/drawing/2014/main" id="{DB60B5DE-2191-4FF6-A85A-4E01B45F1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9320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B35B224-75B0-4B91-BE22-256882CCBDD7}"/>
              </a:ext>
            </a:extLst>
          </p:cNvPr>
          <p:cNvSpPr>
            <a:spLocks noGrp="1"/>
          </p:cNvSpPr>
          <p:nvPr>
            <p:ph type="sldNum" sz="quarter" idx="10"/>
          </p:nvPr>
        </p:nvSpPr>
        <p:spPr/>
        <p:txBody>
          <a:bodyPr/>
          <a:lstStyle/>
          <a:p>
            <a:fld id="{EB4015AA-59F6-416B-87A6-8E3D940284E2}" type="slidenum">
              <a:rPr lang="pl-PL" smtClean="0"/>
              <a:pPr/>
              <a:t>11</a:t>
            </a:fld>
            <a:endParaRPr lang="pl-PL" dirty="0"/>
          </a:p>
        </p:txBody>
      </p:sp>
      <p:pic>
        <p:nvPicPr>
          <p:cNvPr id="11266" name="Picture 2" descr="https://landezine.com/wp-content/uploads/2015/05/Copenhagen_Cloudburst-Masterplan-Atelier-Dreiseitl-18.jpg">
            <a:extLst>
              <a:ext uri="{FF2B5EF4-FFF2-40B4-BE49-F238E27FC236}">
                <a16:creationId xmlns:a16="http://schemas.microsoft.com/office/drawing/2014/main" id="{3865A2E7-ACE8-4357-82BC-35D6A3FB5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4" y="333375"/>
            <a:ext cx="8532412" cy="6034894"/>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1FEE003B-3111-492F-BA55-A7C83A20A083}"/>
              </a:ext>
            </a:extLst>
          </p:cNvPr>
          <p:cNvSpPr txBox="1"/>
          <p:nvPr/>
        </p:nvSpPr>
        <p:spPr>
          <a:xfrm>
            <a:off x="1644024" y="6377673"/>
            <a:ext cx="6752874" cy="307777"/>
          </a:xfrm>
          <a:prstGeom prst="rect">
            <a:avLst/>
          </a:prstGeom>
          <a:noFill/>
        </p:spPr>
        <p:txBody>
          <a:bodyPr wrap="none" rtlCol="0">
            <a:spAutoFit/>
          </a:bodyPr>
          <a:lstStyle/>
          <a:p>
            <a:r>
              <a:rPr lang="pl-PL" sz="1400" dirty="0"/>
              <a:t>źródło: </a:t>
            </a:r>
            <a:r>
              <a:rPr lang="pl-PL" sz="1400" dirty="0" err="1"/>
              <a:t>https</a:t>
            </a:r>
            <a:r>
              <a:rPr lang="pl-PL" sz="1400" dirty="0"/>
              <a:t>://</a:t>
            </a:r>
            <a:r>
              <a:rPr lang="pl-PL" sz="1400" dirty="0" err="1"/>
              <a:t>landezine.com</a:t>
            </a:r>
            <a:r>
              <a:rPr lang="pl-PL" sz="1400" dirty="0"/>
              <a:t>/</a:t>
            </a:r>
            <a:r>
              <a:rPr lang="pl-PL" sz="1400" dirty="0" err="1"/>
              <a:t>copenhagen</a:t>
            </a:r>
            <a:r>
              <a:rPr lang="pl-PL" sz="1400" dirty="0"/>
              <a:t>-</a:t>
            </a:r>
            <a:r>
              <a:rPr lang="pl-PL" sz="1400" dirty="0" err="1"/>
              <a:t>strategic</a:t>
            </a:r>
            <a:r>
              <a:rPr lang="pl-PL" sz="1400" dirty="0"/>
              <a:t>-</a:t>
            </a:r>
            <a:r>
              <a:rPr lang="pl-PL" sz="1400" dirty="0" err="1"/>
              <a:t>flood</a:t>
            </a:r>
            <a:r>
              <a:rPr lang="pl-PL" sz="1400" dirty="0"/>
              <a:t>-</a:t>
            </a:r>
            <a:r>
              <a:rPr lang="pl-PL" sz="1400" dirty="0" err="1"/>
              <a:t>masterplan</a:t>
            </a:r>
            <a:r>
              <a:rPr lang="pl-PL" sz="1400" dirty="0"/>
              <a:t>-by-</a:t>
            </a:r>
            <a:r>
              <a:rPr lang="pl-PL" sz="1400" dirty="0" err="1"/>
              <a:t>henning</a:t>
            </a:r>
            <a:r>
              <a:rPr lang="pl-PL" sz="1400" dirty="0"/>
              <a:t>-larsen/</a:t>
            </a:r>
          </a:p>
        </p:txBody>
      </p:sp>
    </p:spTree>
    <p:extLst>
      <p:ext uri="{BB962C8B-B14F-4D97-AF65-F5344CB8AC3E}">
        <p14:creationId xmlns:p14="http://schemas.microsoft.com/office/powerpoint/2010/main" val="243897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7D5DA63-AD13-4B14-ACBD-F1881D3C5145}"/>
              </a:ext>
            </a:extLst>
          </p:cNvPr>
          <p:cNvSpPr>
            <a:spLocks noGrp="1"/>
          </p:cNvSpPr>
          <p:nvPr>
            <p:ph type="sldNum" sz="quarter" idx="10"/>
          </p:nvPr>
        </p:nvSpPr>
        <p:spPr/>
        <p:txBody>
          <a:bodyPr/>
          <a:lstStyle/>
          <a:p>
            <a:fld id="{EB4015AA-59F6-416B-87A6-8E3D940284E2}" type="slidenum">
              <a:rPr lang="pl-PL" smtClean="0"/>
              <a:pPr/>
              <a:t>12</a:t>
            </a:fld>
            <a:endParaRPr lang="pl-PL" dirty="0"/>
          </a:p>
        </p:txBody>
      </p:sp>
      <p:pic>
        <p:nvPicPr>
          <p:cNvPr id="12290" name="Picture 2" descr="https://landezine.com/wp-content/uploads/2015/05/Copenhagen_Cloudburst-Masterplan-Atelier-Dreiseitl-19.jpg">
            <a:extLst>
              <a:ext uri="{FF2B5EF4-FFF2-40B4-BE49-F238E27FC236}">
                <a16:creationId xmlns:a16="http://schemas.microsoft.com/office/drawing/2014/main" id="{81D475DF-0E5B-44BE-83D4-246DC1E5C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333375"/>
            <a:ext cx="8436195" cy="5966841"/>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9EB14204-E64A-478F-A5A0-BC550D33012A}"/>
              </a:ext>
            </a:extLst>
          </p:cNvPr>
          <p:cNvSpPr txBox="1"/>
          <p:nvPr/>
        </p:nvSpPr>
        <p:spPr>
          <a:xfrm>
            <a:off x="1653168" y="6314313"/>
            <a:ext cx="6752874" cy="307777"/>
          </a:xfrm>
          <a:prstGeom prst="rect">
            <a:avLst/>
          </a:prstGeom>
          <a:noFill/>
        </p:spPr>
        <p:txBody>
          <a:bodyPr wrap="none" rtlCol="0">
            <a:spAutoFit/>
          </a:bodyPr>
          <a:lstStyle/>
          <a:p>
            <a:r>
              <a:rPr lang="pl-PL" sz="1400" dirty="0"/>
              <a:t>źródło: </a:t>
            </a:r>
            <a:r>
              <a:rPr lang="pl-PL" sz="1400" dirty="0" err="1"/>
              <a:t>https</a:t>
            </a:r>
            <a:r>
              <a:rPr lang="pl-PL" sz="1400" dirty="0"/>
              <a:t>://</a:t>
            </a:r>
            <a:r>
              <a:rPr lang="pl-PL" sz="1400" dirty="0" err="1"/>
              <a:t>landezine.com</a:t>
            </a:r>
            <a:r>
              <a:rPr lang="pl-PL" sz="1400" dirty="0"/>
              <a:t>/</a:t>
            </a:r>
            <a:r>
              <a:rPr lang="pl-PL" sz="1400" dirty="0" err="1"/>
              <a:t>copenhagen</a:t>
            </a:r>
            <a:r>
              <a:rPr lang="pl-PL" sz="1400" dirty="0"/>
              <a:t>-</a:t>
            </a:r>
            <a:r>
              <a:rPr lang="pl-PL" sz="1400" dirty="0" err="1"/>
              <a:t>strategic</a:t>
            </a:r>
            <a:r>
              <a:rPr lang="pl-PL" sz="1400" dirty="0"/>
              <a:t>-</a:t>
            </a:r>
            <a:r>
              <a:rPr lang="pl-PL" sz="1400" dirty="0" err="1"/>
              <a:t>flood</a:t>
            </a:r>
            <a:r>
              <a:rPr lang="pl-PL" sz="1400" dirty="0"/>
              <a:t>-</a:t>
            </a:r>
            <a:r>
              <a:rPr lang="pl-PL" sz="1400" dirty="0" err="1"/>
              <a:t>masterplan</a:t>
            </a:r>
            <a:r>
              <a:rPr lang="pl-PL" sz="1400" dirty="0"/>
              <a:t>-by-</a:t>
            </a:r>
            <a:r>
              <a:rPr lang="pl-PL" sz="1400" dirty="0" err="1"/>
              <a:t>henning</a:t>
            </a:r>
            <a:r>
              <a:rPr lang="pl-PL" sz="1400" dirty="0"/>
              <a:t>-larsen/</a:t>
            </a:r>
          </a:p>
        </p:txBody>
      </p:sp>
    </p:spTree>
    <p:extLst>
      <p:ext uri="{BB962C8B-B14F-4D97-AF65-F5344CB8AC3E}">
        <p14:creationId xmlns:p14="http://schemas.microsoft.com/office/powerpoint/2010/main" val="1470358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D25001BF-6DFA-4B90-A9AD-AF7E4D988370}"/>
              </a:ext>
            </a:extLst>
          </p:cNvPr>
          <p:cNvSpPr>
            <a:spLocks noGrp="1"/>
          </p:cNvSpPr>
          <p:nvPr>
            <p:ph type="sldNum" sz="quarter" idx="10"/>
          </p:nvPr>
        </p:nvSpPr>
        <p:spPr/>
        <p:txBody>
          <a:bodyPr/>
          <a:lstStyle/>
          <a:p>
            <a:fld id="{EB4015AA-59F6-416B-87A6-8E3D940284E2}" type="slidenum">
              <a:rPr lang="pl-PL" smtClean="0"/>
              <a:pPr/>
              <a:t>13</a:t>
            </a:fld>
            <a:endParaRPr lang="pl-PL" dirty="0"/>
          </a:p>
        </p:txBody>
      </p:sp>
      <p:sp>
        <p:nvSpPr>
          <p:cNvPr id="5" name="pole tekstowe 4">
            <a:extLst>
              <a:ext uri="{FF2B5EF4-FFF2-40B4-BE49-F238E27FC236}">
                <a16:creationId xmlns:a16="http://schemas.microsoft.com/office/drawing/2014/main" id="{5B7C3C8E-5A10-4F83-9376-E866EB403D43}"/>
              </a:ext>
            </a:extLst>
          </p:cNvPr>
          <p:cNvSpPr txBox="1"/>
          <p:nvPr/>
        </p:nvSpPr>
        <p:spPr>
          <a:xfrm>
            <a:off x="1598304" y="6499400"/>
            <a:ext cx="6752874" cy="307777"/>
          </a:xfrm>
          <a:prstGeom prst="rect">
            <a:avLst/>
          </a:prstGeom>
          <a:noFill/>
        </p:spPr>
        <p:txBody>
          <a:bodyPr wrap="none" rtlCol="0">
            <a:spAutoFit/>
          </a:bodyPr>
          <a:lstStyle/>
          <a:p>
            <a:r>
              <a:rPr lang="pl-PL" sz="1400" dirty="0"/>
              <a:t>źródło: </a:t>
            </a:r>
            <a:r>
              <a:rPr lang="pl-PL" sz="1400" dirty="0" err="1"/>
              <a:t>https</a:t>
            </a:r>
            <a:r>
              <a:rPr lang="pl-PL" sz="1400" dirty="0"/>
              <a:t>://</a:t>
            </a:r>
            <a:r>
              <a:rPr lang="pl-PL" sz="1400" dirty="0" err="1"/>
              <a:t>landezine.com</a:t>
            </a:r>
            <a:r>
              <a:rPr lang="pl-PL" sz="1400" dirty="0"/>
              <a:t>/</a:t>
            </a:r>
            <a:r>
              <a:rPr lang="pl-PL" sz="1400" dirty="0" err="1"/>
              <a:t>copenhagen</a:t>
            </a:r>
            <a:r>
              <a:rPr lang="pl-PL" sz="1400" dirty="0"/>
              <a:t>-</a:t>
            </a:r>
            <a:r>
              <a:rPr lang="pl-PL" sz="1400" dirty="0" err="1"/>
              <a:t>strategic</a:t>
            </a:r>
            <a:r>
              <a:rPr lang="pl-PL" sz="1400" dirty="0"/>
              <a:t>-</a:t>
            </a:r>
            <a:r>
              <a:rPr lang="pl-PL" sz="1400" dirty="0" err="1"/>
              <a:t>flood</a:t>
            </a:r>
            <a:r>
              <a:rPr lang="pl-PL" sz="1400" dirty="0"/>
              <a:t>-</a:t>
            </a:r>
            <a:r>
              <a:rPr lang="pl-PL" sz="1400" dirty="0" err="1"/>
              <a:t>masterplan</a:t>
            </a:r>
            <a:r>
              <a:rPr lang="pl-PL" sz="1400" dirty="0"/>
              <a:t>-by-</a:t>
            </a:r>
            <a:r>
              <a:rPr lang="pl-PL" sz="1400" dirty="0" err="1"/>
              <a:t>henning</a:t>
            </a:r>
            <a:r>
              <a:rPr lang="pl-PL" sz="1400" dirty="0"/>
              <a:t>-larsen/</a:t>
            </a:r>
          </a:p>
        </p:txBody>
      </p:sp>
      <p:pic>
        <p:nvPicPr>
          <p:cNvPr id="3078" name="Picture 6" descr="https://landezine.com/wp-content/uploads/2015/05/Copenhagen_Cloudburst-Masterplan-Atelier-Dreiseitl-06.jpg">
            <a:extLst>
              <a:ext uri="{FF2B5EF4-FFF2-40B4-BE49-F238E27FC236}">
                <a16:creationId xmlns:a16="http://schemas.microsoft.com/office/drawing/2014/main" id="{A602FC5E-6459-4264-A5B9-629C2ECEE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304" y="308150"/>
            <a:ext cx="81915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04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AB3AD12-6425-4804-A4E0-0BFB2FAE484E}"/>
              </a:ext>
            </a:extLst>
          </p:cNvPr>
          <p:cNvSpPr>
            <a:spLocks noGrp="1"/>
          </p:cNvSpPr>
          <p:nvPr>
            <p:ph type="sldNum" sz="quarter" idx="10"/>
          </p:nvPr>
        </p:nvSpPr>
        <p:spPr/>
        <p:txBody>
          <a:bodyPr/>
          <a:lstStyle/>
          <a:p>
            <a:fld id="{EB4015AA-59F6-416B-87A6-8E3D940284E2}" type="slidenum">
              <a:rPr lang="pl-PL" smtClean="0"/>
              <a:pPr/>
              <a:t>14</a:t>
            </a:fld>
            <a:endParaRPr lang="pl-PL" dirty="0"/>
          </a:p>
        </p:txBody>
      </p:sp>
      <p:pic>
        <p:nvPicPr>
          <p:cNvPr id="5" name="Obraz 4">
            <a:extLst>
              <a:ext uri="{FF2B5EF4-FFF2-40B4-BE49-F238E27FC236}">
                <a16:creationId xmlns:a16="http://schemas.microsoft.com/office/drawing/2014/main" id="{12F95FAF-C50C-44D6-A4DA-12E2CC698E7F}"/>
              </a:ext>
            </a:extLst>
          </p:cNvPr>
          <p:cNvPicPr>
            <a:picLocks noChangeAspect="1"/>
          </p:cNvPicPr>
          <p:nvPr/>
        </p:nvPicPr>
        <p:blipFill>
          <a:blip r:embed="rId2"/>
          <a:stretch>
            <a:fillRect/>
          </a:stretch>
        </p:blipFill>
        <p:spPr>
          <a:xfrm>
            <a:off x="128243" y="277715"/>
            <a:ext cx="4391059" cy="6172200"/>
          </a:xfrm>
          <a:prstGeom prst="rect">
            <a:avLst/>
          </a:prstGeom>
        </p:spPr>
      </p:pic>
      <p:pic>
        <p:nvPicPr>
          <p:cNvPr id="6" name="Obraz 5">
            <a:extLst>
              <a:ext uri="{FF2B5EF4-FFF2-40B4-BE49-F238E27FC236}">
                <a16:creationId xmlns:a16="http://schemas.microsoft.com/office/drawing/2014/main" id="{33FDCC8D-EFDB-412B-9F04-FB7A85BA3924}"/>
              </a:ext>
            </a:extLst>
          </p:cNvPr>
          <p:cNvPicPr>
            <a:picLocks noChangeAspect="1"/>
          </p:cNvPicPr>
          <p:nvPr/>
        </p:nvPicPr>
        <p:blipFill rotWithShape="1">
          <a:blip r:embed="rId3"/>
          <a:srcRect r="15869" b="3105"/>
          <a:stretch/>
        </p:blipFill>
        <p:spPr>
          <a:xfrm>
            <a:off x="4731067" y="487680"/>
            <a:ext cx="7220141" cy="5611368"/>
          </a:xfrm>
          <a:prstGeom prst="rect">
            <a:avLst/>
          </a:prstGeom>
        </p:spPr>
      </p:pic>
      <p:sp>
        <p:nvSpPr>
          <p:cNvPr id="8" name="pole tekstowe 7">
            <a:extLst>
              <a:ext uri="{FF2B5EF4-FFF2-40B4-BE49-F238E27FC236}">
                <a16:creationId xmlns:a16="http://schemas.microsoft.com/office/drawing/2014/main" id="{3E33AF90-9011-4433-9CE5-5B0D8198F024}"/>
              </a:ext>
            </a:extLst>
          </p:cNvPr>
          <p:cNvSpPr txBox="1"/>
          <p:nvPr/>
        </p:nvSpPr>
        <p:spPr>
          <a:xfrm>
            <a:off x="4588392" y="6134634"/>
            <a:ext cx="6866944" cy="307777"/>
          </a:xfrm>
          <a:prstGeom prst="rect">
            <a:avLst/>
          </a:prstGeom>
          <a:noFill/>
        </p:spPr>
        <p:txBody>
          <a:bodyPr wrap="none" rtlCol="0">
            <a:spAutoFit/>
          </a:bodyPr>
          <a:lstStyle/>
          <a:p>
            <a:r>
              <a:rPr lang="pl-PL" sz="1400" dirty="0"/>
              <a:t>źródło: </a:t>
            </a:r>
            <a:r>
              <a:rPr lang="pl-PL" sz="1400" dirty="0" err="1"/>
              <a:t>https</a:t>
            </a:r>
            <a:r>
              <a:rPr lang="pl-PL" sz="1400" dirty="0"/>
              <a:t>://</a:t>
            </a:r>
            <a:r>
              <a:rPr lang="pl-PL" sz="1400" dirty="0" err="1"/>
              <a:t>www.scientificamerican.com</a:t>
            </a:r>
            <a:r>
              <a:rPr lang="pl-PL" sz="1400" dirty="0"/>
              <a:t>/</a:t>
            </a:r>
            <a:r>
              <a:rPr lang="pl-PL" sz="1400" dirty="0" err="1"/>
              <a:t>article</a:t>
            </a:r>
            <a:r>
              <a:rPr lang="pl-PL" sz="1400" dirty="0"/>
              <a:t>/</a:t>
            </a:r>
            <a:r>
              <a:rPr lang="pl-PL" sz="1400" dirty="0" err="1"/>
              <a:t>who</a:t>
            </a:r>
            <a:r>
              <a:rPr lang="pl-PL" sz="1400" dirty="0"/>
              <a:t>-</a:t>
            </a:r>
            <a:r>
              <a:rPr lang="pl-PL" sz="1400" dirty="0" err="1"/>
              <a:t>benefits</a:t>
            </a:r>
            <a:r>
              <a:rPr lang="pl-PL" sz="1400" dirty="0"/>
              <a:t>-from-public-</a:t>
            </a:r>
            <a:r>
              <a:rPr lang="pl-PL" sz="1400" dirty="0" err="1"/>
              <a:t>green</a:t>
            </a:r>
            <a:r>
              <a:rPr lang="pl-PL" sz="1400" dirty="0"/>
              <a:t>-</a:t>
            </a:r>
            <a:r>
              <a:rPr lang="pl-PL" sz="1400" dirty="0" err="1"/>
              <a:t>space</a:t>
            </a:r>
            <a:r>
              <a:rPr lang="pl-PL" sz="1400" dirty="0"/>
              <a:t>/</a:t>
            </a:r>
          </a:p>
        </p:txBody>
      </p:sp>
    </p:spTree>
    <p:extLst>
      <p:ext uri="{BB962C8B-B14F-4D97-AF65-F5344CB8AC3E}">
        <p14:creationId xmlns:p14="http://schemas.microsoft.com/office/powerpoint/2010/main" val="282515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1CF127F-304B-49F6-8EA9-1128763C8445}"/>
              </a:ext>
            </a:extLst>
          </p:cNvPr>
          <p:cNvSpPr>
            <a:spLocks noGrp="1"/>
          </p:cNvSpPr>
          <p:nvPr>
            <p:ph type="sldNum" sz="quarter" idx="10"/>
          </p:nvPr>
        </p:nvSpPr>
        <p:spPr/>
        <p:txBody>
          <a:bodyPr/>
          <a:lstStyle/>
          <a:p>
            <a:fld id="{EB4015AA-59F6-416B-87A6-8E3D940284E2}" type="slidenum">
              <a:rPr lang="pl-PL" smtClean="0"/>
              <a:pPr/>
              <a:t>15</a:t>
            </a:fld>
            <a:endParaRPr lang="pl-PL" dirty="0"/>
          </a:p>
        </p:txBody>
      </p:sp>
      <p:pic>
        <p:nvPicPr>
          <p:cNvPr id="6" name="Obraz 5">
            <a:extLst>
              <a:ext uri="{FF2B5EF4-FFF2-40B4-BE49-F238E27FC236}">
                <a16:creationId xmlns:a16="http://schemas.microsoft.com/office/drawing/2014/main" id="{D56F7B34-DB6F-4838-9896-8B2201F56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360" y="438912"/>
            <a:ext cx="7583424" cy="5687568"/>
          </a:xfrm>
          <a:prstGeom prst="rect">
            <a:avLst/>
          </a:prstGeom>
        </p:spPr>
      </p:pic>
      <p:sp>
        <p:nvSpPr>
          <p:cNvPr id="8" name="Symbol zastępczy zawartości 7">
            <a:extLst>
              <a:ext uri="{FF2B5EF4-FFF2-40B4-BE49-F238E27FC236}">
                <a16:creationId xmlns:a16="http://schemas.microsoft.com/office/drawing/2014/main" id="{027B6042-A66E-4BB9-A9A8-03C7AF992025}"/>
              </a:ext>
            </a:extLst>
          </p:cNvPr>
          <p:cNvSpPr>
            <a:spLocks noGrp="1"/>
          </p:cNvSpPr>
          <p:nvPr>
            <p:ph idx="1"/>
          </p:nvPr>
        </p:nvSpPr>
        <p:spPr/>
        <p:txBody>
          <a:bodyPr/>
          <a:lstStyle/>
          <a:p>
            <a:endParaRPr lang="pl-PL"/>
          </a:p>
        </p:txBody>
      </p:sp>
      <p:sp>
        <p:nvSpPr>
          <p:cNvPr id="9" name="pole tekstowe 8">
            <a:extLst>
              <a:ext uri="{FF2B5EF4-FFF2-40B4-BE49-F238E27FC236}">
                <a16:creationId xmlns:a16="http://schemas.microsoft.com/office/drawing/2014/main" id="{A1D7C5BC-746E-43EB-A3DE-6E40EB2549B1}"/>
              </a:ext>
            </a:extLst>
          </p:cNvPr>
          <p:cNvSpPr txBox="1"/>
          <p:nvPr/>
        </p:nvSpPr>
        <p:spPr>
          <a:xfrm>
            <a:off x="2118360" y="6190604"/>
            <a:ext cx="3254802" cy="307777"/>
          </a:xfrm>
          <a:prstGeom prst="rect">
            <a:avLst/>
          </a:prstGeom>
          <a:noFill/>
        </p:spPr>
        <p:txBody>
          <a:bodyPr wrap="none" rtlCol="0">
            <a:spAutoFit/>
          </a:bodyPr>
          <a:lstStyle/>
          <a:p>
            <a:r>
              <a:rPr lang="pl-PL" sz="1400" dirty="0"/>
              <a:t>Ogród deszczowy na osiedlu Niedźwiednik</a:t>
            </a:r>
          </a:p>
        </p:txBody>
      </p:sp>
    </p:spTree>
    <p:extLst>
      <p:ext uri="{BB962C8B-B14F-4D97-AF65-F5344CB8AC3E}">
        <p14:creationId xmlns:p14="http://schemas.microsoft.com/office/powerpoint/2010/main" val="3326432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92A7C7D5-BECE-4E6D-8ED2-6447B75D88FB}"/>
              </a:ext>
            </a:extLst>
          </p:cNvPr>
          <p:cNvSpPr>
            <a:spLocks noGrp="1"/>
          </p:cNvSpPr>
          <p:nvPr>
            <p:ph type="sldNum" sz="quarter" idx="10"/>
          </p:nvPr>
        </p:nvSpPr>
        <p:spPr/>
        <p:txBody>
          <a:bodyPr/>
          <a:lstStyle/>
          <a:p>
            <a:fld id="{EB4015AA-59F6-416B-87A6-8E3D940284E2}" type="slidenum">
              <a:rPr lang="pl-PL" smtClean="0"/>
              <a:pPr/>
              <a:t>16</a:t>
            </a:fld>
            <a:endParaRPr lang="pl-PL" dirty="0"/>
          </a:p>
        </p:txBody>
      </p:sp>
      <p:pic>
        <p:nvPicPr>
          <p:cNvPr id="8" name="Symbol zastępczy zawartości 5">
            <a:extLst>
              <a:ext uri="{FF2B5EF4-FFF2-40B4-BE49-F238E27FC236}">
                <a16:creationId xmlns:a16="http://schemas.microsoft.com/office/drawing/2014/main" id="{DACFDE74-1B99-414A-B563-34E342281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359" y="438912"/>
            <a:ext cx="7583423" cy="5687568"/>
          </a:xfrm>
          <a:prstGeom prst="rect">
            <a:avLst/>
          </a:prstGeom>
        </p:spPr>
      </p:pic>
      <p:sp>
        <p:nvSpPr>
          <p:cNvPr id="9" name="pole tekstowe 8">
            <a:extLst>
              <a:ext uri="{FF2B5EF4-FFF2-40B4-BE49-F238E27FC236}">
                <a16:creationId xmlns:a16="http://schemas.microsoft.com/office/drawing/2014/main" id="{3B17AD46-1BCA-41A1-88A3-83CE36B01E64}"/>
              </a:ext>
            </a:extLst>
          </p:cNvPr>
          <p:cNvSpPr txBox="1"/>
          <p:nvPr/>
        </p:nvSpPr>
        <p:spPr>
          <a:xfrm>
            <a:off x="2118360" y="6190604"/>
            <a:ext cx="3254802" cy="307777"/>
          </a:xfrm>
          <a:prstGeom prst="rect">
            <a:avLst/>
          </a:prstGeom>
          <a:noFill/>
        </p:spPr>
        <p:txBody>
          <a:bodyPr wrap="none" rtlCol="0">
            <a:spAutoFit/>
          </a:bodyPr>
          <a:lstStyle/>
          <a:p>
            <a:r>
              <a:rPr lang="pl-PL" sz="1400" dirty="0"/>
              <a:t>Ogród deszczowy na osiedlu Niedźwiednik</a:t>
            </a:r>
          </a:p>
        </p:txBody>
      </p:sp>
    </p:spTree>
    <p:extLst>
      <p:ext uri="{BB962C8B-B14F-4D97-AF65-F5344CB8AC3E}">
        <p14:creationId xmlns:p14="http://schemas.microsoft.com/office/powerpoint/2010/main" val="303253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720436" y="1129476"/>
            <a:ext cx="10320290" cy="5325072"/>
          </a:xfrm>
        </p:spPr>
        <p:txBody>
          <a:bodyPr>
            <a:noAutofit/>
          </a:bodyPr>
          <a:lstStyle/>
          <a:p>
            <a:pPr marL="0" indent="0">
              <a:spcBef>
                <a:spcPts val="0"/>
              </a:spcBef>
              <a:spcAft>
                <a:spcPts val="600"/>
              </a:spcAft>
              <a:buNone/>
            </a:pPr>
            <a:r>
              <a:rPr lang="pl-PL" sz="1800" b="1" dirty="0">
                <a:solidFill>
                  <a:schemeClr val="accent1"/>
                </a:solidFill>
                <a:latin typeface="+mn-lt"/>
              </a:rPr>
              <a:t>Obszar C. Wartość dodana projektu</a:t>
            </a:r>
          </a:p>
          <a:p>
            <a:pPr marL="228602" lvl="3">
              <a:spcBef>
                <a:spcPts val="600"/>
              </a:spcBef>
              <a:buClr>
                <a:schemeClr val="accent1"/>
              </a:buClr>
              <a:buFont typeface="Wingdings" panose="05000000000000000000" pitchFamily="2" charset="2"/>
              <a:buChar char="§"/>
            </a:pPr>
            <a:r>
              <a:rPr lang="pl-PL" sz="1800" b="1" dirty="0">
                <a:latin typeface="+mn-lt"/>
              </a:rPr>
              <a:t>Zintegrowane Porozumienia Terytorialne </a:t>
            </a:r>
            <a:endParaRPr lang="pl-PL" sz="1800" dirty="0">
              <a:latin typeface="+mn-lt"/>
            </a:endParaRP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r>
              <a:rPr lang="pl-PL" sz="1800" dirty="0">
                <a:latin typeface="+mn-lt"/>
              </a:rPr>
              <a:t>ujęcie zakresu projektu w ramach Zintegrowanego Porozumienia Terytorialnego dla obszaru funkcjonalnego.</a:t>
            </a:r>
          </a:p>
          <a:p>
            <a:pPr marL="228602" lvl="3">
              <a:spcBef>
                <a:spcPts val="1200"/>
              </a:spcBef>
              <a:buClr>
                <a:schemeClr val="accent1"/>
              </a:buClr>
              <a:buFont typeface="Wingdings" panose="05000000000000000000" pitchFamily="2" charset="2"/>
              <a:buChar char="§"/>
            </a:pPr>
            <a:r>
              <a:rPr lang="pl-PL" sz="1800" b="1" dirty="0">
                <a:latin typeface="+mn-lt"/>
              </a:rPr>
              <a:t>Zasada DNSH</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r>
              <a:rPr lang="pl-PL" sz="1800" dirty="0">
                <a:latin typeface="+mn-lt"/>
              </a:rPr>
              <a:t>wpisywanie się w zalecenia związane z realizacją zasady DNSH wskazane w „Analizie spełniania zasady DNSH dla projektu programu Fundusze Europejskie dla Pomorza 2021-2027”,</a:t>
            </a:r>
            <a:r>
              <a:rPr lang="pl-PL" sz="1800" dirty="0">
                <a:latin typeface="+mn-lt"/>
                <a:ea typeface="Times New Roman" panose="02020603050405020304" pitchFamily="18" charset="0"/>
              </a:rPr>
              <a:t> w szczególności dotyczące ochrony terenów zieleni takich jak:</a:t>
            </a:r>
          </a:p>
          <a:p>
            <a:pPr marL="742950" lvl="1" indent="-285750">
              <a:lnSpc>
                <a:spcPct val="115000"/>
              </a:lnSpc>
              <a:spcBef>
                <a:spcPts val="600"/>
              </a:spcBef>
              <a:spcAft>
                <a:spcPts val="0"/>
              </a:spcAft>
              <a:buFont typeface="Arial" panose="020B0604020202020204" pitchFamily="34" charset="0"/>
              <a:buChar char="•"/>
            </a:pPr>
            <a:r>
              <a:rPr lang="pl-PL" sz="1800" dirty="0">
                <a:latin typeface="+mn-lt"/>
                <a:ea typeface="Times New Roman" panose="02020603050405020304" pitchFamily="18" charset="0"/>
              </a:rPr>
              <a:t>wprowadzanie gatunków roślin będzie oparte przede wszystkim na </a:t>
            </a:r>
            <a:r>
              <a:rPr lang="pl-PL" sz="1800" dirty="0" err="1">
                <a:latin typeface="+mn-lt"/>
                <a:ea typeface="Times New Roman" panose="02020603050405020304" pitchFamily="18" charset="0"/>
              </a:rPr>
              <a:t>nasadzeniach</a:t>
            </a:r>
            <a:r>
              <a:rPr lang="pl-PL" sz="1800" dirty="0">
                <a:latin typeface="+mn-lt"/>
                <a:ea typeface="Times New Roman" panose="02020603050405020304" pitchFamily="18" charset="0"/>
              </a:rPr>
              <a:t> gatunków rodzimych z uwzględnieniem lokalnych warunków klimatycznych i siedliskowych,</a:t>
            </a:r>
          </a:p>
          <a:p>
            <a:pPr marL="742950" lvl="1" indent="-285750">
              <a:lnSpc>
                <a:spcPct val="115000"/>
              </a:lnSpc>
              <a:spcBef>
                <a:spcPts val="600"/>
              </a:spcBef>
              <a:spcAft>
                <a:spcPts val="0"/>
              </a:spcAft>
              <a:buFont typeface="Arial" panose="020B0604020202020204" pitchFamily="34" charset="0"/>
              <a:buChar char="•"/>
            </a:pPr>
            <a:r>
              <a:rPr lang="pl-PL" sz="1800" dirty="0">
                <a:latin typeface="+mn-lt"/>
                <a:ea typeface="Times New Roman" panose="02020603050405020304" pitchFamily="18" charset="0"/>
              </a:rPr>
              <a:t>maksymalizacja ochrony istniejącej roślinności (zwłaszcza wysokiej).</a:t>
            </a:r>
            <a:r>
              <a:rPr lang="pl-PL" sz="1800" dirty="0">
                <a:latin typeface="+mn-lt"/>
              </a:rPr>
              <a:t> </a:t>
            </a:r>
          </a:p>
          <a:p>
            <a:pPr marL="228602" lvl="3">
              <a:spcBef>
                <a:spcPts val="1200"/>
              </a:spcBef>
              <a:spcAft>
                <a:spcPts val="600"/>
              </a:spcAft>
              <a:buClr>
                <a:schemeClr val="accent1"/>
              </a:buClr>
              <a:buFont typeface="Wingdings" panose="05000000000000000000" pitchFamily="2" charset="2"/>
              <a:buChar char="§"/>
            </a:pPr>
            <a:r>
              <a:rPr lang="pl-PL" sz="1800" b="1" dirty="0">
                <a:latin typeface="+mn-lt"/>
              </a:rPr>
              <a:t>Współpraca międzyregionalna i transnarodowa</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r>
              <a:rPr lang="pl-PL" sz="1800" dirty="0">
                <a:latin typeface="+mn-lt"/>
              </a:rPr>
              <a:t>włączenie podmiotów z innych państw członkowskich UE lub spoza UE we wdrażanie planów adaptacji do zmian klimatu</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endParaRPr lang="pl-PL" sz="1700" dirty="0"/>
          </a:p>
          <a:p>
            <a:pPr marL="0" lvl="3" indent="0">
              <a:spcBef>
                <a:spcPts val="600"/>
              </a:spcBef>
              <a:buClr>
                <a:schemeClr val="accent1"/>
              </a:buClr>
              <a:buNone/>
            </a:pPr>
            <a:endParaRPr lang="pl-PL" sz="1800" b="1" dirty="0"/>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fld id="{EB4015AA-59F6-416B-87A6-8E3D940284E2}" type="slidenum">
              <a:rPr lang="pl-PL" sz="1200" smtClean="0"/>
              <a:pPr/>
              <a:t>17</a:t>
            </a:fld>
            <a:endParaRPr lang="pl-PL" sz="1200" dirty="0"/>
          </a:p>
        </p:txBody>
      </p:sp>
      <p:sp>
        <p:nvSpPr>
          <p:cNvPr id="9" name="Tytuł 1">
            <a:extLst>
              <a:ext uri="{FF2B5EF4-FFF2-40B4-BE49-F238E27FC236}">
                <a16:creationId xmlns:a16="http://schemas.microsoft.com/office/drawing/2014/main" id="{B9BD2114-1CA9-4092-AA26-4F67CC08C1DA}"/>
              </a:ext>
            </a:extLst>
          </p:cNvPr>
          <p:cNvSpPr>
            <a:spLocks noGrp="1"/>
          </p:cNvSpPr>
          <p:nvPr>
            <p:ph type="title"/>
          </p:nvPr>
        </p:nvSpPr>
        <p:spPr>
          <a:xfrm>
            <a:off x="720436" y="347677"/>
            <a:ext cx="9852728" cy="530637"/>
          </a:xfrm>
        </p:spPr>
        <p:txBody>
          <a:bodyPr>
            <a:normAutofit/>
          </a:bodyPr>
          <a:lstStyle/>
          <a:p>
            <a:r>
              <a:rPr lang="pl-PL" sz="2400" dirty="0"/>
              <a:t>Kryteria wyboru projektów – strategiczne – ocena punktowa</a:t>
            </a:r>
          </a:p>
        </p:txBody>
      </p:sp>
      <p:grpSp>
        <p:nvGrpSpPr>
          <p:cNvPr id="5" name="Grupa 4">
            <a:extLst>
              <a:ext uri="{FF2B5EF4-FFF2-40B4-BE49-F238E27FC236}">
                <a16:creationId xmlns:a16="http://schemas.microsoft.com/office/drawing/2014/main" id="{7B80D8FB-3098-406C-A1EC-1364D5751E42}"/>
              </a:ext>
            </a:extLst>
          </p:cNvPr>
          <p:cNvGrpSpPr/>
          <p:nvPr/>
        </p:nvGrpSpPr>
        <p:grpSpPr>
          <a:xfrm>
            <a:off x="9810600" y="598839"/>
            <a:ext cx="1508760" cy="1508760"/>
            <a:chOff x="9789804" y="3872161"/>
            <a:chExt cx="1508760" cy="1508760"/>
          </a:xfrm>
        </p:grpSpPr>
        <p:sp>
          <p:nvSpPr>
            <p:cNvPr id="6" name="Owal 5">
              <a:extLst>
                <a:ext uri="{FF2B5EF4-FFF2-40B4-BE49-F238E27FC236}">
                  <a16:creationId xmlns:a16="http://schemas.microsoft.com/office/drawing/2014/main" id="{93FF6E6E-9A86-43DB-B391-EE20D0297D29}"/>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Picture 14" descr="Strategic - Free seo and web icons">
              <a:extLst>
                <a:ext uri="{FF2B5EF4-FFF2-40B4-BE49-F238E27FC236}">
                  <a16:creationId xmlns:a16="http://schemas.microsoft.com/office/drawing/2014/main" id="{21C2DA1A-6D03-442B-857C-083425CC0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Prostokąt 7">
            <a:extLst>
              <a:ext uri="{FF2B5EF4-FFF2-40B4-BE49-F238E27FC236}">
                <a16:creationId xmlns:a16="http://schemas.microsoft.com/office/drawing/2014/main" id="{33A500C0-10BB-4B0F-94F8-A4615D6E5D45}"/>
              </a:ext>
            </a:extLst>
          </p:cNvPr>
          <p:cNvSpPr/>
          <p:nvPr/>
        </p:nvSpPr>
        <p:spPr>
          <a:xfrm>
            <a:off x="4519970" y="1353218"/>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7 pkt</a:t>
            </a:r>
          </a:p>
        </p:txBody>
      </p:sp>
      <p:sp>
        <p:nvSpPr>
          <p:cNvPr id="10" name="Prostokąt 9">
            <a:extLst>
              <a:ext uri="{FF2B5EF4-FFF2-40B4-BE49-F238E27FC236}">
                <a16:creationId xmlns:a16="http://schemas.microsoft.com/office/drawing/2014/main" id="{BBE4A4B7-2364-4E31-BBB5-498F0110F411}"/>
              </a:ext>
            </a:extLst>
          </p:cNvPr>
          <p:cNvSpPr/>
          <p:nvPr/>
        </p:nvSpPr>
        <p:spPr>
          <a:xfrm>
            <a:off x="2243114" y="2482717"/>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4 pkt</a:t>
            </a:r>
          </a:p>
        </p:txBody>
      </p:sp>
      <p:sp>
        <p:nvSpPr>
          <p:cNvPr id="11" name="Prostokąt 10">
            <a:extLst>
              <a:ext uri="{FF2B5EF4-FFF2-40B4-BE49-F238E27FC236}">
                <a16:creationId xmlns:a16="http://schemas.microsoft.com/office/drawing/2014/main" id="{0CA1F3B4-5630-4674-B2F7-47FE5A488414}"/>
              </a:ext>
            </a:extLst>
          </p:cNvPr>
          <p:cNvSpPr/>
          <p:nvPr/>
        </p:nvSpPr>
        <p:spPr>
          <a:xfrm>
            <a:off x="5248873" y="5063070"/>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3 pkt</a:t>
            </a:r>
          </a:p>
        </p:txBody>
      </p:sp>
    </p:spTree>
    <p:extLst>
      <p:ext uri="{BB962C8B-B14F-4D97-AF65-F5344CB8AC3E}">
        <p14:creationId xmlns:p14="http://schemas.microsoft.com/office/powerpoint/2010/main" val="1287903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ymbol zastępczy zawartości 5">
            <a:extLst>
              <a:ext uri="{FF2B5EF4-FFF2-40B4-BE49-F238E27FC236}">
                <a16:creationId xmlns:a16="http://schemas.microsoft.com/office/drawing/2014/main" id="{7E956A75-97BA-4F41-9916-2ABF276E5BD5}"/>
              </a:ext>
            </a:extLst>
          </p:cNvPr>
          <p:cNvGraphicFramePr>
            <a:graphicFrameLocks noGrp="1"/>
          </p:cNvGraphicFramePr>
          <p:nvPr>
            <p:ph idx="1"/>
            <p:extLst>
              <p:ext uri="{D42A27DB-BD31-4B8C-83A1-F6EECF244321}">
                <p14:modId xmlns:p14="http://schemas.microsoft.com/office/powerpoint/2010/main" val="4267557135"/>
              </p:ext>
            </p:extLst>
          </p:nvPr>
        </p:nvGraphicFramePr>
        <p:xfrm>
          <a:off x="970576" y="1463048"/>
          <a:ext cx="10086255" cy="3485732"/>
        </p:xfrm>
        <a:graphic>
          <a:graphicData uri="http://schemas.openxmlformats.org/drawingml/2006/table">
            <a:tbl>
              <a:tblPr>
                <a:tableStyleId>{5C22544A-7EE6-4342-B048-85BDC9FD1C3A}</a:tableStyleId>
              </a:tblPr>
              <a:tblGrid>
                <a:gridCol w="5378826">
                  <a:extLst>
                    <a:ext uri="{9D8B030D-6E8A-4147-A177-3AD203B41FA5}">
                      <a16:colId xmlns:a16="http://schemas.microsoft.com/office/drawing/2014/main" val="544686784"/>
                    </a:ext>
                  </a:extLst>
                </a:gridCol>
                <a:gridCol w="1123088">
                  <a:extLst>
                    <a:ext uri="{9D8B030D-6E8A-4147-A177-3AD203B41FA5}">
                      <a16:colId xmlns:a16="http://schemas.microsoft.com/office/drawing/2014/main" val="2110914607"/>
                    </a:ext>
                  </a:extLst>
                </a:gridCol>
                <a:gridCol w="1328173">
                  <a:extLst>
                    <a:ext uri="{9D8B030D-6E8A-4147-A177-3AD203B41FA5}">
                      <a16:colId xmlns:a16="http://schemas.microsoft.com/office/drawing/2014/main" val="3281765755"/>
                    </a:ext>
                  </a:extLst>
                </a:gridCol>
                <a:gridCol w="996129">
                  <a:extLst>
                    <a:ext uri="{9D8B030D-6E8A-4147-A177-3AD203B41FA5}">
                      <a16:colId xmlns:a16="http://schemas.microsoft.com/office/drawing/2014/main" val="2099671292"/>
                    </a:ext>
                  </a:extLst>
                </a:gridCol>
                <a:gridCol w="1260039">
                  <a:extLst>
                    <a:ext uri="{9D8B030D-6E8A-4147-A177-3AD203B41FA5}">
                      <a16:colId xmlns:a16="http://schemas.microsoft.com/office/drawing/2014/main" val="2418483838"/>
                    </a:ext>
                  </a:extLst>
                </a:gridCol>
              </a:tblGrid>
              <a:tr h="495759">
                <a:tc>
                  <a:txBody>
                    <a:bodyPr/>
                    <a:lstStyle/>
                    <a:p>
                      <a:pPr algn="ctr" fontAlgn="b"/>
                      <a:r>
                        <a:rPr lang="pl-PL" sz="1800" b="1" u="none" strike="noStrike" dirty="0">
                          <a:effectLst/>
                          <a:latin typeface="+mn-lt"/>
                        </a:rPr>
                        <a:t>Nazwa kryteriu</a:t>
                      </a:r>
                      <a:r>
                        <a:rPr lang="pl-PL" sz="1800" b="1" u="none" strike="noStrike" kern="1200" dirty="0">
                          <a:solidFill>
                            <a:schemeClr val="dk1"/>
                          </a:solidFill>
                          <a:effectLst/>
                          <a:latin typeface="+mn-lt"/>
                          <a:ea typeface="+mn-ea"/>
                          <a:cs typeface="+mn-cs"/>
                        </a:rPr>
                        <a:t>m</a:t>
                      </a:r>
                    </a:p>
                  </a:txBody>
                  <a:tcPr marL="6350" marR="6350" marT="6350" marB="0" anchor="ctr">
                    <a:solidFill>
                      <a:schemeClr val="accent1">
                        <a:lumMod val="40000"/>
                        <a:lumOff val="60000"/>
                      </a:schemeClr>
                    </a:solidFill>
                  </a:tcPr>
                </a:tc>
                <a:tc>
                  <a:txBody>
                    <a:bodyPr/>
                    <a:lstStyle/>
                    <a:p>
                      <a:pPr algn="ctr" fontAlgn="b"/>
                      <a:r>
                        <a:rPr lang="pl-PL" sz="1800" b="1" u="none" strike="noStrike" dirty="0">
                          <a:effectLst/>
                          <a:latin typeface="+mn-lt"/>
                        </a:rPr>
                        <a:t>Waga</a:t>
                      </a:r>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tc>
                  <a:txBody>
                    <a:bodyPr/>
                    <a:lstStyle/>
                    <a:p>
                      <a:pPr algn="ctr" fontAlgn="b"/>
                      <a:r>
                        <a:rPr lang="pl-PL" sz="1800" b="1" u="none" strike="noStrike" dirty="0">
                          <a:effectLst/>
                          <a:latin typeface="+mn-lt"/>
                        </a:rPr>
                        <a:t>Maksymalna liczba pkt</a:t>
                      </a:r>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tc>
                  <a:txBody>
                    <a:bodyPr/>
                    <a:lstStyle/>
                    <a:p>
                      <a:pPr algn="ctr" fontAlgn="b"/>
                      <a:r>
                        <a:rPr lang="pl-PL" sz="1800" b="1" u="none" strike="noStrike" dirty="0">
                          <a:effectLst/>
                          <a:latin typeface="+mn-lt"/>
                        </a:rPr>
                        <a:t>udział %</a:t>
                      </a:r>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tc>
                  <a:txBody>
                    <a:bodyPr/>
                    <a:lstStyle/>
                    <a:p>
                      <a:pPr algn="ctr" fontAlgn="b"/>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extLst>
                  <a:ext uri="{0D108BD9-81ED-4DB2-BD59-A6C34878D82A}">
                    <a16:rowId xmlns:a16="http://schemas.microsoft.com/office/drawing/2014/main" val="638388854"/>
                  </a:ext>
                </a:extLst>
              </a:tr>
              <a:tr h="325638">
                <a:tc>
                  <a:txBody>
                    <a:bodyPr/>
                    <a:lstStyle/>
                    <a:p>
                      <a:pPr algn="l" fontAlgn="b"/>
                      <a:r>
                        <a:rPr lang="pl-PL" sz="1800" u="none" strike="noStrike" dirty="0">
                          <a:effectLst/>
                          <a:latin typeface="+mn-lt"/>
                        </a:rPr>
                        <a:t>Profil projektu (0-4)</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5</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20</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30%</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a:effectLst/>
                          <a:latin typeface="+mn-lt"/>
                        </a:rPr>
                        <a:t>R1</a:t>
                      </a:r>
                      <a:endParaRPr lang="pl-PL" sz="1800" b="1" i="0" u="none" strike="noStrike">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469286251"/>
                  </a:ext>
                </a:extLst>
              </a:tr>
              <a:tr h="325638">
                <a:tc>
                  <a:txBody>
                    <a:bodyPr/>
                    <a:lstStyle/>
                    <a:p>
                      <a:pPr algn="l" fontAlgn="b"/>
                      <a:r>
                        <a:rPr lang="pl-PL" sz="1800" u="none" strike="noStrike" dirty="0">
                          <a:effectLst/>
                          <a:latin typeface="+mn-lt"/>
                        </a:rPr>
                        <a:t>Potrzeba realizacji projektu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a:effectLst/>
                          <a:latin typeface="+mn-lt"/>
                        </a:rPr>
                        <a:t>5</a:t>
                      </a:r>
                      <a:endParaRPr lang="pl-PL" sz="1800" b="0" i="0" u="none" strike="noStrike">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10</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15%</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R3</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3998780770"/>
                  </a:ext>
                </a:extLst>
              </a:tr>
              <a:tr h="325638">
                <a:tc>
                  <a:txBody>
                    <a:bodyPr/>
                    <a:lstStyle/>
                    <a:p>
                      <a:pPr algn="l" fontAlgn="b"/>
                      <a:r>
                        <a:rPr lang="pl-PL" sz="1800" u="none" strike="noStrike" dirty="0">
                          <a:effectLst/>
                          <a:latin typeface="+mn-lt"/>
                        </a:rPr>
                        <a:t>Wkład w zakładane efekty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6</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18%</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R4</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3069007334"/>
                  </a:ext>
                </a:extLst>
              </a:tr>
              <a:tr h="325638">
                <a:tc>
                  <a:txBody>
                    <a:bodyPr/>
                    <a:lstStyle/>
                    <a:p>
                      <a:pPr algn="l" fontAlgn="b"/>
                      <a:r>
                        <a:rPr lang="pl-PL" sz="1800" u="none" strike="noStrike" dirty="0">
                          <a:effectLst/>
                          <a:latin typeface="+mn-lt"/>
                        </a:rPr>
                        <a:t>Kompleksowość projektu (0-3)</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6</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9%</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R5</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908478603"/>
                  </a:ext>
                </a:extLst>
              </a:tr>
              <a:tr h="325638">
                <a:tc>
                  <a:txBody>
                    <a:bodyPr/>
                    <a:lstStyle/>
                    <a:p>
                      <a:pPr algn="l" fontAlgn="b"/>
                      <a:r>
                        <a:rPr lang="pl-PL" sz="1800" u="none" strike="noStrike" dirty="0">
                          <a:effectLst/>
                          <a:latin typeface="+mn-lt"/>
                        </a:rPr>
                        <a:t>Komplementarność projektu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4</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6%</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endParaRPr lang="pl-PL" sz="1800" b="1" i="0" u="none" strike="noStrike">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809301570"/>
                  </a:ext>
                </a:extLst>
              </a:tr>
              <a:tr h="325638">
                <a:tc>
                  <a:txBody>
                    <a:bodyPr/>
                    <a:lstStyle/>
                    <a:p>
                      <a:pPr algn="l" fontAlgn="b"/>
                      <a:r>
                        <a:rPr lang="pl-PL" sz="1800" u="none" strike="noStrike" dirty="0">
                          <a:effectLst/>
                          <a:latin typeface="+mn-lt"/>
                        </a:rPr>
                        <a:t>Zintegrowane Porozumienia Terytorialne (0-1) </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7</a:t>
                      </a: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7</a:t>
                      </a:r>
                    </a:p>
                  </a:txBody>
                  <a:tcPr marL="6350" marR="6350" marT="6350" marB="0" anchor="b">
                    <a:solidFill>
                      <a:schemeClr val="accent1">
                        <a:lumMod val="20000"/>
                        <a:lumOff val="80000"/>
                      </a:schemeClr>
                    </a:solidFill>
                  </a:tcPr>
                </a:tc>
                <a:tc>
                  <a:txBody>
                    <a:bodyPr/>
                    <a:lstStyle/>
                    <a:p>
                      <a:pPr algn="r" fontAlgn="b"/>
                      <a:r>
                        <a:rPr lang="pl-PL" sz="1800" u="none" strike="noStrike">
                          <a:effectLst/>
                          <a:latin typeface="+mn-lt"/>
                        </a:rPr>
                        <a:t>10%</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R2</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1709468430"/>
                  </a:ext>
                </a:extLst>
              </a:tr>
              <a:tr h="325638">
                <a:tc>
                  <a:txBody>
                    <a:bodyPr/>
                    <a:lstStyle/>
                    <a:p>
                      <a:pPr marL="0" marR="0" lvl="0" indent="0" algn="l" defTabSz="914406" rtl="0" eaLnBrk="1" fontAlgn="b" latinLnBrk="0" hangingPunct="1">
                        <a:lnSpc>
                          <a:spcPct val="100000"/>
                        </a:lnSpc>
                        <a:spcBef>
                          <a:spcPts val="0"/>
                        </a:spcBef>
                        <a:spcAft>
                          <a:spcPts val="0"/>
                        </a:spcAft>
                        <a:buClrTx/>
                        <a:buSzTx/>
                        <a:buFontTx/>
                        <a:buNone/>
                        <a:tabLst/>
                        <a:defRPr/>
                      </a:pPr>
                      <a:r>
                        <a:rPr lang="pl-PL" sz="1800" u="none" strike="noStrike" dirty="0">
                          <a:effectLst/>
                          <a:latin typeface="+mn-lt"/>
                        </a:rPr>
                        <a:t>Zasada DNSH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2</a:t>
                      </a: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4</a:t>
                      </a: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6%</a:t>
                      </a:r>
                    </a:p>
                  </a:txBody>
                  <a:tcPr marL="6350" marR="6350" marT="6350" marB="0" anchor="b">
                    <a:solidFill>
                      <a:schemeClr val="accent1">
                        <a:lumMod val="20000"/>
                        <a:lumOff val="80000"/>
                      </a:schemeClr>
                    </a:solidFill>
                  </a:tcPr>
                </a:tc>
                <a:tc>
                  <a:txBody>
                    <a:bodyPr/>
                    <a:lstStyle/>
                    <a:p>
                      <a:pPr algn="l" fontAlgn="b"/>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1209935760"/>
                  </a:ext>
                </a:extLst>
              </a:tr>
              <a:tr h="325638">
                <a:tc>
                  <a:txBody>
                    <a:bodyPr/>
                    <a:lstStyle/>
                    <a:p>
                      <a:pPr marL="0" marR="0" lvl="0" indent="0" algn="l" defTabSz="914406" rtl="0" eaLnBrk="1" fontAlgn="b" latinLnBrk="0" hangingPunct="1">
                        <a:lnSpc>
                          <a:spcPct val="100000"/>
                        </a:lnSpc>
                        <a:spcBef>
                          <a:spcPts val="0"/>
                        </a:spcBef>
                        <a:spcAft>
                          <a:spcPts val="0"/>
                        </a:spcAft>
                        <a:buClrTx/>
                        <a:buSzTx/>
                        <a:buFontTx/>
                        <a:buNone/>
                        <a:tabLst/>
                        <a:defRPr/>
                      </a:pPr>
                      <a:r>
                        <a:rPr lang="pl-PL" sz="1800" b="0" i="0" u="none" strike="noStrike" dirty="0">
                          <a:solidFill>
                            <a:srgbClr val="000000"/>
                          </a:solidFill>
                          <a:effectLst/>
                          <a:latin typeface="+mn-lt"/>
                        </a:rPr>
                        <a:t>Współpraca międzyregionalna i transnarodowa (0-1)</a:t>
                      </a: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3</a:t>
                      </a: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3</a:t>
                      </a: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5%</a:t>
                      </a:r>
                    </a:p>
                  </a:txBody>
                  <a:tcPr marL="6350" marR="6350" marT="6350" marB="0" anchor="b">
                    <a:solidFill>
                      <a:schemeClr val="accent1">
                        <a:lumMod val="20000"/>
                        <a:lumOff val="80000"/>
                      </a:schemeClr>
                    </a:solidFill>
                  </a:tcPr>
                </a:tc>
                <a:tc>
                  <a:txBody>
                    <a:bodyPr/>
                    <a:lstStyle/>
                    <a:p>
                      <a:pPr algn="l" fontAlgn="b"/>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1330271175"/>
                  </a:ext>
                </a:extLst>
              </a:tr>
              <a:tr h="325638">
                <a:tc>
                  <a:txBody>
                    <a:bodyPr/>
                    <a:lstStyle/>
                    <a:p>
                      <a:pPr algn="l" fontAlgn="b"/>
                      <a:endParaRPr lang="pl-PL" sz="1800" b="0" i="0" u="none" strike="noStrike">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l" fontAlgn="b"/>
                      <a:r>
                        <a:rPr lang="pl-PL" sz="1800" b="1" u="none" strike="noStrike" dirty="0">
                          <a:effectLst/>
                          <a:latin typeface="+mn-lt"/>
                        </a:rPr>
                        <a:t>Suma</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1" u="none" strike="noStrike" dirty="0">
                          <a:effectLst/>
                          <a:latin typeface="+mn-lt"/>
                        </a:rPr>
                        <a:t>66</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1" u="none" strike="noStrike" dirty="0">
                          <a:effectLst/>
                          <a:latin typeface="+mn-lt"/>
                        </a:rPr>
                        <a:t>100%</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l" fontAlgn="b"/>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86404673"/>
                  </a:ext>
                </a:extLst>
              </a:tr>
            </a:tbl>
          </a:graphicData>
        </a:graphic>
      </p:graphicFrame>
      <p:sp>
        <p:nvSpPr>
          <p:cNvPr id="8" name="Tytuł 1">
            <a:extLst>
              <a:ext uri="{FF2B5EF4-FFF2-40B4-BE49-F238E27FC236}">
                <a16:creationId xmlns:a16="http://schemas.microsoft.com/office/drawing/2014/main" id="{5C19A9C0-FB63-4184-9DE8-4A0F2DCCECB3}"/>
              </a:ext>
            </a:extLst>
          </p:cNvPr>
          <p:cNvSpPr txBox="1">
            <a:spLocks/>
          </p:cNvSpPr>
          <p:nvPr/>
        </p:nvSpPr>
        <p:spPr>
          <a:xfrm>
            <a:off x="1187997" y="333521"/>
            <a:ext cx="10387703" cy="530637"/>
          </a:xfrm>
          <a:prstGeom prst="rect">
            <a:avLst/>
          </a:prstGeom>
        </p:spPr>
        <p:txBody>
          <a:bodyPr vert="horz" lIns="0" tIns="0" rIns="0" bIns="0" rtlCol="0" anchor="t" anchorCtr="0">
            <a:noAutofit/>
          </a:bodyPr>
          <a:lstStyle>
            <a:lvl1pPr algn="l" defTabSz="914406" rtl="0" eaLnBrk="1" latinLnBrk="0" hangingPunct="1">
              <a:lnSpc>
                <a:spcPts val="3266"/>
              </a:lnSpc>
              <a:spcBef>
                <a:spcPct val="0"/>
              </a:spcBef>
              <a:buNone/>
              <a:defRPr sz="2540" b="1" kern="1200">
                <a:solidFill>
                  <a:schemeClr val="tx2"/>
                </a:solidFill>
                <a:latin typeface="Open Sans" pitchFamily="2" charset="0"/>
                <a:ea typeface="Open Sans" pitchFamily="2" charset="0"/>
                <a:cs typeface="Open Sans" pitchFamily="2" charset="0"/>
              </a:defRPr>
            </a:lvl1pPr>
          </a:lstStyle>
          <a:p>
            <a:r>
              <a:rPr lang="pl-PL" sz="2400" dirty="0"/>
              <a:t>Kryteria wyboru projektów – strategiczne – zestawienie punktacji – dla typów projektu 1-6</a:t>
            </a:r>
          </a:p>
        </p:txBody>
      </p:sp>
      <p:grpSp>
        <p:nvGrpSpPr>
          <p:cNvPr id="4" name="Grupa 3">
            <a:extLst>
              <a:ext uri="{FF2B5EF4-FFF2-40B4-BE49-F238E27FC236}">
                <a16:creationId xmlns:a16="http://schemas.microsoft.com/office/drawing/2014/main" id="{8ED1DF5E-B44A-4080-B0A0-16A88FC2F7ED}"/>
              </a:ext>
            </a:extLst>
          </p:cNvPr>
          <p:cNvGrpSpPr/>
          <p:nvPr/>
        </p:nvGrpSpPr>
        <p:grpSpPr>
          <a:xfrm>
            <a:off x="9548071" y="5015719"/>
            <a:ext cx="1508760" cy="1508760"/>
            <a:chOff x="9789804" y="3872161"/>
            <a:chExt cx="1508760" cy="1508760"/>
          </a:xfrm>
        </p:grpSpPr>
        <p:sp>
          <p:nvSpPr>
            <p:cNvPr id="5" name="Owal 4">
              <a:extLst>
                <a:ext uri="{FF2B5EF4-FFF2-40B4-BE49-F238E27FC236}">
                  <a16:creationId xmlns:a16="http://schemas.microsoft.com/office/drawing/2014/main" id="{54E5C3D4-8B70-467A-8A9F-724BA19EF26C}"/>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Picture 14" descr="Strategic - Free seo and web icons">
              <a:extLst>
                <a:ext uri="{FF2B5EF4-FFF2-40B4-BE49-F238E27FC236}">
                  <a16:creationId xmlns:a16="http://schemas.microsoft.com/office/drawing/2014/main" id="{BAA30DDA-97D1-4986-8100-8D0E286B8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1494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7831C5-EC25-4082-BABD-9733272D3FC1}"/>
              </a:ext>
            </a:extLst>
          </p:cNvPr>
          <p:cNvSpPr>
            <a:spLocks noGrp="1"/>
          </p:cNvSpPr>
          <p:nvPr>
            <p:ph type="ctrTitle"/>
          </p:nvPr>
        </p:nvSpPr>
        <p:spPr/>
        <p:txBody>
          <a:bodyPr>
            <a:noAutofit/>
          </a:bodyPr>
          <a:lstStyle/>
          <a:p>
            <a:r>
              <a:rPr lang="pl-PL" sz="2400" dirty="0"/>
              <a:t>Kryteria wyboru projektów w zakresie projektów dotyczących systemów monitorowania, wczesnego ostrzegania i prognozowania wystąpienia zagrożeń naturalnych oraz wzmacniania służb ratowniczych (typy projektu 7 i 8)</a:t>
            </a:r>
          </a:p>
        </p:txBody>
      </p:sp>
    </p:spTree>
    <p:extLst>
      <p:ext uri="{BB962C8B-B14F-4D97-AF65-F5344CB8AC3E}">
        <p14:creationId xmlns:p14="http://schemas.microsoft.com/office/powerpoint/2010/main" val="415727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9ABEB3-C697-453E-8C38-B5586EC92EC2}"/>
              </a:ext>
            </a:extLst>
          </p:cNvPr>
          <p:cNvSpPr>
            <a:spLocks noGrp="1"/>
          </p:cNvSpPr>
          <p:nvPr>
            <p:ph type="title"/>
          </p:nvPr>
        </p:nvSpPr>
        <p:spPr>
          <a:xfrm>
            <a:off x="1168613" y="326438"/>
            <a:ext cx="9852728" cy="979757"/>
          </a:xfrm>
        </p:spPr>
        <p:txBody>
          <a:bodyPr>
            <a:normAutofit/>
          </a:bodyPr>
          <a:lstStyle/>
          <a:p>
            <a:r>
              <a:rPr lang="pl-PL" sz="2400" dirty="0"/>
              <a:t>Kryteria wyboru projektów</a:t>
            </a:r>
          </a:p>
        </p:txBody>
      </p:sp>
      <p:sp>
        <p:nvSpPr>
          <p:cNvPr id="3" name="Symbol zastępczy zawartości 2">
            <a:extLst>
              <a:ext uri="{FF2B5EF4-FFF2-40B4-BE49-F238E27FC236}">
                <a16:creationId xmlns:a16="http://schemas.microsoft.com/office/drawing/2014/main" id="{4E03BE97-9DA4-4394-89A3-AA91A892B3DF}"/>
              </a:ext>
            </a:extLst>
          </p:cNvPr>
          <p:cNvSpPr>
            <a:spLocks noGrp="1"/>
          </p:cNvSpPr>
          <p:nvPr>
            <p:ph idx="1"/>
          </p:nvPr>
        </p:nvSpPr>
        <p:spPr>
          <a:xfrm>
            <a:off x="1168613" y="909632"/>
            <a:ext cx="10360885" cy="5176928"/>
          </a:xfrm>
        </p:spPr>
        <p:txBody>
          <a:bodyPr>
            <a:normAutofit fontScale="92500" lnSpcReduction="10000"/>
          </a:bodyPr>
          <a:lstStyle/>
          <a:p>
            <a:pPr>
              <a:lnSpc>
                <a:spcPct val="114000"/>
              </a:lnSpc>
              <a:buSzPct val="130000"/>
              <a:buFont typeface="Wingdings" panose="05000000000000000000" pitchFamily="2" charset="2"/>
              <a:buChar char="§"/>
            </a:pPr>
            <a:r>
              <a:rPr lang="pl-PL" sz="1900" dirty="0">
                <a:latin typeface="+mn-lt"/>
              </a:rPr>
              <a:t>sformułowane w oparciu o „Metodykę wyboru projektów w ramach programu regionalnego Fundusze Europejskie dla Pomorza 2021-2027 …” przyjętą 29 marca 2023 r.</a:t>
            </a:r>
          </a:p>
          <a:p>
            <a:pPr>
              <a:lnSpc>
                <a:spcPct val="114000"/>
              </a:lnSpc>
              <a:buSzPct val="130000"/>
              <a:buFont typeface="Wingdings" panose="05000000000000000000" pitchFamily="2" charset="2"/>
              <a:buChar char="§"/>
            </a:pPr>
            <a:r>
              <a:rPr lang="pl-PL" sz="1900" dirty="0">
                <a:latin typeface="+mn-lt"/>
              </a:rPr>
              <a:t>Kryteria dla konkurencyjnego sposobu wyboru:</a:t>
            </a:r>
          </a:p>
          <a:p>
            <a:pPr>
              <a:lnSpc>
                <a:spcPct val="114000"/>
              </a:lnSpc>
              <a:buSzPct val="130000"/>
              <a:buFont typeface="Wingdings" panose="05000000000000000000" pitchFamily="2" charset="2"/>
              <a:buChar char="§"/>
            </a:pPr>
            <a:endParaRPr lang="pl-PL" sz="2000" dirty="0">
              <a:latin typeface="+mn-lt"/>
            </a:endParaRPr>
          </a:p>
          <a:p>
            <a:pPr>
              <a:lnSpc>
                <a:spcPct val="114000"/>
              </a:lnSpc>
              <a:buSzPct val="130000"/>
              <a:buFont typeface="Wingdings" panose="05000000000000000000" pitchFamily="2" charset="2"/>
              <a:buChar char="§"/>
            </a:pPr>
            <a:endParaRPr lang="pl-PL" sz="2000" dirty="0">
              <a:latin typeface="+mn-lt"/>
            </a:endParaRPr>
          </a:p>
          <a:p>
            <a:pPr>
              <a:lnSpc>
                <a:spcPct val="114000"/>
              </a:lnSpc>
              <a:buSzPct val="130000"/>
              <a:buFont typeface="Wingdings" panose="05000000000000000000" pitchFamily="2" charset="2"/>
              <a:buChar char="§"/>
            </a:pPr>
            <a:endParaRPr lang="pl-PL" sz="2000" dirty="0">
              <a:latin typeface="+mn-lt"/>
            </a:endParaRPr>
          </a:p>
          <a:p>
            <a:pPr>
              <a:lnSpc>
                <a:spcPct val="114000"/>
              </a:lnSpc>
              <a:buSzPct val="130000"/>
              <a:buFont typeface="Wingdings" panose="05000000000000000000" pitchFamily="2" charset="2"/>
              <a:buChar char="§"/>
            </a:pPr>
            <a:endParaRPr lang="pl-PL" sz="2000" dirty="0">
              <a:latin typeface="+mn-lt"/>
            </a:endParaRPr>
          </a:p>
          <a:p>
            <a:pPr marL="0" indent="0">
              <a:lnSpc>
                <a:spcPct val="114000"/>
              </a:lnSpc>
              <a:buSzPct val="130000"/>
              <a:buNone/>
            </a:pPr>
            <a:endParaRPr lang="pl-PL" sz="2000" dirty="0">
              <a:latin typeface="+mn-lt"/>
            </a:endParaRPr>
          </a:p>
          <a:p>
            <a:pPr>
              <a:lnSpc>
                <a:spcPct val="160000"/>
              </a:lnSpc>
              <a:buSzPct val="130000"/>
              <a:buFont typeface="Wingdings" panose="05000000000000000000" pitchFamily="2" charset="2"/>
              <a:buChar char="§"/>
            </a:pPr>
            <a:r>
              <a:rPr lang="pl-PL" sz="1900" dirty="0">
                <a:latin typeface="+mn-lt"/>
              </a:rPr>
              <a:t>Definicje zawierają wymogi wynikające z:</a:t>
            </a:r>
          </a:p>
          <a:p>
            <a:pPr marL="452438" lvl="1" indent="-228600">
              <a:lnSpc>
                <a:spcPct val="114000"/>
              </a:lnSpc>
              <a:buClr>
                <a:schemeClr val="accent1"/>
              </a:buClr>
              <a:buFont typeface="Courier New" panose="02070309020205020404" pitchFamily="49" charset="0"/>
              <a:buChar char="o"/>
            </a:pPr>
            <a:r>
              <a:rPr lang="pl-PL" sz="1900" dirty="0">
                <a:latin typeface="+mn-lt"/>
              </a:rPr>
              <a:t>programu FEP 2021-2027, </a:t>
            </a:r>
          </a:p>
          <a:p>
            <a:pPr marL="452438" lvl="1" indent="-228600">
              <a:lnSpc>
                <a:spcPct val="114000"/>
              </a:lnSpc>
              <a:buClr>
                <a:schemeClr val="accent1"/>
              </a:buClr>
              <a:buFont typeface="Courier New" panose="02070309020205020404" pitchFamily="49" charset="0"/>
              <a:buChar char="o"/>
            </a:pPr>
            <a:r>
              <a:rPr lang="pl-PL" sz="1900" dirty="0">
                <a:latin typeface="+mn-lt"/>
              </a:rPr>
              <a:t>Szczegółowego Opisu Priorytetów, </a:t>
            </a:r>
          </a:p>
          <a:p>
            <a:pPr marL="452438" lvl="1" indent="-228600">
              <a:lnSpc>
                <a:spcPct val="114000"/>
              </a:lnSpc>
              <a:buClr>
                <a:schemeClr val="accent1"/>
              </a:buClr>
              <a:buFont typeface="Courier New" panose="02070309020205020404" pitchFamily="49" charset="0"/>
              <a:buChar char="o"/>
            </a:pPr>
            <a:r>
              <a:rPr lang="pl-PL" sz="1900" dirty="0">
                <a:latin typeface="+mn-lt"/>
              </a:rPr>
              <a:t>Wytycznych ministra właściwego ds. rozwoju regionalnego;</a:t>
            </a:r>
          </a:p>
          <a:p>
            <a:pPr marL="452438" lvl="1" indent="-228600">
              <a:lnSpc>
                <a:spcPct val="114000"/>
              </a:lnSpc>
              <a:spcAft>
                <a:spcPts val="600"/>
              </a:spcAft>
              <a:buClr>
                <a:schemeClr val="accent1"/>
              </a:buClr>
              <a:buFont typeface="Courier New" panose="02070309020205020404" pitchFamily="49" charset="0"/>
              <a:buChar char="o"/>
            </a:pPr>
            <a:r>
              <a:rPr lang="pl-PL" sz="1900" dirty="0">
                <a:latin typeface="+mn-lt"/>
              </a:rPr>
              <a:t>Kontraktu Programowego dla Województwa Pomorskiego (m.in. linia demarkacyjna). </a:t>
            </a:r>
          </a:p>
          <a:p>
            <a:pPr marL="457202" lvl="1" indent="0">
              <a:lnSpc>
                <a:spcPct val="114000"/>
              </a:lnSpc>
              <a:buNone/>
            </a:pPr>
            <a:endParaRPr lang="pl-PL" sz="2000" dirty="0"/>
          </a:p>
        </p:txBody>
      </p:sp>
      <p:sp>
        <p:nvSpPr>
          <p:cNvPr id="4" name="Symbol zastępczy numeru slajdu 3">
            <a:extLst>
              <a:ext uri="{FF2B5EF4-FFF2-40B4-BE49-F238E27FC236}">
                <a16:creationId xmlns:a16="http://schemas.microsoft.com/office/drawing/2014/main" id="{A87BAB0F-9A0F-435A-A5FF-97CF94FA0C22}"/>
              </a:ext>
            </a:extLst>
          </p:cNvPr>
          <p:cNvSpPr>
            <a:spLocks noGrp="1"/>
          </p:cNvSpPr>
          <p:nvPr>
            <p:ph type="sldNum" sz="quarter" idx="10"/>
          </p:nvPr>
        </p:nvSpPr>
        <p:spPr/>
        <p:txBody>
          <a:bodyPr/>
          <a:lstStyle/>
          <a:p>
            <a:fld id="{EB4015AA-59F6-416B-87A6-8E3D940284E2}" type="slidenum">
              <a:rPr lang="pl-PL" sz="1200" smtClean="0"/>
              <a:pPr/>
              <a:t>2</a:t>
            </a:fld>
            <a:endParaRPr lang="pl-PL" sz="1200" dirty="0"/>
          </a:p>
        </p:txBody>
      </p:sp>
      <p:grpSp>
        <p:nvGrpSpPr>
          <p:cNvPr id="12" name="Grupa 11">
            <a:extLst>
              <a:ext uri="{FF2B5EF4-FFF2-40B4-BE49-F238E27FC236}">
                <a16:creationId xmlns:a16="http://schemas.microsoft.com/office/drawing/2014/main" id="{5918D581-435D-44F4-B8A0-233169845599}"/>
              </a:ext>
            </a:extLst>
          </p:cNvPr>
          <p:cNvGrpSpPr/>
          <p:nvPr/>
        </p:nvGrpSpPr>
        <p:grpSpPr>
          <a:xfrm>
            <a:off x="1960544" y="2187617"/>
            <a:ext cx="1508760" cy="1508760"/>
            <a:chOff x="6705602" y="1792224"/>
            <a:chExt cx="1508760" cy="1508760"/>
          </a:xfrm>
        </p:grpSpPr>
        <p:sp>
          <p:nvSpPr>
            <p:cNvPr id="5" name="Owal 4">
              <a:extLst>
                <a:ext uri="{FF2B5EF4-FFF2-40B4-BE49-F238E27FC236}">
                  <a16:creationId xmlns:a16="http://schemas.microsoft.com/office/drawing/2014/main" id="{370129C4-5C5A-4E6C-BF8F-383B953077A9}"/>
                </a:ext>
              </a:extLst>
            </p:cNvPr>
            <p:cNvSpPr/>
            <p:nvPr/>
          </p:nvSpPr>
          <p:spPr>
            <a:xfrm>
              <a:off x="6705602" y="1792224"/>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26" name="Picture 2" descr="Official documents - Free files and folders icons">
              <a:extLst>
                <a:ext uri="{FF2B5EF4-FFF2-40B4-BE49-F238E27FC236}">
                  <a16:creationId xmlns:a16="http://schemas.microsoft.com/office/drawing/2014/main" id="{E2155C49-B054-410D-BB88-EC58A12F5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5744" y="2104644"/>
              <a:ext cx="883920" cy="883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upa 15">
            <a:extLst>
              <a:ext uri="{FF2B5EF4-FFF2-40B4-BE49-F238E27FC236}">
                <a16:creationId xmlns:a16="http://schemas.microsoft.com/office/drawing/2014/main" id="{81BE8187-8A43-477F-A97D-29FAF1759F9D}"/>
              </a:ext>
            </a:extLst>
          </p:cNvPr>
          <p:cNvGrpSpPr/>
          <p:nvPr/>
        </p:nvGrpSpPr>
        <p:grpSpPr>
          <a:xfrm>
            <a:off x="4383298" y="2187617"/>
            <a:ext cx="1508760" cy="1508760"/>
            <a:chOff x="8714234" y="2104644"/>
            <a:chExt cx="1508760" cy="1508760"/>
          </a:xfrm>
        </p:grpSpPr>
        <p:pic>
          <p:nvPicPr>
            <p:cNvPr id="1036" name="Picture 12" descr="Construction Excavator free icons designed by Freepik">
              <a:extLst>
                <a:ext uri="{FF2B5EF4-FFF2-40B4-BE49-F238E27FC236}">
                  <a16:creationId xmlns:a16="http://schemas.microsoft.com/office/drawing/2014/main" id="{D1B4919C-1F81-414C-99D7-EC6D7D113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78735" y="2309209"/>
              <a:ext cx="979758" cy="979758"/>
            </a:xfrm>
            <a:prstGeom prst="rect">
              <a:avLst/>
            </a:prstGeom>
            <a:noFill/>
            <a:extLst>
              <a:ext uri="{909E8E84-426E-40DD-AFC4-6F175D3DCCD1}">
                <a14:hiddenFill xmlns:a14="http://schemas.microsoft.com/office/drawing/2010/main">
                  <a:solidFill>
                    <a:srgbClr val="FFFFFF"/>
                  </a:solidFill>
                </a14:hiddenFill>
              </a:ext>
            </a:extLst>
          </p:spPr>
        </p:pic>
        <p:sp>
          <p:nvSpPr>
            <p:cNvPr id="13" name="Owal 12">
              <a:extLst>
                <a:ext uri="{FF2B5EF4-FFF2-40B4-BE49-F238E27FC236}">
                  <a16:creationId xmlns:a16="http://schemas.microsoft.com/office/drawing/2014/main" id="{6BC8D029-8ECF-4BC9-8AD9-BF695FF620B0}"/>
                </a:ext>
              </a:extLst>
            </p:cNvPr>
            <p:cNvSpPr/>
            <p:nvPr/>
          </p:nvSpPr>
          <p:spPr>
            <a:xfrm>
              <a:off x="8714234" y="2104644"/>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1" name="Grupa 10">
            <a:extLst>
              <a:ext uri="{FF2B5EF4-FFF2-40B4-BE49-F238E27FC236}">
                <a16:creationId xmlns:a16="http://schemas.microsoft.com/office/drawing/2014/main" id="{5537FFD3-731E-4336-AB8F-64919CFBBE36}"/>
              </a:ext>
            </a:extLst>
          </p:cNvPr>
          <p:cNvGrpSpPr/>
          <p:nvPr/>
        </p:nvGrpSpPr>
        <p:grpSpPr>
          <a:xfrm>
            <a:off x="6806052" y="2187617"/>
            <a:ext cx="1508760" cy="1508760"/>
            <a:chOff x="7537704" y="3770969"/>
            <a:chExt cx="1508760" cy="1508760"/>
          </a:xfrm>
        </p:grpSpPr>
        <p:pic>
          <p:nvPicPr>
            <p:cNvPr id="14" name="Picture 2" descr="Gender equality symbol isolated on white background. Men and women equal  concept icon. Female and male sex icon. Women and men should always have  equal. Vector illustration. 35207322 Vector Art at Vecteezy">
              <a:extLst>
                <a:ext uri="{FF2B5EF4-FFF2-40B4-BE49-F238E27FC236}">
                  <a16:creationId xmlns:a16="http://schemas.microsoft.com/office/drawing/2014/main" id="{359F3E10-FDE0-41EB-AF1B-0450FF84D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4509" y="3916055"/>
              <a:ext cx="1204226" cy="1204226"/>
            </a:xfrm>
            <a:prstGeom prst="rect">
              <a:avLst/>
            </a:prstGeom>
            <a:noFill/>
            <a:extLst>
              <a:ext uri="{909E8E84-426E-40DD-AFC4-6F175D3DCCD1}">
                <a14:hiddenFill xmlns:a14="http://schemas.microsoft.com/office/drawing/2010/main">
                  <a:solidFill>
                    <a:srgbClr val="FFFFFF"/>
                  </a:solidFill>
                </a14:hiddenFill>
              </a:ext>
            </a:extLst>
          </p:spPr>
        </p:pic>
        <p:sp>
          <p:nvSpPr>
            <p:cNvPr id="15" name="Owal 14">
              <a:extLst>
                <a:ext uri="{FF2B5EF4-FFF2-40B4-BE49-F238E27FC236}">
                  <a16:creationId xmlns:a16="http://schemas.microsoft.com/office/drawing/2014/main" id="{03ACB9DC-2278-43F5-8E73-B7C4CA8C260B}"/>
                </a:ext>
              </a:extLst>
            </p:cNvPr>
            <p:cNvSpPr/>
            <p:nvPr/>
          </p:nvSpPr>
          <p:spPr>
            <a:xfrm>
              <a:off x="7537704" y="3770969"/>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 name="Grupa 16">
            <a:extLst>
              <a:ext uri="{FF2B5EF4-FFF2-40B4-BE49-F238E27FC236}">
                <a16:creationId xmlns:a16="http://schemas.microsoft.com/office/drawing/2014/main" id="{E8E1BBDB-58B0-4BE6-A691-0374CCCE8261}"/>
              </a:ext>
            </a:extLst>
          </p:cNvPr>
          <p:cNvGrpSpPr/>
          <p:nvPr/>
        </p:nvGrpSpPr>
        <p:grpSpPr>
          <a:xfrm>
            <a:off x="9228805" y="2127681"/>
            <a:ext cx="1508760" cy="1508760"/>
            <a:chOff x="9789804" y="3872161"/>
            <a:chExt cx="1508760" cy="1508760"/>
          </a:xfrm>
        </p:grpSpPr>
        <p:sp>
          <p:nvSpPr>
            <p:cNvPr id="21" name="Owal 20">
              <a:extLst>
                <a:ext uri="{FF2B5EF4-FFF2-40B4-BE49-F238E27FC236}">
                  <a16:creationId xmlns:a16="http://schemas.microsoft.com/office/drawing/2014/main" id="{D6397F1F-EAC4-4806-BF14-23B1C2239EF6}"/>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38" name="Picture 14" descr="Strategic - Free seo and web icons">
              <a:extLst>
                <a:ext uri="{FF2B5EF4-FFF2-40B4-BE49-F238E27FC236}">
                  <a16:creationId xmlns:a16="http://schemas.microsoft.com/office/drawing/2014/main" id="{A1E91576-111D-4552-BF83-AB13C8487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pole tekstowe 21">
            <a:extLst>
              <a:ext uri="{FF2B5EF4-FFF2-40B4-BE49-F238E27FC236}">
                <a16:creationId xmlns:a16="http://schemas.microsoft.com/office/drawing/2014/main" id="{86DDCCDE-C44E-4A1E-B56D-2A416B62E6F7}"/>
              </a:ext>
            </a:extLst>
          </p:cNvPr>
          <p:cNvSpPr txBox="1"/>
          <p:nvPr/>
        </p:nvSpPr>
        <p:spPr>
          <a:xfrm>
            <a:off x="2087412" y="3696377"/>
            <a:ext cx="1255024" cy="369332"/>
          </a:xfrm>
          <a:prstGeom prst="rect">
            <a:avLst/>
          </a:prstGeom>
          <a:noFill/>
        </p:spPr>
        <p:txBody>
          <a:bodyPr wrap="none" rtlCol="0">
            <a:spAutoFit/>
          </a:bodyPr>
          <a:lstStyle/>
          <a:p>
            <a:r>
              <a:rPr lang="pl-PL" dirty="0"/>
              <a:t>FORMALNE</a:t>
            </a:r>
          </a:p>
        </p:txBody>
      </p:sp>
      <p:sp>
        <p:nvSpPr>
          <p:cNvPr id="26" name="pole tekstowe 25">
            <a:extLst>
              <a:ext uri="{FF2B5EF4-FFF2-40B4-BE49-F238E27FC236}">
                <a16:creationId xmlns:a16="http://schemas.microsoft.com/office/drawing/2014/main" id="{DF9E4809-F1C1-43EE-AA79-13F78872EE21}"/>
              </a:ext>
            </a:extLst>
          </p:cNvPr>
          <p:cNvSpPr txBox="1"/>
          <p:nvPr/>
        </p:nvSpPr>
        <p:spPr>
          <a:xfrm>
            <a:off x="4283659" y="3669646"/>
            <a:ext cx="1731821" cy="369332"/>
          </a:xfrm>
          <a:prstGeom prst="rect">
            <a:avLst/>
          </a:prstGeom>
          <a:noFill/>
        </p:spPr>
        <p:txBody>
          <a:bodyPr wrap="none" rtlCol="0">
            <a:spAutoFit/>
          </a:bodyPr>
          <a:lstStyle/>
          <a:p>
            <a:r>
              <a:rPr lang="pl-PL" dirty="0"/>
              <a:t>WYKONALNOŚCI</a:t>
            </a:r>
          </a:p>
        </p:txBody>
      </p:sp>
      <p:sp>
        <p:nvSpPr>
          <p:cNvPr id="27" name="pole tekstowe 26">
            <a:extLst>
              <a:ext uri="{FF2B5EF4-FFF2-40B4-BE49-F238E27FC236}">
                <a16:creationId xmlns:a16="http://schemas.microsoft.com/office/drawing/2014/main" id="{4E1B9055-874C-4358-BE8A-110C9CB9AD1E}"/>
              </a:ext>
            </a:extLst>
          </p:cNvPr>
          <p:cNvSpPr txBox="1"/>
          <p:nvPr/>
        </p:nvSpPr>
        <p:spPr>
          <a:xfrm>
            <a:off x="6779059" y="3652566"/>
            <a:ext cx="1706301" cy="369332"/>
          </a:xfrm>
          <a:prstGeom prst="rect">
            <a:avLst/>
          </a:prstGeom>
          <a:noFill/>
        </p:spPr>
        <p:txBody>
          <a:bodyPr wrap="none" rtlCol="0">
            <a:spAutoFit/>
          </a:bodyPr>
          <a:lstStyle/>
          <a:p>
            <a:r>
              <a:rPr lang="pl-PL" dirty="0"/>
              <a:t>HORYZONTALNE</a:t>
            </a:r>
          </a:p>
        </p:txBody>
      </p:sp>
      <p:sp>
        <p:nvSpPr>
          <p:cNvPr id="28" name="pole tekstowe 27">
            <a:extLst>
              <a:ext uri="{FF2B5EF4-FFF2-40B4-BE49-F238E27FC236}">
                <a16:creationId xmlns:a16="http://schemas.microsoft.com/office/drawing/2014/main" id="{057A2DAD-A068-4323-A559-370AA6A88790}"/>
              </a:ext>
            </a:extLst>
          </p:cNvPr>
          <p:cNvSpPr txBox="1"/>
          <p:nvPr/>
        </p:nvSpPr>
        <p:spPr>
          <a:xfrm>
            <a:off x="9228145" y="3634978"/>
            <a:ext cx="1558568" cy="369332"/>
          </a:xfrm>
          <a:prstGeom prst="rect">
            <a:avLst/>
          </a:prstGeom>
          <a:noFill/>
        </p:spPr>
        <p:txBody>
          <a:bodyPr wrap="none" rtlCol="0">
            <a:spAutoFit/>
          </a:bodyPr>
          <a:lstStyle/>
          <a:p>
            <a:r>
              <a:rPr lang="pl-PL" dirty="0"/>
              <a:t>STRATEGICZNE</a:t>
            </a:r>
          </a:p>
        </p:txBody>
      </p:sp>
    </p:spTree>
    <p:extLst>
      <p:ext uri="{BB962C8B-B14F-4D97-AF65-F5344CB8AC3E}">
        <p14:creationId xmlns:p14="http://schemas.microsoft.com/office/powerpoint/2010/main" val="1053564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713459" y="888123"/>
            <a:ext cx="10226218" cy="5719969"/>
          </a:xfrm>
        </p:spPr>
        <p:txBody>
          <a:bodyPr>
            <a:noAutofit/>
          </a:bodyPr>
          <a:lstStyle/>
          <a:p>
            <a:pPr marL="342900" lvl="3" indent="-342900">
              <a:lnSpc>
                <a:spcPts val="2300"/>
              </a:lnSpc>
              <a:spcBef>
                <a:spcPts val="0"/>
              </a:spcBef>
              <a:buClr>
                <a:schemeClr val="accent1"/>
              </a:buClr>
              <a:buFont typeface="Wingdings" panose="05000000000000000000" pitchFamily="2" charset="2"/>
              <a:buChar char="§"/>
            </a:pPr>
            <a:r>
              <a:rPr lang="pl-PL" sz="1800" b="1" dirty="0">
                <a:latin typeface="+mn-lt"/>
              </a:rPr>
              <a:t>Kryteria administracyjne</a:t>
            </a:r>
          </a:p>
          <a:p>
            <a:pPr marL="712800" lvl="4" indent="-352800">
              <a:lnSpc>
                <a:spcPts val="2300"/>
              </a:lnSpc>
              <a:spcBef>
                <a:spcPts val="0"/>
              </a:spcBef>
              <a:buClr>
                <a:schemeClr val="accent1"/>
              </a:buClr>
              <a:buFont typeface="Courier New" panose="02070309020205020404" pitchFamily="49" charset="0"/>
              <a:buChar char="o"/>
            </a:pPr>
            <a:r>
              <a:rPr lang="pl-PL" sz="1800" dirty="0">
                <a:latin typeface="+mn-lt"/>
              </a:rPr>
              <a:t>poprawność złożenia wniosku</a:t>
            </a:r>
          </a:p>
          <a:p>
            <a:pPr marL="712800" lvl="4" indent="-352800">
              <a:lnSpc>
                <a:spcPts val="2300"/>
              </a:lnSpc>
              <a:spcBef>
                <a:spcPts val="0"/>
              </a:spcBef>
              <a:buClr>
                <a:schemeClr val="accent1"/>
              </a:buClr>
              <a:buFont typeface="Courier New" panose="02070309020205020404" pitchFamily="49" charset="0"/>
              <a:buChar char="o"/>
            </a:pPr>
            <a:r>
              <a:rPr lang="pl-PL" sz="1800" dirty="0">
                <a:latin typeface="+mn-lt"/>
              </a:rPr>
              <a:t>kompletność złożenia wniosku</a:t>
            </a:r>
          </a:p>
          <a:p>
            <a:pPr marL="342900" lvl="3" indent="-342900">
              <a:lnSpc>
                <a:spcPts val="2300"/>
              </a:lnSpc>
              <a:spcBef>
                <a:spcPts val="0"/>
              </a:spcBef>
              <a:buClr>
                <a:schemeClr val="accent1"/>
              </a:buClr>
              <a:buFont typeface="Wingdings" panose="05000000000000000000" pitchFamily="2" charset="2"/>
              <a:buChar char="§"/>
            </a:pPr>
            <a:r>
              <a:rPr lang="pl-PL" sz="1800" b="1" dirty="0">
                <a:latin typeface="+mn-lt"/>
              </a:rPr>
              <a:t>Kwalifikowalność wnioskodawcy/partnerów</a:t>
            </a:r>
          </a:p>
          <a:p>
            <a:pPr marL="712800" lvl="3" indent="-352800">
              <a:lnSpc>
                <a:spcPts val="2300"/>
              </a:lnSpc>
              <a:spcBef>
                <a:spcPts val="0"/>
              </a:spcBef>
              <a:buClr>
                <a:schemeClr val="accent1"/>
              </a:buClr>
              <a:buFont typeface="Courier New" panose="02070309020205020404" pitchFamily="49" charset="0"/>
              <a:buChar char="o"/>
            </a:pPr>
            <a:r>
              <a:rPr lang="pl-PL" sz="1800" dirty="0">
                <a:latin typeface="+mn-lt"/>
              </a:rPr>
              <a:t>szczegółowe typy beneficjentów dla Działania 2.9, </a:t>
            </a:r>
            <a:r>
              <a:rPr lang="pl-PL" sz="1800" strike="dblStrike" dirty="0">
                <a:solidFill>
                  <a:schemeClr val="bg1">
                    <a:lumMod val="65000"/>
                  </a:schemeClr>
                </a:solidFill>
                <a:latin typeface="+mn-lt"/>
              </a:rPr>
              <a:t>w tym ograniczenie podmiotowe dla projektów dot. indywidualnych rozwiązań (dopuszczalne tylko gminy, stowarzyszenia),</a:t>
            </a:r>
          </a:p>
          <a:p>
            <a:pPr marL="712800" lvl="3" indent="-352800">
              <a:lnSpc>
                <a:spcPts val="2300"/>
              </a:lnSpc>
              <a:spcBef>
                <a:spcPts val="0"/>
              </a:spcBef>
              <a:buClr>
                <a:schemeClr val="accent1"/>
              </a:buClr>
              <a:buFont typeface="Courier New" panose="02070309020205020404" pitchFamily="49" charset="0"/>
              <a:buChar char="o"/>
            </a:pPr>
            <a:r>
              <a:rPr lang="pl-PL" sz="1800" dirty="0">
                <a:latin typeface="+mn-lt"/>
              </a:rPr>
              <a:t>wyłączenie podmiotów podejmujących działania sprzeczne z zasadami niedyskryminacji.</a:t>
            </a:r>
            <a:endParaRPr lang="pl-PL" sz="1800" b="1" dirty="0">
              <a:latin typeface="+mn-lt"/>
            </a:endParaRPr>
          </a:p>
          <a:p>
            <a:pPr marL="342900" lvl="3" indent="-342900">
              <a:lnSpc>
                <a:spcPts val="2300"/>
              </a:lnSpc>
              <a:spcBef>
                <a:spcPts val="0"/>
              </a:spcBef>
              <a:buClr>
                <a:schemeClr val="accent1"/>
              </a:buClr>
              <a:buFont typeface="Wingdings" panose="05000000000000000000" pitchFamily="2" charset="2"/>
              <a:buChar char="§"/>
            </a:pPr>
            <a:r>
              <a:rPr lang="pl-PL" sz="1800" b="1" dirty="0">
                <a:latin typeface="+mn-lt"/>
              </a:rPr>
              <a:t>Zgodność z celami i logiką wsparcia w Działaniu</a:t>
            </a:r>
          </a:p>
          <a:p>
            <a:pPr marL="712788" lvl="1" indent="-285750" defTabSz="914400">
              <a:lnSpc>
                <a:spcPts val="2300"/>
              </a:lnSpc>
              <a:spcBef>
                <a:spcPts val="0"/>
              </a:spcBef>
              <a:buClr>
                <a:schemeClr val="accent1"/>
              </a:buClr>
              <a:buFont typeface="Courier New" panose="02070309020205020404" pitchFamily="49" charset="0"/>
              <a:buChar char="o"/>
            </a:pPr>
            <a:r>
              <a:rPr lang="pl-PL" sz="1800" dirty="0">
                <a:latin typeface="+mn-lt"/>
              </a:rPr>
              <a:t>wybrany typ projektu został wskazany w Harmonogramie naborów wniosków,</a:t>
            </a:r>
          </a:p>
          <a:p>
            <a:pPr marL="712788" lvl="1" indent="-285750" defTabSz="914400">
              <a:lnSpc>
                <a:spcPts val="2300"/>
              </a:lnSpc>
              <a:spcBef>
                <a:spcPts val="0"/>
              </a:spcBef>
              <a:buClr>
                <a:schemeClr val="accent1"/>
              </a:buClr>
              <a:buFont typeface="Courier New" panose="02070309020205020404" pitchFamily="49" charset="0"/>
              <a:buChar char="o"/>
            </a:pPr>
            <a:r>
              <a:rPr lang="pl-PL" sz="1800" dirty="0">
                <a:latin typeface="+mn-lt"/>
              </a:rPr>
              <a:t>obszar realizacji projektu jest zgodny z obszarem geograficznym wskazanym w Harmonogramie naborów wniosków: obszar województwa </a:t>
            </a:r>
            <a:r>
              <a:rPr lang="pl-PL" sz="1800" b="1" dirty="0">
                <a:latin typeface="+mn-lt"/>
              </a:rPr>
              <a:t>z wyłączeniem obszarów </a:t>
            </a:r>
            <a:r>
              <a:rPr lang="pl-PL" sz="1800" dirty="0">
                <a:latin typeface="+mn-lt"/>
              </a:rPr>
              <a:t>wskazanych </a:t>
            </a:r>
            <a:r>
              <a:rPr lang="pl-PL" sz="1800" b="1" dirty="0">
                <a:latin typeface="+mn-lt"/>
              </a:rPr>
              <a:t>w Strategii </a:t>
            </a:r>
            <a:r>
              <a:rPr lang="pl-PL" sz="1800" b="1" dirty="0" err="1">
                <a:latin typeface="+mn-lt"/>
              </a:rPr>
              <a:t>ZIT</a:t>
            </a:r>
            <a:r>
              <a:rPr lang="pl-PL" sz="1800" b="1" dirty="0">
                <a:latin typeface="+mn-lt"/>
              </a:rPr>
              <a:t> dla Obszaru Metropolitalnego Gdańsk-Gdynia-Sopot </a:t>
            </a:r>
            <a:r>
              <a:rPr lang="pl-PL" sz="1800" dirty="0">
                <a:latin typeface="+mn-lt"/>
              </a:rPr>
              <a:t>(uprawnionych do wsparcia w ramach Działania 2.10.) i </a:t>
            </a:r>
            <a:r>
              <a:rPr lang="pl-PL" sz="1800" b="1" dirty="0">
                <a:latin typeface="+mn-lt"/>
              </a:rPr>
              <a:t>Strategiach </a:t>
            </a:r>
            <a:r>
              <a:rPr lang="pl-PL" sz="1800" b="1" dirty="0" err="1">
                <a:latin typeface="+mn-lt"/>
              </a:rPr>
              <a:t>ZIT</a:t>
            </a:r>
            <a:r>
              <a:rPr lang="pl-PL" sz="1800" b="1" dirty="0">
                <a:latin typeface="+mn-lt"/>
              </a:rPr>
              <a:t> dla Miejskich Obszarów Funkcjonalnych</a:t>
            </a:r>
            <a:r>
              <a:rPr lang="pl-PL" sz="1800" dirty="0">
                <a:latin typeface="+mn-lt"/>
              </a:rPr>
              <a:t> (uprawnionych do wsparcia w ramach Działania 2.11.)</a:t>
            </a:r>
            <a:r>
              <a:rPr lang="pl-PL" sz="1800" dirty="0">
                <a:solidFill>
                  <a:srgbClr val="FF0000"/>
                </a:solidFill>
                <a:latin typeface="+mn-lt"/>
              </a:rPr>
              <a:t> </a:t>
            </a:r>
          </a:p>
          <a:p>
            <a:pPr marL="228602" lvl="3">
              <a:lnSpc>
                <a:spcPts val="2300"/>
              </a:lnSpc>
              <a:spcBef>
                <a:spcPts val="0"/>
              </a:spcBef>
              <a:buClr>
                <a:schemeClr val="accent1"/>
              </a:buClr>
              <a:buFont typeface="Wingdings" panose="05000000000000000000" pitchFamily="2" charset="2"/>
              <a:buChar char="§"/>
            </a:pPr>
            <a:r>
              <a:rPr lang="pl-PL" sz="1800" b="1" dirty="0">
                <a:latin typeface="+mn-lt"/>
              </a:rPr>
              <a:t>Zgodność ze szczegółowymi uwarunkowaniami określonymi dla Działania</a:t>
            </a:r>
          </a:p>
          <a:p>
            <a:pPr marL="712788" lvl="1" indent="-285750" defTabSz="914400">
              <a:lnSpc>
                <a:spcPts val="2300"/>
              </a:lnSpc>
              <a:spcBef>
                <a:spcPts val="0"/>
              </a:spcBef>
              <a:buClr>
                <a:schemeClr val="accent1"/>
              </a:buClr>
              <a:buFont typeface="Courier New" panose="02070309020205020404" pitchFamily="49" charset="0"/>
              <a:buChar char="o"/>
            </a:pPr>
            <a:r>
              <a:rPr lang="pl-PL" sz="1800" dirty="0">
                <a:latin typeface="+mn-lt"/>
              </a:rPr>
              <a:t>wymogi w zakresie projektów dot. ochotniczej straży pożarnej (włączenie do Krajowego Systemu Ratowniczo – Gaśniczego)</a:t>
            </a:r>
          </a:p>
          <a:p>
            <a:pPr marL="228602" lvl="3">
              <a:lnSpc>
                <a:spcPts val="2300"/>
              </a:lnSpc>
              <a:spcBef>
                <a:spcPts val="0"/>
              </a:spcBef>
              <a:buClr>
                <a:srgbClr val="003399"/>
              </a:buClr>
              <a:buFont typeface="Wingdings" panose="05000000000000000000" pitchFamily="2" charset="2"/>
              <a:buChar char="§"/>
            </a:pPr>
            <a:r>
              <a:rPr lang="pl-PL" sz="1800" b="1" dirty="0">
                <a:latin typeface="+mn-lt"/>
              </a:rPr>
              <a:t>Kwalifikowalność wartości projektu </a:t>
            </a:r>
          </a:p>
          <a:p>
            <a:pPr marL="712788" lvl="1" indent="-285750" defTabSz="914400">
              <a:lnSpc>
                <a:spcPts val="2300"/>
              </a:lnSpc>
              <a:spcBef>
                <a:spcPts val="0"/>
              </a:spcBef>
              <a:buClr>
                <a:schemeClr val="accent1"/>
              </a:buClr>
              <a:buFont typeface="Courier New" panose="02070309020205020404" pitchFamily="49" charset="0"/>
              <a:buChar char="o"/>
            </a:pPr>
            <a:r>
              <a:rPr lang="pl-PL" sz="1800" dirty="0">
                <a:latin typeface="+mn-lt"/>
              </a:rPr>
              <a:t>minimalna wartość kosztów kwalifikowalnych: </a:t>
            </a:r>
            <a:r>
              <a:rPr lang="pl-PL" sz="1800" b="1" dirty="0">
                <a:latin typeface="+mn-lt"/>
              </a:rPr>
              <a:t>250 tysięcy złotych              tylko typ projektu nr 8</a:t>
            </a:r>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fld id="{EB4015AA-59F6-416B-87A6-8E3D940284E2}" type="slidenum">
              <a:rPr lang="pl-PL" sz="1200" smtClean="0"/>
              <a:pPr/>
              <a:t>20</a:t>
            </a:fld>
            <a:endParaRPr lang="pl-PL" sz="1200" dirty="0"/>
          </a:p>
        </p:txBody>
      </p:sp>
      <p:sp>
        <p:nvSpPr>
          <p:cNvPr id="7" name="Tytuł 1">
            <a:extLst>
              <a:ext uri="{FF2B5EF4-FFF2-40B4-BE49-F238E27FC236}">
                <a16:creationId xmlns:a16="http://schemas.microsoft.com/office/drawing/2014/main" id="{F0B7D73C-2F01-475E-83D8-149D3A5764C8}"/>
              </a:ext>
            </a:extLst>
          </p:cNvPr>
          <p:cNvSpPr>
            <a:spLocks noGrp="1"/>
          </p:cNvSpPr>
          <p:nvPr>
            <p:ph type="title"/>
          </p:nvPr>
        </p:nvSpPr>
        <p:spPr>
          <a:xfrm>
            <a:off x="812629" y="323692"/>
            <a:ext cx="9852728" cy="554896"/>
          </a:xfrm>
        </p:spPr>
        <p:txBody>
          <a:bodyPr>
            <a:normAutofit/>
          </a:bodyPr>
          <a:lstStyle/>
          <a:p>
            <a:r>
              <a:rPr lang="pl-PL" sz="2400" dirty="0"/>
              <a:t>Kryteria wyboru projektów – formalne (TAK/NIE/NIE DOTYCZY)</a:t>
            </a:r>
          </a:p>
        </p:txBody>
      </p:sp>
      <p:sp>
        <p:nvSpPr>
          <p:cNvPr id="5" name="Symbol zastępczy zawartości 2">
            <a:extLst>
              <a:ext uri="{FF2B5EF4-FFF2-40B4-BE49-F238E27FC236}">
                <a16:creationId xmlns:a16="http://schemas.microsoft.com/office/drawing/2014/main" id="{037C1FB9-2B30-4547-A609-9353EF16607A}"/>
              </a:ext>
            </a:extLst>
          </p:cNvPr>
          <p:cNvSpPr txBox="1">
            <a:spLocks/>
          </p:cNvSpPr>
          <p:nvPr/>
        </p:nvSpPr>
        <p:spPr>
          <a:xfrm>
            <a:off x="1170659" y="4572000"/>
            <a:ext cx="10679818" cy="2088184"/>
          </a:xfrm>
          <a:prstGeom prst="rect">
            <a:avLst/>
          </a:prstGeom>
        </p:spPr>
        <p:txBody>
          <a:bodyPr vert="horz" lIns="0" tIns="0" rIns="0" bIns="0" rtlCol="0">
            <a:normAutofit/>
          </a:bodyPr>
          <a:lstStyle>
            <a:lvl1pPr marL="228602" indent="-228602" algn="l" defTabSz="914406" rtl="0" eaLnBrk="1" latinLnBrk="0" hangingPunct="1">
              <a:lnSpc>
                <a:spcPts val="2177"/>
              </a:lnSpc>
              <a:spcBef>
                <a:spcPts val="1000"/>
              </a:spcBef>
              <a:buClr>
                <a:schemeClr val="accent1"/>
              </a:buClr>
              <a:buFontTx/>
              <a:buBlip>
                <a:blip r:embed="rId3"/>
              </a:buBlip>
              <a:defRPr sz="1633" kern="1200">
                <a:solidFill>
                  <a:schemeClr val="tx1"/>
                </a:solidFill>
                <a:latin typeface="Open Sans" pitchFamily="2" charset="0"/>
                <a:ea typeface="Open Sans" pitchFamily="2" charset="0"/>
                <a:cs typeface="Open Sans" pitchFamily="2" charset="0"/>
              </a:defRPr>
            </a:lvl1pPr>
            <a:lvl2pPr marL="685804" indent="-228602" algn="l" defTabSz="914406" rtl="0" eaLnBrk="1" latinLnBrk="0" hangingPunct="1">
              <a:lnSpc>
                <a:spcPts val="2177"/>
              </a:lnSpc>
              <a:spcBef>
                <a:spcPts val="500"/>
              </a:spcBef>
              <a:buFontTx/>
              <a:buBlip>
                <a:blip r:embed="rId4"/>
              </a:buBlip>
              <a:defRPr sz="1633" kern="1200">
                <a:solidFill>
                  <a:schemeClr val="tx1"/>
                </a:solidFill>
                <a:latin typeface="Open Sans" pitchFamily="2" charset="0"/>
                <a:ea typeface="Open Sans" pitchFamily="2" charset="0"/>
                <a:cs typeface="Open Sans" pitchFamily="2" charset="0"/>
              </a:defRPr>
            </a:lvl2pPr>
            <a:lvl3pPr marL="1143008" indent="-228602" algn="l" defTabSz="914406" rtl="0" eaLnBrk="1" latinLnBrk="0" hangingPunct="1">
              <a:lnSpc>
                <a:spcPts val="2177"/>
              </a:lnSpc>
              <a:spcBef>
                <a:spcPts val="500"/>
              </a:spcBef>
              <a:buFontTx/>
              <a:buBlip>
                <a:blip r:embed="rId5"/>
              </a:buBlip>
              <a:defRPr sz="1633" kern="1200">
                <a:solidFill>
                  <a:schemeClr val="tx1"/>
                </a:solidFill>
                <a:latin typeface="Open Sans" pitchFamily="2" charset="0"/>
                <a:ea typeface="Open Sans" pitchFamily="2" charset="0"/>
                <a:cs typeface="Open Sans" pitchFamily="2" charset="0"/>
              </a:defRPr>
            </a:lvl3pPr>
            <a:lvl4pPr marL="1600210"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413"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l-PL" sz="2300" b="1" dirty="0"/>
          </a:p>
          <a:p>
            <a:endParaRPr lang="pl-PL" dirty="0"/>
          </a:p>
        </p:txBody>
      </p:sp>
      <p:grpSp>
        <p:nvGrpSpPr>
          <p:cNvPr id="6" name="Grupa 5">
            <a:extLst>
              <a:ext uri="{FF2B5EF4-FFF2-40B4-BE49-F238E27FC236}">
                <a16:creationId xmlns:a16="http://schemas.microsoft.com/office/drawing/2014/main" id="{8782747F-FDFB-4830-B275-7075FB5B30CE}"/>
              </a:ext>
            </a:extLst>
          </p:cNvPr>
          <p:cNvGrpSpPr/>
          <p:nvPr/>
        </p:nvGrpSpPr>
        <p:grpSpPr>
          <a:xfrm>
            <a:off x="9910977" y="466922"/>
            <a:ext cx="1508760" cy="1508760"/>
            <a:chOff x="6705602" y="1792224"/>
            <a:chExt cx="1508760" cy="1508760"/>
          </a:xfrm>
        </p:grpSpPr>
        <p:sp>
          <p:nvSpPr>
            <p:cNvPr id="8" name="Owal 7">
              <a:extLst>
                <a:ext uri="{FF2B5EF4-FFF2-40B4-BE49-F238E27FC236}">
                  <a16:creationId xmlns:a16="http://schemas.microsoft.com/office/drawing/2014/main" id="{3AA16E3D-9AE4-4FA6-9D93-F8AF6C0EDA99}"/>
                </a:ext>
              </a:extLst>
            </p:cNvPr>
            <p:cNvSpPr/>
            <p:nvPr/>
          </p:nvSpPr>
          <p:spPr>
            <a:xfrm>
              <a:off x="6705602" y="1792224"/>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Picture 2" descr="Official documents - Free files and folders icons">
              <a:extLst>
                <a:ext uri="{FF2B5EF4-FFF2-40B4-BE49-F238E27FC236}">
                  <a16:creationId xmlns:a16="http://schemas.microsoft.com/office/drawing/2014/main" id="{328E469B-299E-4AA5-A832-387EDEA7C3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744" y="2104644"/>
              <a:ext cx="883920" cy="88392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Grafika 9" descr="Palec wskazujący w prawo">
            <a:extLst>
              <a:ext uri="{FF2B5EF4-FFF2-40B4-BE49-F238E27FC236}">
                <a16:creationId xmlns:a16="http://schemas.microsoft.com/office/drawing/2014/main" id="{6E034C2E-909B-42FF-B32D-9A646C85DA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06322" y="6007471"/>
            <a:ext cx="524091" cy="524091"/>
          </a:xfrm>
          <a:prstGeom prst="rect">
            <a:avLst/>
          </a:prstGeom>
        </p:spPr>
      </p:pic>
    </p:spTree>
    <p:extLst>
      <p:ext uri="{BB962C8B-B14F-4D97-AF65-F5344CB8AC3E}">
        <p14:creationId xmlns:p14="http://schemas.microsoft.com/office/powerpoint/2010/main" val="3786153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6017B5-F2EC-4723-BB19-828E9EA06DB0}"/>
              </a:ext>
            </a:extLst>
          </p:cNvPr>
          <p:cNvSpPr>
            <a:spLocks noGrp="1"/>
          </p:cNvSpPr>
          <p:nvPr>
            <p:ph type="title"/>
          </p:nvPr>
        </p:nvSpPr>
        <p:spPr>
          <a:xfrm>
            <a:off x="1169636" y="326437"/>
            <a:ext cx="9852728" cy="979757"/>
          </a:xfrm>
        </p:spPr>
        <p:txBody>
          <a:bodyPr>
            <a:normAutofit/>
          </a:bodyPr>
          <a:lstStyle/>
          <a:p>
            <a:r>
              <a:rPr lang="pl-PL" sz="2400" dirty="0"/>
              <a:t>Kryteria wyboru projektów – wykonalności</a:t>
            </a:r>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a:noFill/>
        </p:spPr>
        <p:txBody>
          <a:bodyPr vert="horz" lIns="0" tIns="72000" rIns="0" bIns="7200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200" b="0" i="0" u="none" strike="noStrike" kern="1200" cap="none" spc="0" normalizeH="0" baseline="0" noProof="0">
                <a:ln>
                  <a:noFill/>
                </a:ln>
                <a:solidFill>
                  <a:srgbClr val="002073"/>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l-PL" sz="1200" b="0" i="0" u="none" strike="noStrike" kern="1200" cap="none" spc="0" normalizeH="0" baseline="0" noProof="0" dirty="0">
              <a:ln>
                <a:noFill/>
              </a:ln>
              <a:solidFill>
                <a:srgbClr val="002073"/>
              </a:solidFill>
              <a:effectLst/>
              <a:uLnTx/>
              <a:uFillTx/>
            </a:endParaRPr>
          </a:p>
        </p:txBody>
      </p:sp>
      <p:grpSp>
        <p:nvGrpSpPr>
          <p:cNvPr id="5" name="Grupa 4">
            <a:extLst>
              <a:ext uri="{FF2B5EF4-FFF2-40B4-BE49-F238E27FC236}">
                <a16:creationId xmlns:a16="http://schemas.microsoft.com/office/drawing/2014/main" id="{8E4DAEC0-1CA1-4630-8D21-72E74CA0B879}"/>
              </a:ext>
            </a:extLst>
          </p:cNvPr>
          <p:cNvGrpSpPr/>
          <p:nvPr/>
        </p:nvGrpSpPr>
        <p:grpSpPr>
          <a:xfrm>
            <a:off x="1090637" y="949465"/>
            <a:ext cx="9728839" cy="3672290"/>
            <a:chOff x="998" y="1112958"/>
            <a:chExt cx="11269926" cy="3311849"/>
          </a:xfrm>
        </p:grpSpPr>
        <p:sp>
          <p:nvSpPr>
            <p:cNvPr id="6" name="Symbol zastępczy zawartości 5">
              <a:extLst>
                <a:ext uri="{FF2B5EF4-FFF2-40B4-BE49-F238E27FC236}">
                  <a16:creationId xmlns:a16="http://schemas.microsoft.com/office/drawing/2014/main" id="{877DD2AA-1D8B-441E-8FBE-9A92254794A1}"/>
                </a:ext>
              </a:extLst>
            </p:cNvPr>
            <p:cNvSpPr txBox="1">
              <a:spLocks/>
            </p:cNvSpPr>
            <p:nvPr/>
          </p:nvSpPr>
          <p:spPr>
            <a:xfrm>
              <a:off x="998" y="1112958"/>
              <a:ext cx="4216918" cy="3311849"/>
            </a:xfrm>
            <a:prstGeom prst="rect">
              <a:avLst/>
            </a:prstGeom>
          </p:spPr>
          <p:txBody>
            <a:bodyPr vert="horz" lIns="0" tIns="0" rIns="0" bIns="0" rtlCol="0">
              <a:normAutofit/>
            </a:bodyPr>
            <a:lstStyle>
              <a:lvl1pPr marL="251986" indent="-251986" algn="l" defTabSz="1007943" rtl="0" eaLnBrk="1" latinLnBrk="0" hangingPunct="1">
                <a:lnSpc>
                  <a:spcPts val="2400"/>
                </a:lnSpc>
                <a:spcBef>
                  <a:spcPts val="1102"/>
                </a:spcBef>
                <a:buClr>
                  <a:schemeClr val="accent1"/>
                </a:buClr>
                <a:buFontTx/>
                <a:buBlip>
                  <a:blip r:embed="rId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363538" marR="0" lvl="3" indent="-250825" algn="l" defTabSz="1007943" rtl="0" eaLnBrk="1" fontAlgn="auto" latinLnBrk="0" hangingPunct="1">
                <a:lnSpc>
                  <a:spcPct val="120000"/>
                </a:lnSpc>
                <a:spcBef>
                  <a:spcPts val="551"/>
                </a:spcBef>
                <a:spcAft>
                  <a:spcPts val="600"/>
                </a:spcAft>
                <a:buClr>
                  <a:srgbClr val="003399"/>
                </a:buClr>
                <a:buSzTx/>
                <a:buFont typeface="Arial" panose="020B0604020202020204" pitchFamily="34" charset="0"/>
                <a:buChar char="•"/>
                <a:tabLst/>
                <a:defRPr/>
              </a:pPr>
              <a:r>
                <a:rPr kumimoji="0" lang="pl-PL" b="1" i="0" u="none" strike="noStrike" kern="1200" cap="none" spc="0" normalizeH="0" baseline="0" noProof="0" dirty="0">
                  <a:ln>
                    <a:noFill/>
                  </a:ln>
                  <a:solidFill>
                    <a:srgbClr val="000000"/>
                  </a:solidFill>
                  <a:effectLst/>
                  <a:uLnTx/>
                  <a:uFillTx/>
                  <a:latin typeface="+mn-lt"/>
                </a:rPr>
                <a:t>rzeczowej:</a:t>
              </a:r>
            </a:p>
            <a:p>
              <a:pPr marL="577850" marR="0" lvl="3" indent="-214313" algn="l" defTabSz="1007943" rtl="0" eaLnBrk="1" fontAlgn="auto" latinLnBrk="0" hangingPunct="1">
                <a:lnSpc>
                  <a:spcPct val="120000"/>
                </a:lnSpc>
                <a:spcBef>
                  <a:spcPts val="551"/>
                </a:spcBef>
                <a:spcAft>
                  <a:spcPts val="0"/>
                </a:spcAft>
                <a:buClr>
                  <a:srgbClr val="003399"/>
                </a:buClr>
                <a:buSzTx/>
                <a:buFont typeface="Courier New" panose="02070309020205020404" pitchFamily="49" charset="0"/>
                <a:buChar char="o"/>
                <a:tabLst/>
                <a:defRPr/>
              </a:pPr>
              <a:r>
                <a:rPr kumimoji="0" lang="pl-PL" b="0" i="0" u="none" strike="noStrike" kern="1200" cap="none" spc="0" normalizeH="0" baseline="0" noProof="0" dirty="0">
                  <a:ln>
                    <a:noFill/>
                  </a:ln>
                  <a:solidFill>
                    <a:srgbClr val="000000"/>
                  </a:solidFill>
                  <a:effectLst/>
                  <a:uLnTx/>
                  <a:uFillTx/>
                  <a:latin typeface="+mn-lt"/>
                </a:rPr>
                <a:t>Możliwe warianty</a:t>
              </a:r>
            </a:p>
            <a:p>
              <a:pPr marL="577850" marR="0" lvl="3" indent="-214313" algn="l" defTabSz="1007943" rtl="0" eaLnBrk="1" fontAlgn="auto" latinLnBrk="0" hangingPunct="1">
                <a:lnSpc>
                  <a:spcPct val="120000"/>
                </a:lnSpc>
                <a:spcBef>
                  <a:spcPts val="551"/>
                </a:spcBef>
                <a:spcAft>
                  <a:spcPts val="0"/>
                </a:spcAft>
                <a:buClr>
                  <a:srgbClr val="003399"/>
                </a:buClr>
                <a:buSzTx/>
                <a:buFont typeface="Courier New" panose="02070309020205020404" pitchFamily="49" charset="0"/>
                <a:buChar char="o"/>
                <a:tabLst/>
                <a:defRPr/>
              </a:pPr>
              <a:r>
                <a:rPr kumimoji="0" lang="pl-PL" b="0" i="0" u="none" strike="noStrike" kern="1200" cap="none" spc="0" normalizeH="0" baseline="0" noProof="0" dirty="0">
                  <a:ln>
                    <a:noFill/>
                  </a:ln>
                  <a:solidFill>
                    <a:srgbClr val="000000"/>
                  </a:solidFill>
                  <a:effectLst/>
                  <a:uLnTx/>
                  <a:uFillTx/>
                  <a:latin typeface="+mn-lt"/>
                </a:rPr>
                <a:t>Zakres rzeczowy projektu</a:t>
              </a:r>
            </a:p>
            <a:p>
              <a:pPr marL="577850" marR="0" lvl="3" indent="-214313" algn="l" defTabSz="1007943" rtl="0" eaLnBrk="1" fontAlgn="auto" latinLnBrk="0" hangingPunct="1">
                <a:lnSpc>
                  <a:spcPct val="120000"/>
                </a:lnSpc>
                <a:spcBef>
                  <a:spcPts val="551"/>
                </a:spcBef>
                <a:spcAft>
                  <a:spcPts val="0"/>
                </a:spcAft>
                <a:buClr>
                  <a:srgbClr val="003399"/>
                </a:buClr>
                <a:buSzTx/>
                <a:buFont typeface="Courier New" panose="02070309020205020404" pitchFamily="49" charset="0"/>
                <a:buChar char="o"/>
                <a:tabLst/>
                <a:defRPr/>
              </a:pPr>
              <a:r>
                <a:rPr kumimoji="0" lang="pl-PL" b="0" i="0" u="none" strike="noStrike" kern="1200" cap="none" spc="0" normalizeH="0" baseline="0" noProof="0" dirty="0">
                  <a:ln>
                    <a:noFill/>
                  </a:ln>
                  <a:solidFill>
                    <a:srgbClr val="000000"/>
                  </a:solidFill>
                  <a:effectLst/>
                  <a:uLnTx/>
                  <a:uFillTx/>
                  <a:latin typeface="+mn-lt"/>
                </a:rPr>
                <a:t>Nakłady na realizację projektu </a:t>
              </a:r>
            </a:p>
            <a:p>
              <a:pPr marL="577850" marR="0" lvl="3" indent="-214313" algn="l" defTabSz="1007943" rtl="0" eaLnBrk="1" fontAlgn="auto" latinLnBrk="0" hangingPunct="1">
                <a:lnSpc>
                  <a:spcPct val="120000"/>
                </a:lnSpc>
                <a:spcBef>
                  <a:spcPts val="551"/>
                </a:spcBef>
                <a:spcAft>
                  <a:spcPts val="0"/>
                </a:spcAft>
                <a:buClr>
                  <a:srgbClr val="003399"/>
                </a:buClr>
                <a:buSzTx/>
                <a:buFont typeface="Courier New" panose="02070309020205020404" pitchFamily="49" charset="0"/>
                <a:buChar char="o"/>
                <a:tabLst/>
                <a:defRPr/>
              </a:pPr>
              <a:r>
                <a:rPr kumimoji="0" lang="pl-PL" b="0" i="0" u="none" strike="noStrike" kern="1200" cap="none" spc="0" normalizeH="0" baseline="0" noProof="0" dirty="0">
                  <a:ln>
                    <a:noFill/>
                  </a:ln>
                  <a:solidFill>
                    <a:srgbClr val="000000"/>
                  </a:solidFill>
                  <a:effectLst/>
                  <a:uLnTx/>
                  <a:uFillTx/>
                  <a:latin typeface="+mn-lt"/>
                </a:rPr>
                <a:t>Procedura oceny oddziaływania na środowisko</a:t>
              </a:r>
            </a:p>
            <a:p>
              <a:pPr marL="577850" marR="0" lvl="3" indent="-214313" algn="l" defTabSz="1007943" rtl="0" eaLnBrk="1" fontAlgn="auto" latinLnBrk="0" hangingPunct="1">
                <a:lnSpc>
                  <a:spcPct val="120000"/>
                </a:lnSpc>
                <a:spcBef>
                  <a:spcPts val="551"/>
                </a:spcBef>
                <a:spcAft>
                  <a:spcPts val="0"/>
                </a:spcAft>
                <a:buClr>
                  <a:srgbClr val="003399"/>
                </a:buClr>
                <a:buSzTx/>
                <a:buFont typeface="Courier New" panose="02070309020205020404" pitchFamily="49" charset="0"/>
                <a:buChar char="o"/>
                <a:tabLst/>
                <a:defRPr/>
              </a:pPr>
              <a:r>
                <a:rPr kumimoji="0" lang="pl-PL" b="0" i="0" u="none" strike="noStrike" kern="1200" cap="none" spc="0" normalizeH="0" baseline="0" noProof="0" dirty="0">
                  <a:ln>
                    <a:noFill/>
                  </a:ln>
                  <a:solidFill>
                    <a:srgbClr val="000000"/>
                  </a:solidFill>
                  <a:effectLst/>
                  <a:uLnTx/>
                  <a:uFillTx/>
                  <a:latin typeface="+mn-lt"/>
                </a:rPr>
                <a:t>Promocja projektu</a:t>
              </a:r>
            </a:p>
            <a:p>
              <a:pPr marL="1511914" marR="0" lvl="3" indent="0" algn="l" defTabSz="1007943" rtl="0" eaLnBrk="1" fontAlgn="auto" latinLnBrk="0" hangingPunct="1">
                <a:lnSpc>
                  <a:spcPct val="120000"/>
                </a:lnSpc>
                <a:spcBef>
                  <a:spcPts val="551"/>
                </a:spcBef>
                <a:spcAft>
                  <a:spcPts val="0"/>
                </a:spcAft>
                <a:buClrTx/>
                <a:buSzTx/>
                <a:buFont typeface="Arial" panose="020B0604020202020204" pitchFamily="34" charset="0"/>
                <a:buNone/>
                <a:tabLst/>
                <a:defRPr/>
              </a:pPr>
              <a:endParaRPr kumimoji="0" lang="pl-PL" b="0" i="0" u="none" strike="noStrike" kern="1200" cap="none" spc="0" normalizeH="0" baseline="0" noProof="0" dirty="0">
                <a:ln>
                  <a:noFill/>
                </a:ln>
                <a:solidFill>
                  <a:srgbClr val="000000"/>
                </a:solidFill>
                <a:effectLst/>
                <a:uLnTx/>
                <a:uFillTx/>
                <a:latin typeface="+mn-lt"/>
              </a:endParaRPr>
            </a:p>
            <a:p>
              <a:pPr marL="251986" marR="0" lvl="0" indent="-251986" algn="l" defTabSz="1007943" rtl="0" eaLnBrk="1" fontAlgn="auto" latinLnBrk="0" hangingPunct="1">
                <a:lnSpc>
                  <a:spcPts val="2400"/>
                </a:lnSpc>
                <a:spcBef>
                  <a:spcPts val="1102"/>
                </a:spcBef>
                <a:spcAft>
                  <a:spcPts val="0"/>
                </a:spcAft>
                <a:buClr>
                  <a:srgbClr val="003399"/>
                </a:buClr>
                <a:buSzTx/>
                <a:buFontTx/>
                <a:buBlip>
                  <a:blip r:embed="rId3"/>
                </a:buBlip>
                <a:tabLst/>
                <a:defRPr/>
              </a:pPr>
              <a:endParaRPr kumimoji="0" lang="pl-PL" sz="1800" b="0" i="0" u="none" strike="noStrike" kern="1200" cap="none" spc="0" normalizeH="0" baseline="0" noProof="0" dirty="0">
                <a:ln>
                  <a:noFill/>
                </a:ln>
                <a:solidFill>
                  <a:srgbClr val="000000"/>
                </a:solidFill>
                <a:effectLst/>
                <a:uLnTx/>
                <a:uFillTx/>
              </a:endParaRPr>
            </a:p>
          </p:txBody>
        </p:sp>
        <p:sp>
          <p:nvSpPr>
            <p:cNvPr id="7" name="Symbol zastępczy zawartości 5">
              <a:extLst>
                <a:ext uri="{FF2B5EF4-FFF2-40B4-BE49-F238E27FC236}">
                  <a16:creationId xmlns:a16="http://schemas.microsoft.com/office/drawing/2014/main" id="{6A4C2403-9585-4435-AC73-A076FFCF8C92}"/>
                </a:ext>
              </a:extLst>
            </p:cNvPr>
            <p:cNvSpPr txBox="1">
              <a:spLocks/>
            </p:cNvSpPr>
            <p:nvPr/>
          </p:nvSpPr>
          <p:spPr>
            <a:xfrm>
              <a:off x="4134503" y="1112958"/>
              <a:ext cx="3817176" cy="3096345"/>
            </a:xfrm>
            <a:prstGeom prst="rect">
              <a:avLst/>
            </a:prstGeom>
          </p:spPr>
          <p:txBody>
            <a:bodyPr vert="horz" lIns="0" tIns="0" rIns="0" bIns="0" rtlCol="0">
              <a:normAutofit/>
            </a:bodyPr>
            <a:lstStyle>
              <a:lvl1pPr marL="251986" indent="-251986" algn="l" defTabSz="1007943" rtl="0" eaLnBrk="1" latinLnBrk="0" hangingPunct="1">
                <a:lnSpc>
                  <a:spcPts val="2400"/>
                </a:lnSpc>
                <a:spcBef>
                  <a:spcPts val="1102"/>
                </a:spcBef>
                <a:buClr>
                  <a:schemeClr val="accent1"/>
                </a:buClr>
                <a:buFontTx/>
                <a:buBlip>
                  <a:blip r:embed="rId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363538" marR="0" lvl="3" indent="-285750" algn="l" defTabSz="1007943" rtl="0" eaLnBrk="1" fontAlgn="auto" latinLnBrk="0" hangingPunct="1">
                <a:lnSpc>
                  <a:spcPct val="120000"/>
                </a:lnSpc>
                <a:spcBef>
                  <a:spcPts val="551"/>
                </a:spcBef>
                <a:spcAft>
                  <a:spcPts val="600"/>
                </a:spcAft>
                <a:buClr>
                  <a:srgbClr val="002073"/>
                </a:buClr>
                <a:buSzTx/>
                <a:buFont typeface="Arial" panose="020B0604020202020204" pitchFamily="34" charset="0"/>
                <a:buChar char="•"/>
                <a:tabLst/>
                <a:defRPr/>
              </a:pPr>
              <a:r>
                <a:rPr kumimoji="0" lang="pl-PL" b="1" i="0" u="none" strike="noStrike" kern="1200" cap="none" spc="0" normalizeH="0" baseline="0" noProof="0" dirty="0">
                  <a:ln>
                    <a:noFill/>
                  </a:ln>
                  <a:solidFill>
                    <a:srgbClr val="000000"/>
                  </a:solidFill>
                  <a:effectLst/>
                  <a:uLnTx/>
                  <a:uFillTx/>
                  <a:latin typeface="+mn-lt"/>
                </a:rPr>
                <a:t>instytucjonalnej:</a:t>
              </a:r>
            </a:p>
            <a:p>
              <a:pPr marL="550863" marR="0" lvl="3" indent="-187325" algn="l" defTabSz="1007943" rtl="0" eaLnBrk="1" fontAlgn="auto" latinLnBrk="0" hangingPunct="1">
                <a:lnSpc>
                  <a:spcPct val="120000"/>
                </a:lnSpc>
                <a:spcBef>
                  <a:spcPts val="551"/>
                </a:spcBef>
                <a:spcAft>
                  <a:spcPts val="0"/>
                </a:spcAft>
                <a:buClr>
                  <a:srgbClr val="002073"/>
                </a:buClr>
                <a:buSzTx/>
                <a:buFont typeface="Courier New" panose="02070309020205020404" pitchFamily="49" charset="0"/>
                <a:buChar char="o"/>
                <a:tabLst/>
                <a:defRPr/>
              </a:pPr>
              <a:r>
                <a:rPr kumimoji="0" lang="pl-PL" b="0" i="0" u="none" strike="noStrike" kern="1200" cap="none" spc="0" normalizeH="0" baseline="0" noProof="0" dirty="0">
                  <a:ln>
                    <a:noFill/>
                  </a:ln>
                  <a:solidFill>
                    <a:srgbClr val="000000"/>
                  </a:solidFill>
                  <a:effectLst/>
                  <a:uLnTx/>
                  <a:uFillTx/>
                  <a:latin typeface="+mn-lt"/>
                </a:rPr>
                <a:t>Partnerstwo </a:t>
              </a:r>
            </a:p>
            <a:p>
              <a:pPr marL="550863" marR="0" lvl="3" indent="-187325" algn="l" defTabSz="1007943" rtl="0" eaLnBrk="1" fontAlgn="auto" latinLnBrk="0" hangingPunct="1">
                <a:lnSpc>
                  <a:spcPct val="120000"/>
                </a:lnSpc>
                <a:spcBef>
                  <a:spcPts val="551"/>
                </a:spcBef>
                <a:spcAft>
                  <a:spcPts val="0"/>
                </a:spcAft>
                <a:buClr>
                  <a:srgbClr val="002073"/>
                </a:buClr>
                <a:buSzTx/>
                <a:buFont typeface="Courier New" panose="02070309020205020404" pitchFamily="49" charset="0"/>
                <a:buChar char="o"/>
                <a:tabLst/>
                <a:defRPr/>
              </a:pPr>
              <a:r>
                <a:rPr kumimoji="0" lang="pl-PL" b="0" i="0" u="none" strike="noStrike" kern="1200" cap="none" spc="0" normalizeH="0" baseline="0" noProof="0" dirty="0">
                  <a:ln>
                    <a:noFill/>
                  </a:ln>
                  <a:solidFill>
                    <a:srgbClr val="000000"/>
                  </a:solidFill>
                  <a:effectLst/>
                  <a:uLnTx/>
                  <a:uFillTx/>
                  <a:latin typeface="+mn-lt"/>
                </a:rPr>
                <a:t>Sposób zarządzania projektem</a:t>
              </a:r>
            </a:p>
            <a:p>
              <a:pPr marL="0" marR="0" lvl="0" indent="0" algn="l" defTabSz="1007943" rtl="0" eaLnBrk="1" fontAlgn="auto" latinLnBrk="0" hangingPunct="1">
                <a:lnSpc>
                  <a:spcPts val="2400"/>
                </a:lnSpc>
                <a:spcBef>
                  <a:spcPts val="1102"/>
                </a:spcBef>
                <a:spcAft>
                  <a:spcPts val="0"/>
                </a:spcAft>
                <a:buClr>
                  <a:srgbClr val="003399"/>
                </a:buClr>
                <a:buSzTx/>
                <a:buFontTx/>
                <a:buNone/>
                <a:tabLst/>
                <a:defRPr/>
              </a:pPr>
              <a:endParaRPr kumimoji="0" lang="pl-PL" sz="1800" b="0" i="0" u="none" strike="noStrike" kern="1200" cap="none" spc="0" normalizeH="0" baseline="0" noProof="0" dirty="0">
                <a:ln>
                  <a:noFill/>
                </a:ln>
                <a:solidFill>
                  <a:srgbClr val="000000"/>
                </a:solidFill>
                <a:effectLst/>
                <a:uLnTx/>
                <a:uFillTx/>
              </a:endParaRPr>
            </a:p>
          </p:txBody>
        </p:sp>
        <p:sp>
          <p:nvSpPr>
            <p:cNvPr id="8" name="Symbol zastępczy zawartości 5">
              <a:extLst>
                <a:ext uri="{FF2B5EF4-FFF2-40B4-BE49-F238E27FC236}">
                  <a16:creationId xmlns:a16="http://schemas.microsoft.com/office/drawing/2014/main" id="{3D9A52A2-FD79-4208-A8A7-4E1730D2DFB1}"/>
                </a:ext>
              </a:extLst>
            </p:cNvPr>
            <p:cNvSpPr txBox="1">
              <a:spLocks/>
            </p:cNvSpPr>
            <p:nvPr/>
          </p:nvSpPr>
          <p:spPr>
            <a:xfrm>
              <a:off x="7806560" y="1112958"/>
              <a:ext cx="3464364" cy="2232248"/>
            </a:xfrm>
            <a:prstGeom prst="rect">
              <a:avLst/>
            </a:prstGeom>
          </p:spPr>
          <p:txBody>
            <a:bodyPr vert="horz" lIns="0" tIns="0" rIns="0" bIns="0" rtlCol="0">
              <a:normAutofit/>
            </a:bodyPr>
            <a:lstStyle>
              <a:lvl1pPr marL="251986" indent="-251986" algn="l" defTabSz="1007943" rtl="0" eaLnBrk="1" latinLnBrk="0" hangingPunct="1">
                <a:lnSpc>
                  <a:spcPts val="2400"/>
                </a:lnSpc>
                <a:spcBef>
                  <a:spcPts val="1102"/>
                </a:spcBef>
                <a:buClr>
                  <a:schemeClr val="accent1"/>
                </a:buClr>
                <a:buFontTx/>
                <a:buBlip>
                  <a:blip r:embed="rId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446088" marR="0" lvl="3" indent="-244475" algn="l" defTabSz="1007943" rtl="0" eaLnBrk="1" fontAlgn="auto" latinLnBrk="0" hangingPunct="1">
                <a:lnSpc>
                  <a:spcPct val="120000"/>
                </a:lnSpc>
                <a:spcBef>
                  <a:spcPts val="551"/>
                </a:spcBef>
                <a:spcAft>
                  <a:spcPts val="600"/>
                </a:spcAft>
                <a:buClr>
                  <a:srgbClr val="002073"/>
                </a:buClr>
                <a:buSzTx/>
                <a:buFont typeface="Arial" panose="020B0604020202020204" pitchFamily="34" charset="0"/>
                <a:buChar char="•"/>
                <a:tabLst/>
                <a:defRPr/>
              </a:pPr>
              <a:r>
                <a:rPr kumimoji="0" lang="pl-PL" b="1" i="0" u="none" strike="noStrike" kern="1200" cap="none" spc="0" normalizeH="0" baseline="0" noProof="0" dirty="0">
                  <a:ln>
                    <a:noFill/>
                  </a:ln>
                  <a:solidFill>
                    <a:srgbClr val="000000"/>
                  </a:solidFill>
                  <a:effectLst/>
                  <a:uLnTx/>
                  <a:uFillTx/>
                  <a:latin typeface="+mn-lt"/>
                </a:rPr>
                <a:t>finansowej:</a:t>
              </a:r>
            </a:p>
            <a:p>
              <a:pPr marL="661988" marR="0" lvl="3" indent="-215900" algn="l" defTabSz="1007943" rtl="0" eaLnBrk="1" fontAlgn="auto" latinLnBrk="0" hangingPunct="1">
                <a:lnSpc>
                  <a:spcPct val="120000"/>
                </a:lnSpc>
                <a:spcBef>
                  <a:spcPts val="551"/>
                </a:spcBef>
                <a:spcAft>
                  <a:spcPts val="0"/>
                </a:spcAft>
                <a:buClr>
                  <a:srgbClr val="002073"/>
                </a:buClr>
                <a:buSzTx/>
                <a:buFont typeface="Courier New" panose="02070309020205020404" pitchFamily="49" charset="0"/>
                <a:buChar char="o"/>
                <a:tabLst/>
                <a:defRPr/>
              </a:pPr>
              <a:r>
                <a:rPr kumimoji="0" lang="pl-PL" b="0" i="0" u="none" strike="dblStrike" kern="1200" cap="none" spc="0" normalizeH="0" noProof="0" dirty="0">
                  <a:ln>
                    <a:noFill/>
                  </a:ln>
                  <a:solidFill>
                    <a:schemeClr val="bg1">
                      <a:lumMod val="65000"/>
                    </a:schemeClr>
                  </a:solidFill>
                  <a:effectLst/>
                  <a:uLnTx/>
                  <a:uFillTx/>
                  <a:latin typeface="+mn-lt"/>
                </a:rPr>
                <a:t>Pomoc publiczna </a:t>
              </a:r>
            </a:p>
            <a:p>
              <a:pPr marL="661988" marR="0" lvl="3" indent="-215900" algn="l" defTabSz="1007943" rtl="0" eaLnBrk="1" fontAlgn="auto" latinLnBrk="0" hangingPunct="1">
                <a:lnSpc>
                  <a:spcPct val="120000"/>
                </a:lnSpc>
                <a:spcBef>
                  <a:spcPts val="551"/>
                </a:spcBef>
                <a:spcAft>
                  <a:spcPts val="0"/>
                </a:spcAft>
                <a:buClr>
                  <a:srgbClr val="002073"/>
                </a:buClr>
                <a:buSzTx/>
                <a:buFont typeface="Courier New" panose="02070309020205020404" pitchFamily="49" charset="0"/>
                <a:buChar char="o"/>
                <a:tabLst/>
                <a:defRPr/>
              </a:pPr>
              <a:r>
                <a:rPr kumimoji="0" lang="pl-PL" i="0" u="none" strike="noStrike" kern="1200" cap="none" spc="0" normalizeH="0" baseline="0" noProof="0" dirty="0">
                  <a:ln>
                    <a:noFill/>
                  </a:ln>
                  <a:effectLst/>
                  <a:uLnTx/>
                  <a:uFillTx/>
                  <a:latin typeface="+mn-lt"/>
                </a:rPr>
                <a:t>Budżet projektu </a:t>
              </a:r>
            </a:p>
            <a:p>
              <a:pPr marL="661988" marR="0" lvl="3" indent="-215900" algn="l" defTabSz="1007943" rtl="0" eaLnBrk="1" fontAlgn="auto" latinLnBrk="0" hangingPunct="1">
                <a:lnSpc>
                  <a:spcPct val="120000"/>
                </a:lnSpc>
                <a:spcBef>
                  <a:spcPts val="551"/>
                </a:spcBef>
                <a:spcAft>
                  <a:spcPts val="0"/>
                </a:spcAft>
                <a:buClr>
                  <a:srgbClr val="002073"/>
                </a:buClr>
                <a:buSzTx/>
                <a:buFont typeface="Courier New" panose="02070309020205020404" pitchFamily="49" charset="0"/>
                <a:buChar char="o"/>
                <a:tabLst/>
                <a:defRPr/>
              </a:pPr>
              <a:r>
                <a:rPr kumimoji="0" lang="pl-PL" b="0" i="0" u="none" strike="dblStrike" kern="1200" cap="none" spc="0" normalizeH="0" noProof="0" dirty="0">
                  <a:ln>
                    <a:noFill/>
                  </a:ln>
                  <a:solidFill>
                    <a:schemeClr val="bg1">
                      <a:lumMod val="65000"/>
                    </a:schemeClr>
                  </a:solidFill>
                  <a:effectLst/>
                  <a:uLnTx/>
                  <a:uFillTx/>
                  <a:latin typeface="+mn-lt"/>
                </a:rPr>
                <a:t>Analiza finansowa </a:t>
              </a:r>
            </a:p>
            <a:p>
              <a:pPr marL="661988" marR="0" lvl="3" indent="-215900" algn="l" defTabSz="1007943" rtl="0" eaLnBrk="1" fontAlgn="auto" latinLnBrk="0" hangingPunct="1">
                <a:lnSpc>
                  <a:spcPct val="120000"/>
                </a:lnSpc>
                <a:spcBef>
                  <a:spcPts val="551"/>
                </a:spcBef>
                <a:spcAft>
                  <a:spcPts val="0"/>
                </a:spcAft>
                <a:buClr>
                  <a:srgbClr val="002073"/>
                </a:buClr>
                <a:buSzTx/>
                <a:buFont typeface="Courier New" panose="02070309020205020404" pitchFamily="49" charset="0"/>
                <a:buChar char="o"/>
                <a:tabLst/>
                <a:defRPr/>
              </a:pPr>
              <a:r>
                <a:rPr kumimoji="0" lang="pl-PL" b="0" i="0" u="none" strike="dblStrike" kern="1200" cap="none" spc="0" normalizeH="0" noProof="0" dirty="0">
                  <a:ln>
                    <a:noFill/>
                  </a:ln>
                  <a:solidFill>
                    <a:schemeClr val="bg1">
                      <a:lumMod val="65000"/>
                    </a:schemeClr>
                  </a:solidFill>
                  <a:effectLst/>
                  <a:uLnTx/>
                  <a:uFillTx/>
                  <a:latin typeface="+mn-lt"/>
                </a:rPr>
                <a:t>Analiza ekonomiczna </a:t>
              </a:r>
            </a:p>
            <a:p>
              <a:pPr marL="1763900" marR="0" lvl="3" indent="-251986" algn="l" defTabSz="1007943" rtl="0" eaLnBrk="1" fontAlgn="auto" latinLnBrk="0" hangingPunct="1">
                <a:lnSpc>
                  <a:spcPct val="120000"/>
                </a:lnSpc>
                <a:spcBef>
                  <a:spcPts val="551"/>
                </a:spcBef>
                <a:spcAft>
                  <a:spcPts val="0"/>
                </a:spcAft>
                <a:buClrTx/>
                <a:buSzTx/>
                <a:buFont typeface="Arial" panose="020B0604020202020204" pitchFamily="34" charset="0"/>
                <a:buChar char="•"/>
                <a:tabLst/>
                <a:defRPr/>
              </a:pPr>
              <a:endParaRPr kumimoji="0" lang="pl-PL" sz="1800" b="0" i="0" u="none" strike="noStrike" kern="1200" cap="none" spc="0" normalizeH="0" baseline="0" noProof="0" dirty="0">
                <a:ln>
                  <a:noFill/>
                </a:ln>
                <a:solidFill>
                  <a:srgbClr val="000000"/>
                </a:solidFill>
                <a:effectLst/>
                <a:uLnTx/>
                <a:uFillTx/>
              </a:endParaRPr>
            </a:p>
            <a:p>
              <a:pPr marL="251986" marR="0" lvl="0" indent="-251986" algn="l" defTabSz="1007943" rtl="0" eaLnBrk="1" fontAlgn="auto" latinLnBrk="0" hangingPunct="1">
                <a:lnSpc>
                  <a:spcPts val="2400"/>
                </a:lnSpc>
                <a:spcBef>
                  <a:spcPts val="1102"/>
                </a:spcBef>
                <a:spcAft>
                  <a:spcPts val="0"/>
                </a:spcAft>
                <a:buClr>
                  <a:srgbClr val="003399"/>
                </a:buClr>
                <a:buSzTx/>
                <a:buFontTx/>
                <a:buBlip>
                  <a:blip r:embed="rId3"/>
                </a:buBlip>
                <a:tabLst/>
                <a:defRPr/>
              </a:pPr>
              <a:endParaRPr kumimoji="0" lang="pl-PL" sz="1800" b="0" i="0" u="none" strike="noStrike" kern="1200" cap="none" spc="0" normalizeH="0" baseline="0" noProof="0" dirty="0">
                <a:ln>
                  <a:noFill/>
                </a:ln>
                <a:solidFill>
                  <a:srgbClr val="000000"/>
                </a:solidFill>
                <a:effectLst/>
                <a:uLnTx/>
                <a:uFillTx/>
              </a:endParaRPr>
            </a:p>
          </p:txBody>
        </p:sp>
      </p:grpSp>
      <p:sp>
        <p:nvSpPr>
          <p:cNvPr id="10" name="Symbol zastępczy zawartości 2">
            <a:extLst>
              <a:ext uri="{FF2B5EF4-FFF2-40B4-BE49-F238E27FC236}">
                <a16:creationId xmlns:a16="http://schemas.microsoft.com/office/drawing/2014/main" id="{0CE1662B-5D85-4156-B0F1-40C7E4DF4AB4}"/>
              </a:ext>
            </a:extLst>
          </p:cNvPr>
          <p:cNvSpPr>
            <a:spLocks noGrp="1"/>
          </p:cNvSpPr>
          <p:nvPr>
            <p:ph idx="1"/>
          </p:nvPr>
        </p:nvSpPr>
        <p:spPr>
          <a:xfrm>
            <a:off x="1654268" y="4378992"/>
            <a:ext cx="10123408" cy="1443666"/>
          </a:xfrm>
        </p:spPr>
        <p:txBody>
          <a:bodyPr>
            <a:noAutofit/>
          </a:bodyPr>
          <a:lstStyle/>
          <a:p>
            <a:pPr marL="342900" lvl="3" indent="-342900">
              <a:lnSpc>
                <a:spcPct val="114000"/>
              </a:lnSpc>
              <a:spcBef>
                <a:spcPts val="600"/>
              </a:spcBef>
              <a:spcAft>
                <a:spcPts val="600"/>
              </a:spcAft>
              <a:buClr>
                <a:schemeClr val="accent1"/>
              </a:buClr>
              <a:buFont typeface="Wingdings" panose="05000000000000000000" pitchFamily="2" charset="2"/>
              <a:buChar char="§"/>
            </a:pPr>
            <a:r>
              <a:rPr lang="pl-PL" sz="1800" b="1" dirty="0">
                <a:latin typeface="+mn-lt"/>
              </a:rPr>
              <a:t>Nakłady na realizację projektu</a:t>
            </a:r>
          </a:p>
          <a:p>
            <a:pPr marL="542925" lvl="1" indent="-285750">
              <a:lnSpc>
                <a:spcPct val="114000"/>
              </a:lnSpc>
              <a:spcBef>
                <a:spcPts val="600"/>
              </a:spcBef>
              <a:spcAft>
                <a:spcPts val="600"/>
              </a:spcAft>
              <a:buClr>
                <a:srgbClr val="003399"/>
              </a:buClr>
              <a:buFont typeface="Courier New" panose="02070309020205020404" pitchFamily="49" charset="0"/>
              <a:buChar char="o"/>
            </a:pPr>
            <a:r>
              <a:rPr lang="pl-PL" sz="1800" dirty="0">
                <a:solidFill>
                  <a:srgbClr val="000000"/>
                </a:solidFill>
                <a:latin typeface="+mn-lt"/>
              </a:rPr>
              <a:t>zgodność z zasadami kwalifikowania wydatków (np. </a:t>
            </a:r>
            <a:r>
              <a:rPr lang="pl-PL" sz="1800" b="1" dirty="0">
                <a:solidFill>
                  <a:srgbClr val="000000"/>
                </a:solidFill>
                <a:latin typeface="+mn-lt"/>
              </a:rPr>
              <a:t>niekwalifikowalność budynków nieprzeznaczonych do prowadzenia akcji ratowniczych </a:t>
            </a:r>
            <a:r>
              <a:rPr lang="pl-PL" sz="1800" dirty="0">
                <a:solidFill>
                  <a:srgbClr val="000000"/>
                </a:solidFill>
                <a:latin typeface="+mn-lt"/>
              </a:rPr>
              <a:t>oraz </a:t>
            </a:r>
            <a:r>
              <a:rPr lang="pl-PL" sz="1800" b="1" dirty="0">
                <a:solidFill>
                  <a:srgbClr val="000000"/>
                </a:solidFill>
                <a:latin typeface="+mn-lt"/>
              </a:rPr>
              <a:t>usuwania skutków katastrof naturalnych </a:t>
            </a:r>
            <a:r>
              <a:rPr lang="pl-PL" sz="1800" dirty="0">
                <a:solidFill>
                  <a:srgbClr val="000000"/>
                </a:solidFill>
                <a:latin typeface="+mn-lt"/>
              </a:rPr>
              <a:t>lub awarii chemiczno-ekologicznych)</a:t>
            </a:r>
            <a:r>
              <a:rPr lang="pl-PL" sz="1800" dirty="0">
                <a:latin typeface="+mn-lt"/>
              </a:rPr>
              <a:t>.</a:t>
            </a:r>
          </a:p>
          <a:p>
            <a:pPr marL="0" indent="0">
              <a:lnSpc>
                <a:spcPct val="114000"/>
              </a:lnSpc>
              <a:buNone/>
            </a:pPr>
            <a:endParaRPr lang="pl-PL" sz="1800" dirty="0"/>
          </a:p>
        </p:txBody>
      </p:sp>
      <p:sp>
        <p:nvSpPr>
          <p:cNvPr id="9" name="Strzałka: zakrzywiona w prawo 8">
            <a:extLst>
              <a:ext uri="{FF2B5EF4-FFF2-40B4-BE49-F238E27FC236}">
                <a16:creationId xmlns:a16="http://schemas.microsoft.com/office/drawing/2014/main" id="{9F22C47D-64F1-407D-AE26-BD2EB2B4D32A}"/>
              </a:ext>
            </a:extLst>
          </p:cNvPr>
          <p:cNvSpPr/>
          <p:nvPr/>
        </p:nvSpPr>
        <p:spPr>
          <a:xfrm>
            <a:off x="242525" y="2351370"/>
            <a:ext cx="1129928" cy="2969349"/>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schemeClr val="tx1"/>
              </a:solidFill>
            </a:endParaRPr>
          </a:p>
        </p:txBody>
      </p:sp>
      <p:grpSp>
        <p:nvGrpSpPr>
          <p:cNvPr id="11" name="Grupa 10">
            <a:extLst>
              <a:ext uri="{FF2B5EF4-FFF2-40B4-BE49-F238E27FC236}">
                <a16:creationId xmlns:a16="http://schemas.microsoft.com/office/drawing/2014/main" id="{54DC276D-DFB9-4F1C-A17A-FDF68A902F21}"/>
              </a:ext>
            </a:extLst>
          </p:cNvPr>
          <p:cNvGrpSpPr/>
          <p:nvPr/>
        </p:nvGrpSpPr>
        <p:grpSpPr>
          <a:xfrm>
            <a:off x="6117193" y="2785610"/>
            <a:ext cx="1508760" cy="1508760"/>
            <a:chOff x="8714234" y="2104644"/>
            <a:chExt cx="1508760" cy="1508760"/>
          </a:xfrm>
        </p:grpSpPr>
        <p:pic>
          <p:nvPicPr>
            <p:cNvPr id="12" name="Picture 12" descr="Construction Excavator free icons designed by Freepik">
              <a:extLst>
                <a:ext uri="{FF2B5EF4-FFF2-40B4-BE49-F238E27FC236}">
                  <a16:creationId xmlns:a16="http://schemas.microsoft.com/office/drawing/2014/main" id="{9D0878F6-54C7-4FA8-9D1F-BCB06521CE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78735" y="2309209"/>
              <a:ext cx="979758" cy="979758"/>
            </a:xfrm>
            <a:prstGeom prst="rect">
              <a:avLst/>
            </a:prstGeom>
            <a:noFill/>
            <a:extLst>
              <a:ext uri="{909E8E84-426E-40DD-AFC4-6F175D3DCCD1}">
                <a14:hiddenFill xmlns:a14="http://schemas.microsoft.com/office/drawing/2010/main">
                  <a:solidFill>
                    <a:srgbClr val="FFFFFF"/>
                  </a:solidFill>
                </a14:hiddenFill>
              </a:ext>
            </a:extLst>
          </p:spPr>
        </p:pic>
        <p:sp>
          <p:nvSpPr>
            <p:cNvPr id="13" name="Owal 12">
              <a:extLst>
                <a:ext uri="{FF2B5EF4-FFF2-40B4-BE49-F238E27FC236}">
                  <a16:creationId xmlns:a16="http://schemas.microsoft.com/office/drawing/2014/main" id="{52A5A02A-0B0B-4E02-A21C-40B580A7522D}"/>
                </a:ext>
              </a:extLst>
            </p:cNvPr>
            <p:cNvSpPr/>
            <p:nvPr/>
          </p:nvSpPr>
          <p:spPr>
            <a:xfrm>
              <a:off x="8714234" y="2104644"/>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579723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6017B5-F2EC-4723-BB19-828E9EA06DB0}"/>
              </a:ext>
            </a:extLst>
          </p:cNvPr>
          <p:cNvSpPr>
            <a:spLocks noGrp="1"/>
          </p:cNvSpPr>
          <p:nvPr>
            <p:ph type="title"/>
          </p:nvPr>
        </p:nvSpPr>
        <p:spPr>
          <a:xfrm>
            <a:off x="1163545" y="341375"/>
            <a:ext cx="10460496" cy="979757"/>
          </a:xfrm>
        </p:spPr>
        <p:txBody>
          <a:bodyPr>
            <a:normAutofit fontScale="90000"/>
          </a:bodyPr>
          <a:lstStyle/>
          <a:p>
            <a:r>
              <a:rPr lang="pl-PL" sz="2700" dirty="0"/>
              <a:t>Kryteria wyboru projektów - zgodności z zasadami horyzontalnymi (TAK/NIE)</a:t>
            </a:r>
            <a:br>
              <a:rPr lang="pl-PL" sz="2400" dirty="0"/>
            </a:br>
            <a:r>
              <a:rPr lang="pl-PL" sz="2400" dirty="0">
                <a:latin typeface="+mn-lt"/>
              </a:rPr>
              <a:t>Rozporządzenie ogólne art 9. Zasady horyzontalne</a:t>
            </a:r>
            <a:br>
              <a:rPr lang="pl-PL" sz="2400" dirty="0"/>
            </a:br>
            <a:br>
              <a:rPr lang="pl-PL" sz="2400" dirty="0"/>
            </a:br>
            <a:br>
              <a:rPr lang="pl-PL" sz="2400" dirty="0"/>
            </a:br>
            <a:br>
              <a:rPr lang="pl-PL" sz="2400" dirty="0"/>
            </a:br>
            <a:br>
              <a:rPr lang="pl-PL" sz="2400" dirty="0"/>
            </a:br>
            <a:br>
              <a:rPr lang="pl-PL" sz="2400" dirty="0"/>
            </a:br>
            <a:br>
              <a:rPr lang="pl-PL" sz="2400" dirty="0"/>
            </a:br>
            <a:br>
              <a:rPr lang="pl-PL" sz="2400" dirty="0"/>
            </a:br>
            <a:br>
              <a:rPr lang="pl-PL" sz="2400" dirty="0"/>
            </a:br>
            <a:r>
              <a:rPr lang="pl-PL" sz="2200" dirty="0"/>
              <a:t>Wytyczne równościowe </a:t>
            </a:r>
            <a:r>
              <a:rPr lang="pl-PL" sz="2200" dirty="0" err="1">
                <a:hlinkClick r:id="rId3"/>
              </a:rPr>
              <a:t>https</a:t>
            </a:r>
            <a:r>
              <a:rPr lang="pl-PL" sz="2200" dirty="0">
                <a:hlinkClick r:id="rId3"/>
              </a:rPr>
              <a:t>://</a:t>
            </a:r>
            <a:r>
              <a:rPr lang="pl-PL" sz="2200" dirty="0" err="1">
                <a:hlinkClick r:id="rId3"/>
              </a:rPr>
              <a:t>www.funduszeeuropejskie.gov.pl</a:t>
            </a:r>
            <a:r>
              <a:rPr lang="pl-PL" sz="2200" dirty="0">
                <a:hlinkClick r:id="rId3"/>
              </a:rPr>
              <a:t>/strony/o-funduszach/dokumenty/wytyczne-dotyczace-realizacji-zasad-rownosciowych-w-ramach-funduszy-unijnych-na-lata-2021-2027-1/</a:t>
            </a:r>
            <a:r>
              <a:rPr lang="pl-PL" sz="2200" dirty="0"/>
              <a:t>  </a:t>
            </a:r>
            <a:br>
              <a:rPr lang="pl-PL" sz="2400" dirty="0"/>
            </a:br>
            <a:endParaRPr lang="pl-PL" sz="2400" dirty="0"/>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a:noFill/>
        </p:spPr>
        <p:txBody>
          <a:bodyPr vert="horz" lIns="0" tIns="72000" rIns="0" bIns="72000" rtlCol="0" anchor="ctr" anchorCtr="0"/>
          <a:lstStyle/>
          <a:p>
            <a:fld id="{EB4015AA-59F6-416B-87A6-8E3D940284E2}" type="slidenum">
              <a:rPr lang="pl-PL" sz="1200"/>
              <a:pPr/>
              <a:t>22</a:t>
            </a:fld>
            <a:endParaRPr lang="pl-PL" sz="1200" dirty="0"/>
          </a:p>
        </p:txBody>
      </p:sp>
      <p:sp>
        <p:nvSpPr>
          <p:cNvPr id="5" name="Strzałka: w prawo 4">
            <a:extLst>
              <a:ext uri="{FF2B5EF4-FFF2-40B4-BE49-F238E27FC236}">
                <a16:creationId xmlns:a16="http://schemas.microsoft.com/office/drawing/2014/main" id="{C3261B57-F1E0-433B-99FE-AB3ED419FB66}"/>
              </a:ext>
            </a:extLst>
          </p:cNvPr>
          <p:cNvSpPr/>
          <p:nvPr/>
        </p:nvSpPr>
        <p:spPr>
          <a:xfrm>
            <a:off x="263769" y="1214366"/>
            <a:ext cx="608379" cy="319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prawo 6">
            <a:extLst>
              <a:ext uri="{FF2B5EF4-FFF2-40B4-BE49-F238E27FC236}">
                <a16:creationId xmlns:a16="http://schemas.microsoft.com/office/drawing/2014/main" id="{123EDBC6-B373-4396-9191-6BAEDCCCEA56}"/>
              </a:ext>
            </a:extLst>
          </p:cNvPr>
          <p:cNvSpPr/>
          <p:nvPr/>
        </p:nvSpPr>
        <p:spPr>
          <a:xfrm>
            <a:off x="263769" y="5004464"/>
            <a:ext cx="608379" cy="319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chemat blokowy: dokument 8">
            <a:extLst>
              <a:ext uri="{FF2B5EF4-FFF2-40B4-BE49-F238E27FC236}">
                <a16:creationId xmlns:a16="http://schemas.microsoft.com/office/drawing/2014/main" id="{16C45345-AF86-4571-BDA7-17E6EA8C5B56}"/>
              </a:ext>
            </a:extLst>
          </p:cNvPr>
          <p:cNvSpPr/>
          <p:nvPr/>
        </p:nvSpPr>
        <p:spPr>
          <a:xfrm>
            <a:off x="1724025" y="1807617"/>
            <a:ext cx="8315325" cy="3031083"/>
          </a:xfrm>
          <a:prstGeom prst="flowChartDocument">
            <a:avLst/>
          </a:prstGeom>
          <a:solidFill>
            <a:schemeClr val="accent5">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ts val="2800"/>
              </a:lnSpc>
            </a:pPr>
            <a:r>
              <a:rPr lang="pl-PL" dirty="0">
                <a:solidFill>
                  <a:schemeClr val="tx2"/>
                </a:solidFill>
              </a:rPr>
              <a:t>...Państwa członkowskie i Komisja podejmują odpowiednie kroki w celu zapobiegania wszelkiej dyskryminacji </a:t>
            </a:r>
            <a:r>
              <a:rPr lang="pl-PL" b="1" dirty="0">
                <a:solidFill>
                  <a:schemeClr val="tx2"/>
                </a:solidFill>
              </a:rPr>
              <a:t>ze względu na płeć, rasę lub pochodzenie etniczne, religię lub światopogląd, niepełnosprawność, wiek lub orientację seksualną</a:t>
            </a:r>
            <a:r>
              <a:rPr lang="pl-PL" dirty="0">
                <a:solidFill>
                  <a:schemeClr val="tx2"/>
                </a:solidFill>
              </a:rPr>
              <a:t> podczas przygotowywania, wdrażania, monitorowania, sprawozdawczości i ewaluacji programów. W procesie przygotowywania i wdrażania programów należy w szczególności wziąć pod uwagę </a:t>
            </a:r>
            <a:r>
              <a:rPr lang="pl-PL" b="1" dirty="0">
                <a:solidFill>
                  <a:schemeClr val="tx2"/>
                </a:solidFill>
              </a:rPr>
              <a:t>zapewnienie dostępności dla osób z niepełnosprawnościami.</a:t>
            </a:r>
          </a:p>
        </p:txBody>
      </p:sp>
      <p:grpSp>
        <p:nvGrpSpPr>
          <p:cNvPr id="8" name="Grupa 7">
            <a:extLst>
              <a:ext uri="{FF2B5EF4-FFF2-40B4-BE49-F238E27FC236}">
                <a16:creationId xmlns:a16="http://schemas.microsoft.com/office/drawing/2014/main" id="{DA0C2752-0E47-46B2-A3D8-D1225221FA16}"/>
              </a:ext>
            </a:extLst>
          </p:cNvPr>
          <p:cNvGrpSpPr/>
          <p:nvPr/>
        </p:nvGrpSpPr>
        <p:grpSpPr>
          <a:xfrm>
            <a:off x="10115281" y="831253"/>
            <a:ext cx="1508760" cy="1508760"/>
            <a:chOff x="7537704" y="3770969"/>
            <a:chExt cx="1508760" cy="1508760"/>
          </a:xfrm>
        </p:grpSpPr>
        <p:pic>
          <p:nvPicPr>
            <p:cNvPr id="10" name="Picture 2" descr="Gender equality symbol isolated on white background. Men and women equal  concept icon. Female and male sex icon. Women and men should always have  equal. Vector illustration. 35207322 Vector Art at Vecteezy">
              <a:extLst>
                <a:ext uri="{FF2B5EF4-FFF2-40B4-BE49-F238E27FC236}">
                  <a16:creationId xmlns:a16="http://schemas.microsoft.com/office/drawing/2014/main" id="{0BA5194C-E94C-442B-B777-E3DDB27D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4509" y="3916055"/>
              <a:ext cx="1204226" cy="1204226"/>
            </a:xfrm>
            <a:prstGeom prst="rect">
              <a:avLst/>
            </a:prstGeom>
            <a:noFill/>
            <a:extLst>
              <a:ext uri="{909E8E84-426E-40DD-AFC4-6F175D3DCCD1}">
                <a14:hiddenFill xmlns:a14="http://schemas.microsoft.com/office/drawing/2010/main">
                  <a:solidFill>
                    <a:srgbClr val="FFFFFF"/>
                  </a:solidFill>
                </a14:hiddenFill>
              </a:ext>
            </a:extLst>
          </p:spPr>
        </p:pic>
        <p:sp>
          <p:nvSpPr>
            <p:cNvPr id="11" name="Owal 10">
              <a:extLst>
                <a:ext uri="{FF2B5EF4-FFF2-40B4-BE49-F238E27FC236}">
                  <a16:creationId xmlns:a16="http://schemas.microsoft.com/office/drawing/2014/main" id="{C636A422-EA3F-4873-918F-23E0DA82A763}"/>
                </a:ext>
              </a:extLst>
            </p:cNvPr>
            <p:cNvSpPr/>
            <p:nvPr/>
          </p:nvSpPr>
          <p:spPr>
            <a:xfrm>
              <a:off x="7537704" y="3770969"/>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378297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3A4156DA-2C6B-4B86-812E-887607527910}"/>
              </a:ext>
            </a:extLst>
          </p:cNvPr>
          <p:cNvSpPr>
            <a:spLocks noGrp="1"/>
          </p:cNvSpPr>
          <p:nvPr>
            <p:ph type="sldNum" sz="quarter" idx="10"/>
          </p:nvPr>
        </p:nvSpPr>
        <p:spPr/>
        <p:txBody>
          <a:bodyPr/>
          <a:lstStyle/>
          <a:p>
            <a:fld id="{EB4015AA-59F6-416B-87A6-8E3D940284E2}" type="slidenum">
              <a:rPr lang="pl-PL" smtClean="0"/>
              <a:pPr/>
              <a:t>23</a:t>
            </a:fld>
            <a:endParaRPr lang="pl-PL" dirty="0"/>
          </a:p>
        </p:txBody>
      </p:sp>
      <p:sp>
        <p:nvSpPr>
          <p:cNvPr id="5" name="Symbol zastępczy zawartości 2">
            <a:extLst>
              <a:ext uri="{FF2B5EF4-FFF2-40B4-BE49-F238E27FC236}">
                <a16:creationId xmlns:a16="http://schemas.microsoft.com/office/drawing/2014/main" id="{6A6257F4-99AB-48FF-8F88-1238E0C9D45F}"/>
              </a:ext>
            </a:extLst>
          </p:cNvPr>
          <p:cNvSpPr txBox="1">
            <a:spLocks/>
          </p:cNvSpPr>
          <p:nvPr/>
        </p:nvSpPr>
        <p:spPr>
          <a:xfrm>
            <a:off x="1169316" y="1305926"/>
            <a:ext cx="10460496" cy="4581525"/>
          </a:xfrm>
          <a:prstGeom prst="rect">
            <a:avLst/>
          </a:prstGeom>
        </p:spPr>
        <p:txBody>
          <a:bodyPr vert="horz" lIns="0" tIns="0" rIns="0" bIns="0" rtlCol="0">
            <a:noAutofit/>
          </a:bodyPr>
          <a:lstStyle>
            <a:lvl1pPr marL="228602" indent="-228602" algn="l" defTabSz="914406" rtl="0" eaLnBrk="1" latinLnBrk="0" hangingPunct="1">
              <a:lnSpc>
                <a:spcPts val="2177"/>
              </a:lnSpc>
              <a:spcBef>
                <a:spcPts val="1000"/>
              </a:spcBef>
              <a:buClr>
                <a:schemeClr val="accent1"/>
              </a:buClr>
              <a:buFontTx/>
              <a:buBlip>
                <a:blip r:embed="rId3"/>
              </a:buBlip>
              <a:defRPr sz="1633" kern="1200">
                <a:solidFill>
                  <a:schemeClr val="tx1"/>
                </a:solidFill>
                <a:latin typeface="Open Sans" pitchFamily="2" charset="0"/>
                <a:ea typeface="Open Sans" pitchFamily="2" charset="0"/>
                <a:cs typeface="Open Sans" pitchFamily="2" charset="0"/>
              </a:defRPr>
            </a:lvl1pPr>
            <a:lvl2pPr marL="685804" indent="-228602" algn="l" defTabSz="914406" rtl="0" eaLnBrk="1" latinLnBrk="0" hangingPunct="1">
              <a:lnSpc>
                <a:spcPts val="2177"/>
              </a:lnSpc>
              <a:spcBef>
                <a:spcPts val="500"/>
              </a:spcBef>
              <a:buFontTx/>
              <a:buBlip>
                <a:blip r:embed="rId4"/>
              </a:buBlip>
              <a:defRPr sz="1633" kern="1200">
                <a:solidFill>
                  <a:schemeClr val="tx1"/>
                </a:solidFill>
                <a:latin typeface="Open Sans" pitchFamily="2" charset="0"/>
                <a:ea typeface="Open Sans" pitchFamily="2" charset="0"/>
                <a:cs typeface="Open Sans" pitchFamily="2" charset="0"/>
              </a:defRPr>
            </a:lvl2pPr>
            <a:lvl3pPr marL="1143008" indent="-228602" algn="l" defTabSz="914406" rtl="0" eaLnBrk="1" latinLnBrk="0" hangingPunct="1">
              <a:lnSpc>
                <a:spcPts val="2177"/>
              </a:lnSpc>
              <a:spcBef>
                <a:spcPts val="500"/>
              </a:spcBef>
              <a:buFontTx/>
              <a:buBlip>
                <a:blip r:embed="rId5"/>
              </a:buBlip>
              <a:defRPr sz="1633" kern="1200">
                <a:solidFill>
                  <a:schemeClr val="tx1"/>
                </a:solidFill>
                <a:latin typeface="Open Sans" pitchFamily="2" charset="0"/>
                <a:ea typeface="Open Sans" pitchFamily="2" charset="0"/>
                <a:cs typeface="Open Sans" pitchFamily="2" charset="0"/>
              </a:defRPr>
            </a:lvl3pPr>
            <a:lvl4pPr marL="1600210"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413"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600"/>
              </a:spcBef>
              <a:buSzPct val="130000"/>
              <a:buFont typeface="Wingdings" panose="05000000000000000000" pitchFamily="2" charset="2"/>
              <a:buChar char="§"/>
            </a:pPr>
            <a:r>
              <a:rPr lang="pl-PL" sz="1800" b="1" dirty="0">
                <a:latin typeface="+mn-lt"/>
              </a:rPr>
              <a:t>Zasada równości szans i niedyskryminacji, w tym dostępności dla osób z niepełnosprawnościami</a:t>
            </a:r>
          </a:p>
          <a:p>
            <a:pPr lvl="1">
              <a:lnSpc>
                <a:spcPct val="114000"/>
              </a:lnSpc>
              <a:spcBef>
                <a:spcPts val="600"/>
              </a:spcBef>
              <a:buSzPct val="130000"/>
              <a:buFont typeface="Courier New" panose="02070309020205020404" pitchFamily="49" charset="0"/>
              <a:buChar char="o"/>
            </a:pPr>
            <a:r>
              <a:rPr lang="pl-PL" sz="1800" dirty="0">
                <a:latin typeface="+mn-lt"/>
              </a:rPr>
              <a:t>Zasada rozpatrywana w kontekście OSOBY, np. Zarządzanie projektem &lt;=&gt; polityka zatrudniania</a:t>
            </a:r>
          </a:p>
          <a:p>
            <a:pPr>
              <a:lnSpc>
                <a:spcPct val="114000"/>
              </a:lnSpc>
              <a:spcBef>
                <a:spcPts val="600"/>
              </a:spcBef>
              <a:buSzPct val="130000"/>
              <a:buFont typeface="Wingdings" panose="05000000000000000000" pitchFamily="2" charset="2"/>
              <a:buChar char="§"/>
            </a:pPr>
            <a:r>
              <a:rPr lang="pl-PL" sz="1800" b="1" dirty="0">
                <a:latin typeface="+mn-lt"/>
              </a:rPr>
              <a:t>Karta Praw Podstawowych Unii Europejskiej</a:t>
            </a:r>
          </a:p>
          <a:p>
            <a:pPr lvl="1">
              <a:lnSpc>
                <a:spcPct val="114000"/>
              </a:lnSpc>
              <a:spcBef>
                <a:spcPts val="600"/>
              </a:spcBef>
              <a:buSzPct val="130000"/>
              <a:buFont typeface="Courier New" panose="02070309020205020404" pitchFamily="49" charset="0"/>
              <a:buChar char="o"/>
            </a:pPr>
            <a:r>
              <a:rPr lang="pl-PL" sz="1800" dirty="0">
                <a:latin typeface="+mn-lt"/>
              </a:rPr>
              <a:t>Zasada przestrzegania praw CZŁOWIEKA </a:t>
            </a:r>
          </a:p>
          <a:p>
            <a:pPr lvl="1">
              <a:lnSpc>
                <a:spcPct val="114000"/>
              </a:lnSpc>
              <a:spcBef>
                <a:spcPts val="600"/>
              </a:spcBef>
              <a:buSzPct val="130000"/>
              <a:buFont typeface="Courier New" panose="02070309020205020404" pitchFamily="49" charset="0"/>
              <a:buChar char="o"/>
            </a:pPr>
            <a:r>
              <a:rPr lang="pl-PL" sz="1800" dirty="0">
                <a:latin typeface="+mn-lt"/>
              </a:rPr>
              <a:t>Karta Praw Podstawowych art 8. Ochrona danych osobowych</a:t>
            </a:r>
          </a:p>
          <a:p>
            <a:pPr lvl="1">
              <a:lnSpc>
                <a:spcPct val="114000"/>
              </a:lnSpc>
              <a:spcBef>
                <a:spcPts val="600"/>
              </a:spcBef>
              <a:buSzPct val="130000"/>
              <a:buFont typeface="Courier New" panose="02070309020205020404" pitchFamily="49" charset="0"/>
              <a:buChar char="o"/>
            </a:pPr>
            <a:r>
              <a:rPr lang="pl-PL" sz="1800" dirty="0">
                <a:latin typeface="+mn-lt"/>
              </a:rPr>
              <a:t>Karta Praw Podstawowych art 37. Ochrona środowiska</a:t>
            </a:r>
          </a:p>
          <a:p>
            <a:pPr>
              <a:lnSpc>
                <a:spcPct val="114000"/>
              </a:lnSpc>
              <a:spcBef>
                <a:spcPts val="600"/>
              </a:spcBef>
              <a:buSzPct val="130000"/>
              <a:buFont typeface="Wingdings" panose="05000000000000000000" pitchFamily="2" charset="2"/>
              <a:buChar char="§"/>
            </a:pPr>
            <a:r>
              <a:rPr lang="pl-PL" sz="1800" b="1" dirty="0">
                <a:latin typeface="+mn-lt"/>
              </a:rPr>
              <a:t>Konwencja o Prawach Osób Niepełnosprawnych</a:t>
            </a:r>
          </a:p>
          <a:p>
            <a:pPr lvl="1">
              <a:lnSpc>
                <a:spcPct val="114000"/>
              </a:lnSpc>
              <a:spcBef>
                <a:spcPts val="600"/>
              </a:spcBef>
              <a:buSzPct val="130000"/>
              <a:buFont typeface="Courier New" panose="02070309020205020404" pitchFamily="49" charset="0"/>
              <a:buChar char="o"/>
            </a:pPr>
            <a:r>
              <a:rPr lang="pl-PL" sz="1800" dirty="0">
                <a:latin typeface="+mn-lt"/>
              </a:rPr>
              <a:t>Zasada przestrzegania w kontekście DOSTĘPNOŚCI =&gt; architektonicznej, cyfrowej, informacyjno-komunikacyjnej</a:t>
            </a:r>
          </a:p>
          <a:p>
            <a:pPr>
              <a:lnSpc>
                <a:spcPct val="114000"/>
              </a:lnSpc>
              <a:spcBef>
                <a:spcPts val="600"/>
              </a:spcBef>
              <a:buSzPct val="130000"/>
              <a:buFont typeface="Wingdings" panose="05000000000000000000" pitchFamily="2" charset="2"/>
              <a:buChar char="§"/>
            </a:pPr>
            <a:r>
              <a:rPr lang="pl-PL" sz="1800" b="1" dirty="0">
                <a:latin typeface="+mn-lt"/>
              </a:rPr>
              <a:t>Zasada równości kobiet i mężczyzn</a:t>
            </a:r>
          </a:p>
          <a:p>
            <a:pPr lvl="1">
              <a:lnSpc>
                <a:spcPct val="114000"/>
              </a:lnSpc>
              <a:spcBef>
                <a:spcPts val="600"/>
              </a:spcBef>
              <a:buSzPct val="130000"/>
              <a:buFont typeface="Courier New" panose="02070309020205020404" pitchFamily="49" charset="0"/>
              <a:buChar char="o"/>
            </a:pPr>
            <a:r>
              <a:rPr lang="pl-PL" sz="1800" dirty="0">
                <a:latin typeface="+mn-lt"/>
              </a:rPr>
              <a:t>Zasada rozpatrywana w kontekście PŁCI, np. Zarządzanie projektem &lt;=&gt; polityka płac</a:t>
            </a:r>
            <a:endParaRPr lang="pl-PL" sz="1800" b="1" dirty="0">
              <a:latin typeface="+mn-lt"/>
            </a:endParaRPr>
          </a:p>
          <a:p>
            <a:pPr>
              <a:lnSpc>
                <a:spcPct val="114000"/>
              </a:lnSpc>
              <a:spcBef>
                <a:spcPts val="600"/>
              </a:spcBef>
              <a:buSzPct val="130000"/>
              <a:buFont typeface="Wingdings" panose="05000000000000000000" pitchFamily="2" charset="2"/>
              <a:buChar char="§"/>
            </a:pPr>
            <a:r>
              <a:rPr lang="pl-PL" sz="1800" b="1" dirty="0">
                <a:latin typeface="+mn-lt"/>
              </a:rPr>
              <a:t>Zasada zrównoważonego rozwoju, w tym zasada </a:t>
            </a:r>
            <a:r>
              <a:rPr lang="pl-PL" sz="1800" b="1" dirty="0" err="1">
                <a:latin typeface="+mn-lt"/>
              </a:rPr>
              <a:t>DNSH</a:t>
            </a:r>
            <a:endParaRPr lang="pl-PL" sz="1800" b="1" dirty="0">
              <a:latin typeface="+mn-lt"/>
            </a:endParaRPr>
          </a:p>
          <a:p>
            <a:pPr lvl="1">
              <a:lnSpc>
                <a:spcPct val="114000"/>
              </a:lnSpc>
              <a:spcBef>
                <a:spcPts val="600"/>
              </a:spcBef>
              <a:buSzPct val="130000"/>
              <a:buFont typeface="Courier New" panose="02070309020205020404" pitchFamily="49" charset="0"/>
              <a:buChar char="o"/>
            </a:pPr>
            <a:r>
              <a:rPr lang="pl-PL" sz="1800" dirty="0">
                <a:latin typeface="+mn-lt"/>
              </a:rPr>
              <a:t>Zasada rozpatrywana w kontekście NIE CZYŃ POWAŻNYCH SZKÓD </a:t>
            </a:r>
          </a:p>
          <a:p>
            <a:pPr lvl="1">
              <a:lnSpc>
                <a:spcPct val="114000"/>
              </a:lnSpc>
              <a:spcBef>
                <a:spcPts val="600"/>
              </a:spcBef>
              <a:buSzPct val="130000"/>
              <a:buFont typeface="Courier New" panose="02070309020205020404" pitchFamily="49" charset="0"/>
              <a:buChar char="o"/>
            </a:pPr>
            <a:r>
              <a:rPr lang="pl-PL" sz="1800" dirty="0">
                <a:latin typeface="+mn-lt"/>
              </a:rPr>
              <a:t>Załącznik 2.1 Informacja o wpływie projektu na środowisko, zagadnienia w punktach </a:t>
            </a:r>
            <a:r>
              <a:rPr lang="pl-PL" sz="1800" dirty="0" err="1">
                <a:latin typeface="+mn-lt"/>
              </a:rPr>
              <a:t>B1</a:t>
            </a:r>
            <a:r>
              <a:rPr lang="pl-PL" sz="1800" dirty="0">
                <a:latin typeface="+mn-lt"/>
              </a:rPr>
              <a:t> i </a:t>
            </a:r>
            <a:r>
              <a:rPr lang="pl-PL" sz="1800" dirty="0" err="1">
                <a:latin typeface="+mn-lt"/>
              </a:rPr>
              <a:t>B2</a:t>
            </a:r>
            <a:endParaRPr lang="pl-PL" sz="1800" dirty="0">
              <a:latin typeface="+mn-lt"/>
            </a:endParaRPr>
          </a:p>
        </p:txBody>
      </p:sp>
      <p:sp>
        <p:nvSpPr>
          <p:cNvPr id="6" name="Tytuł 1">
            <a:extLst>
              <a:ext uri="{FF2B5EF4-FFF2-40B4-BE49-F238E27FC236}">
                <a16:creationId xmlns:a16="http://schemas.microsoft.com/office/drawing/2014/main" id="{F1B5ADB2-15F6-4016-8A12-3A7D71C61F05}"/>
              </a:ext>
            </a:extLst>
          </p:cNvPr>
          <p:cNvSpPr>
            <a:spLocks noGrp="1"/>
          </p:cNvSpPr>
          <p:nvPr>
            <p:ph type="title"/>
          </p:nvPr>
        </p:nvSpPr>
        <p:spPr>
          <a:xfrm>
            <a:off x="1169316" y="326438"/>
            <a:ext cx="9852025" cy="979488"/>
          </a:xfrm>
        </p:spPr>
        <p:txBody>
          <a:bodyPr>
            <a:normAutofit fontScale="90000"/>
          </a:bodyPr>
          <a:lstStyle/>
          <a:p>
            <a:r>
              <a:rPr lang="pl-PL" sz="2400" dirty="0"/>
              <a:t>Kryteria wyboru projektów - zgodności z zasadami horyzontalnymi (TAK/NIE)</a:t>
            </a:r>
            <a:br>
              <a:rPr lang="pl-PL" sz="2400" dirty="0"/>
            </a:br>
            <a:br>
              <a:rPr lang="pl-PL" sz="2400" dirty="0"/>
            </a:br>
            <a:endParaRPr lang="pl-PL" sz="2400" dirty="0"/>
          </a:p>
        </p:txBody>
      </p:sp>
      <p:grpSp>
        <p:nvGrpSpPr>
          <p:cNvPr id="7" name="Grupa 6">
            <a:extLst>
              <a:ext uri="{FF2B5EF4-FFF2-40B4-BE49-F238E27FC236}">
                <a16:creationId xmlns:a16="http://schemas.microsoft.com/office/drawing/2014/main" id="{E8B76910-78A8-43EB-A5DC-24543C493956}"/>
              </a:ext>
            </a:extLst>
          </p:cNvPr>
          <p:cNvGrpSpPr/>
          <p:nvPr/>
        </p:nvGrpSpPr>
        <p:grpSpPr>
          <a:xfrm>
            <a:off x="8487649" y="2175421"/>
            <a:ext cx="1508760" cy="1508760"/>
            <a:chOff x="7537704" y="3770969"/>
            <a:chExt cx="1508760" cy="1508760"/>
          </a:xfrm>
        </p:grpSpPr>
        <p:pic>
          <p:nvPicPr>
            <p:cNvPr id="8" name="Picture 2" descr="Gender equality symbol isolated on white background. Men and women equal  concept icon. Female and male sex icon. Women and men should always have  equal. Vector illustration. 35207322 Vector Art at Vecteezy">
              <a:extLst>
                <a:ext uri="{FF2B5EF4-FFF2-40B4-BE49-F238E27FC236}">
                  <a16:creationId xmlns:a16="http://schemas.microsoft.com/office/drawing/2014/main" id="{DD0D2E6D-2FB0-4E52-A75C-AFF3B80C0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4509" y="3916055"/>
              <a:ext cx="1204226" cy="1204226"/>
            </a:xfrm>
            <a:prstGeom prst="rect">
              <a:avLst/>
            </a:prstGeom>
            <a:noFill/>
            <a:extLst>
              <a:ext uri="{909E8E84-426E-40DD-AFC4-6F175D3DCCD1}">
                <a14:hiddenFill xmlns:a14="http://schemas.microsoft.com/office/drawing/2010/main">
                  <a:solidFill>
                    <a:srgbClr val="FFFFFF"/>
                  </a:solidFill>
                </a14:hiddenFill>
              </a:ext>
            </a:extLst>
          </p:spPr>
        </p:pic>
        <p:sp>
          <p:nvSpPr>
            <p:cNvPr id="9" name="Owal 8">
              <a:extLst>
                <a:ext uri="{FF2B5EF4-FFF2-40B4-BE49-F238E27FC236}">
                  <a16:creationId xmlns:a16="http://schemas.microsoft.com/office/drawing/2014/main" id="{2CB59195-FE85-4B67-ABEA-496039368109}"/>
                </a:ext>
              </a:extLst>
            </p:cNvPr>
            <p:cNvSpPr/>
            <p:nvPr/>
          </p:nvSpPr>
          <p:spPr>
            <a:xfrm>
              <a:off x="7537704" y="3770969"/>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207275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1187998" y="1030822"/>
            <a:ext cx="10331764" cy="5161738"/>
          </a:xfrm>
        </p:spPr>
        <p:txBody>
          <a:bodyPr>
            <a:normAutofit/>
          </a:bodyPr>
          <a:lstStyle/>
          <a:p>
            <a:pPr marL="0" indent="0">
              <a:lnSpc>
                <a:spcPct val="124000"/>
              </a:lnSpc>
              <a:spcBef>
                <a:spcPts val="0"/>
              </a:spcBef>
              <a:spcAft>
                <a:spcPts val="1200"/>
              </a:spcAft>
              <a:buNone/>
            </a:pPr>
            <a:r>
              <a:rPr lang="pl-PL" sz="1800" b="1" dirty="0">
                <a:latin typeface="+mn-lt"/>
              </a:rPr>
              <a:t>Obszar A. Zgodność z logiką interwencji Programu </a:t>
            </a:r>
          </a:p>
          <a:p>
            <a:pPr marL="228602" lvl="3">
              <a:lnSpc>
                <a:spcPct val="124000"/>
              </a:lnSpc>
              <a:spcBef>
                <a:spcPts val="600"/>
              </a:spcBef>
              <a:spcAft>
                <a:spcPts val="600"/>
              </a:spcAft>
              <a:buClr>
                <a:schemeClr val="accent1"/>
              </a:buClr>
              <a:buFont typeface="Wingdings" panose="05000000000000000000" pitchFamily="2" charset="2"/>
              <a:buChar char="§"/>
            </a:pPr>
            <a:r>
              <a:rPr lang="pl-PL" sz="1800" b="1" dirty="0">
                <a:latin typeface="+mn-lt"/>
              </a:rPr>
              <a:t>Profil projektu</a:t>
            </a:r>
          </a:p>
          <a:p>
            <a:pPr marL="542925" lvl="1" indent="-285750" defTabSz="914400">
              <a:lnSpc>
                <a:spcPct val="124000"/>
              </a:lnSpc>
              <a:spcBef>
                <a:spcPts val="0"/>
              </a:spcBef>
              <a:spcAft>
                <a:spcPts val="600"/>
              </a:spcAft>
              <a:buClr>
                <a:schemeClr val="accent1"/>
              </a:buClr>
              <a:buFont typeface="Courier New" panose="02070309020205020404" pitchFamily="49" charset="0"/>
              <a:buChar char="o"/>
            </a:pPr>
            <a:r>
              <a:rPr lang="pl-PL" sz="1800" dirty="0">
                <a:latin typeface="+mn-lt"/>
              </a:rPr>
              <a:t>wpisywanie się w wyzwania, zakres i ukierunkowanie </a:t>
            </a:r>
            <a:r>
              <a:rPr lang="pl-PL" sz="1800" b="1" dirty="0">
                <a:latin typeface="+mn-lt"/>
              </a:rPr>
              <a:t>celu szczegółowego 2 (iv</a:t>
            </a:r>
            <a:r>
              <a:rPr lang="pl-PL" sz="1800" dirty="0">
                <a:latin typeface="+mn-lt"/>
              </a:rPr>
              <a:t>) i właściwego Działania FEP 2021-2027 poprzez przyczynianie się do </a:t>
            </a:r>
            <a:r>
              <a:rPr lang="pl-PL" sz="1800" b="1" dirty="0">
                <a:latin typeface="+mn-lt"/>
              </a:rPr>
              <a:t>doskonalenia systemów</a:t>
            </a:r>
            <a:r>
              <a:rPr lang="pl-PL" sz="1800" dirty="0">
                <a:latin typeface="+mn-lt"/>
              </a:rPr>
              <a:t> </a:t>
            </a:r>
            <a:r>
              <a:rPr lang="pl-PL" sz="1800" b="1" dirty="0">
                <a:latin typeface="+mn-lt"/>
              </a:rPr>
              <a:t>monitorowania</a:t>
            </a:r>
            <a:r>
              <a:rPr lang="pl-PL" sz="1800" dirty="0">
                <a:latin typeface="+mn-lt"/>
              </a:rPr>
              <a:t>, wczesnego ostrzegania i prognozowania wystąpienia zagrożeń naturalnych, szybkiego reagowania lub </a:t>
            </a:r>
            <a:r>
              <a:rPr lang="pl-PL" sz="1800" b="1" dirty="0">
                <a:latin typeface="+mn-lt"/>
              </a:rPr>
              <a:t>wzmacniania służb ratowniczych.</a:t>
            </a:r>
          </a:p>
          <a:p>
            <a:pPr marL="228602" lvl="3">
              <a:lnSpc>
                <a:spcPct val="114000"/>
              </a:lnSpc>
              <a:spcBef>
                <a:spcPts val="0"/>
              </a:spcBef>
              <a:buClr>
                <a:schemeClr val="accent1"/>
              </a:buClr>
              <a:buFont typeface="Wingdings" panose="05000000000000000000" pitchFamily="2" charset="2"/>
              <a:buChar char="§"/>
            </a:pPr>
            <a:r>
              <a:rPr lang="pl-PL" sz="1800" b="1" dirty="0">
                <a:latin typeface="+mn-lt"/>
              </a:rPr>
              <a:t>Potrzeba realizacji projektu</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r>
              <a:rPr lang="pl-PL" sz="1800" dirty="0">
                <a:latin typeface="+mn-lt"/>
              </a:rPr>
              <a:t>odpowiedź na zdiagnozowaną potrzebę i pilność proponowanych działań proponowanych przez wnioskodawcę,</a:t>
            </a:r>
          </a:p>
          <a:p>
            <a:pPr marL="542925" lvl="1" indent="-285750" defTabSz="914400">
              <a:lnSpc>
                <a:spcPct val="114000"/>
              </a:lnSpc>
              <a:spcBef>
                <a:spcPts val="0"/>
              </a:spcBef>
              <a:spcAft>
                <a:spcPts val="1200"/>
              </a:spcAft>
              <a:buClr>
                <a:schemeClr val="accent1"/>
              </a:buClr>
              <a:buFont typeface="Courier New" panose="02070309020205020404" pitchFamily="49" charset="0"/>
              <a:buChar char="o"/>
            </a:pPr>
            <a:r>
              <a:rPr lang="pl-PL" sz="1800" dirty="0">
                <a:latin typeface="+mn-lt"/>
              </a:rPr>
              <a:t>pilność z punktu widzenia </a:t>
            </a:r>
            <a:r>
              <a:rPr lang="pl-PL" sz="1800" b="1" dirty="0">
                <a:latin typeface="+mn-lt"/>
              </a:rPr>
              <a:t>zaniechań</a:t>
            </a:r>
            <a:r>
              <a:rPr lang="pl-PL" sz="1800" dirty="0">
                <a:latin typeface="+mn-lt"/>
              </a:rPr>
              <a:t> w zakresie doskonalenia systemów monitorowania, wczesnego ostrzegania i prognozowania wystąpienia zagrożeń naturalnych, szybkiego reagowania lub wzmacniania służb ratowniczych.</a:t>
            </a:r>
          </a:p>
          <a:p>
            <a:pPr marL="228602" lvl="3">
              <a:lnSpc>
                <a:spcPct val="114000"/>
              </a:lnSpc>
              <a:spcBef>
                <a:spcPts val="0"/>
              </a:spcBef>
              <a:buClr>
                <a:schemeClr val="accent1"/>
              </a:buClr>
              <a:buFont typeface="Wingdings" panose="05000000000000000000" pitchFamily="2" charset="2"/>
              <a:buChar char="§"/>
            </a:pPr>
            <a:r>
              <a:rPr lang="pl-PL" sz="1800" b="1" dirty="0">
                <a:latin typeface="+mn-lt"/>
              </a:rPr>
              <a:t>Wkład w zakładane efekty</a:t>
            </a:r>
          </a:p>
          <a:p>
            <a:pPr marL="542925" lvl="1" indent="-285750" defTabSz="914400">
              <a:lnSpc>
                <a:spcPct val="114000"/>
              </a:lnSpc>
              <a:spcBef>
                <a:spcPts val="0"/>
              </a:spcBef>
              <a:buClr>
                <a:schemeClr val="accent1"/>
              </a:buClr>
              <a:buFont typeface="Courier New" panose="02070309020205020404" pitchFamily="49" charset="0"/>
              <a:buChar char="o"/>
            </a:pPr>
            <a:r>
              <a:rPr lang="pl-PL" sz="1800" dirty="0">
                <a:latin typeface="+mn-lt"/>
              </a:rPr>
              <a:t>wkład w osiągnięcie założonych wartości wskaźników.</a:t>
            </a:r>
          </a:p>
          <a:p>
            <a:pPr marL="542925" lvl="1" indent="-285750" defTabSz="914400">
              <a:lnSpc>
                <a:spcPct val="124000"/>
              </a:lnSpc>
              <a:spcBef>
                <a:spcPts val="0"/>
              </a:spcBef>
              <a:spcAft>
                <a:spcPts val="600"/>
              </a:spcAft>
              <a:buClr>
                <a:schemeClr val="accent1"/>
              </a:buClr>
              <a:buFont typeface="Courier New" panose="02070309020205020404" pitchFamily="49" charset="0"/>
              <a:buChar char="o"/>
            </a:pPr>
            <a:endParaRPr lang="pl-PL" sz="1900" dirty="0"/>
          </a:p>
          <a:p>
            <a:pPr marL="271462" lvl="2" indent="0" defTabSz="542925">
              <a:lnSpc>
                <a:spcPct val="124000"/>
              </a:lnSpc>
              <a:buClr>
                <a:schemeClr val="tx2"/>
              </a:buClr>
              <a:buNone/>
            </a:pPr>
            <a:endParaRPr lang="pl-PL" sz="1800" dirty="0">
              <a:latin typeface="+mn-lt"/>
            </a:endParaRPr>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200" b="0" i="0" u="none" strike="noStrike" kern="1200" cap="none" spc="0" normalizeH="0" baseline="0" noProof="0" smtClean="0">
                <a:ln>
                  <a:noFill/>
                </a:ln>
                <a:solidFill>
                  <a:srgbClr val="002073"/>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dirty="0">
              <a:ln>
                <a:noFill/>
              </a:ln>
              <a:solidFill>
                <a:srgbClr val="002073"/>
              </a:solidFill>
              <a:effectLst/>
              <a:uLnTx/>
              <a:uFillTx/>
            </a:endParaRPr>
          </a:p>
        </p:txBody>
      </p:sp>
      <p:sp>
        <p:nvSpPr>
          <p:cNvPr id="7" name="Tytuł 1">
            <a:extLst>
              <a:ext uri="{FF2B5EF4-FFF2-40B4-BE49-F238E27FC236}">
                <a16:creationId xmlns:a16="http://schemas.microsoft.com/office/drawing/2014/main" id="{041552D0-7B99-462A-ACDE-5ADD62A9A2BF}"/>
              </a:ext>
            </a:extLst>
          </p:cNvPr>
          <p:cNvSpPr>
            <a:spLocks noGrp="1"/>
          </p:cNvSpPr>
          <p:nvPr>
            <p:ph type="title"/>
          </p:nvPr>
        </p:nvSpPr>
        <p:spPr>
          <a:xfrm>
            <a:off x="1187998" y="333521"/>
            <a:ext cx="9852728" cy="530637"/>
          </a:xfrm>
        </p:spPr>
        <p:txBody>
          <a:bodyPr>
            <a:normAutofit/>
          </a:bodyPr>
          <a:lstStyle/>
          <a:p>
            <a:r>
              <a:rPr lang="pl-PL" sz="2400" dirty="0"/>
              <a:t>Kryteria wyboru projektów – strategiczne – ocena punktowa</a:t>
            </a:r>
          </a:p>
        </p:txBody>
      </p:sp>
      <p:grpSp>
        <p:nvGrpSpPr>
          <p:cNvPr id="5" name="Grupa 4">
            <a:extLst>
              <a:ext uri="{FF2B5EF4-FFF2-40B4-BE49-F238E27FC236}">
                <a16:creationId xmlns:a16="http://schemas.microsoft.com/office/drawing/2014/main" id="{00D85150-CF8C-41F4-BB93-1E79100A5940}"/>
              </a:ext>
            </a:extLst>
          </p:cNvPr>
          <p:cNvGrpSpPr/>
          <p:nvPr/>
        </p:nvGrpSpPr>
        <p:grpSpPr>
          <a:xfrm>
            <a:off x="9874608" y="489111"/>
            <a:ext cx="1508760" cy="1508760"/>
            <a:chOff x="9789804" y="3872161"/>
            <a:chExt cx="1508760" cy="1508760"/>
          </a:xfrm>
        </p:grpSpPr>
        <p:sp>
          <p:nvSpPr>
            <p:cNvPr id="6" name="Owal 5">
              <a:extLst>
                <a:ext uri="{FF2B5EF4-FFF2-40B4-BE49-F238E27FC236}">
                  <a16:creationId xmlns:a16="http://schemas.microsoft.com/office/drawing/2014/main" id="{9EECAD76-581F-404E-AFF0-4180EBC02E6E}"/>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Picture 14" descr="Strategic - Free seo and web icons">
              <a:extLst>
                <a:ext uri="{FF2B5EF4-FFF2-40B4-BE49-F238E27FC236}">
                  <a16:creationId xmlns:a16="http://schemas.microsoft.com/office/drawing/2014/main" id="{FE7F9924-5500-4252-8452-8ABD163AE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Prostokąt 8">
            <a:extLst>
              <a:ext uri="{FF2B5EF4-FFF2-40B4-BE49-F238E27FC236}">
                <a16:creationId xmlns:a16="http://schemas.microsoft.com/office/drawing/2014/main" id="{BC3E5DE2-60DD-49B4-BD8B-C21B0DFA8020}"/>
              </a:ext>
            </a:extLst>
          </p:cNvPr>
          <p:cNvSpPr/>
          <p:nvPr/>
        </p:nvSpPr>
        <p:spPr>
          <a:xfrm>
            <a:off x="3797594" y="1435396"/>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10 pkt</a:t>
            </a:r>
          </a:p>
        </p:txBody>
      </p:sp>
      <p:sp>
        <p:nvSpPr>
          <p:cNvPr id="10" name="Prostokąt 9">
            <a:extLst>
              <a:ext uri="{FF2B5EF4-FFF2-40B4-BE49-F238E27FC236}">
                <a16:creationId xmlns:a16="http://schemas.microsoft.com/office/drawing/2014/main" id="{C3E2362D-6554-48B8-9B2A-D22EA37696B0}"/>
              </a:ext>
            </a:extLst>
          </p:cNvPr>
          <p:cNvSpPr/>
          <p:nvPr/>
        </p:nvSpPr>
        <p:spPr>
          <a:xfrm>
            <a:off x="3825025" y="3267198"/>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10 pkt</a:t>
            </a:r>
          </a:p>
        </p:txBody>
      </p:sp>
      <p:sp>
        <p:nvSpPr>
          <p:cNvPr id="11" name="Prostokąt 10">
            <a:extLst>
              <a:ext uri="{FF2B5EF4-FFF2-40B4-BE49-F238E27FC236}">
                <a16:creationId xmlns:a16="http://schemas.microsoft.com/office/drawing/2014/main" id="{A99D512D-ACE8-48BF-9C3D-51C005BE1433}"/>
              </a:ext>
            </a:extLst>
          </p:cNvPr>
          <p:cNvSpPr/>
          <p:nvPr/>
        </p:nvSpPr>
        <p:spPr>
          <a:xfrm>
            <a:off x="3715296" y="5403252"/>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8 pkt</a:t>
            </a:r>
          </a:p>
        </p:txBody>
      </p:sp>
    </p:spTree>
    <p:extLst>
      <p:ext uri="{BB962C8B-B14F-4D97-AF65-F5344CB8AC3E}">
        <p14:creationId xmlns:p14="http://schemas.microsoft.com/office/powerpoint/2010/main" val="2334997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1187998" y="1558237"/>
            <a:ext cx="10377656" cy="4539945"/>
          </a:xfrm>
        </p:spPr>
        <p:txBody>
          <a:bodyPr>
            <a:noAutofit/>
          </a:bodyPr>
          <a:lstStyle/>
          <a:p>
            <a:pPr marL="0" lvl="0" indent="0">
              <a:lnSpc>
                <a:spcPct val="114000"/>
              </a:lnSpc>
              <a:spcBef>
                <a:spcPts val="1200"/>
              </a:spcBef>
              <a:spcAft>
                <a:spcPts val="600"/>
              </a:spcAft>
              <a:buClr>
                <a:srgbClr val="003399"/>
              </a:buClr>
              <a:buNone/>
            </a:pPr>
            <a:r>
              <a:rPr lang="pl-PL" sz="1800" b="1" dirty="0">
                <a:solidFill>
                  <a:srgbClr val="003399"/>
                </a:solidFill>
                <a:latin typeface="+mn-lt"/>
              </a:rPr>
              <a:t>Obszar B. Oddziaływanie projektu</a:t>
            </a:r>
          </a:p>
          <a:p>
            <a:pPr marL="228602" lvl="3">
              <a:lnSpc>
                <a:spcPct val="114000"/>
              </a:lnSpc>
              <a:spcBef>
                <a:spcPts val="0"/>
              </a:spcBef>
              <a:buClr>
                <a:srgbClr val="003399"/>
              </a:buClr>
              <a:buFont typeface="Wingdings" panose="05000000000000000000" pitchFamily="2" charset="2"/>
              <a:buChar char="§"/>
            </a:pPr>
            <a:r>
              <a:rPr lang="pl-PL" sz="1800" b="1" dirty="0">
                <a:solidFill>
                  <a:srgbClr val="000000"/>
                </a:solidFill>
                <a:latin typeface="+mn-lt"/>
              </a:rPr>
              <a:t>Kompleksowość projektu</a:t>
            </a:r>
          </a:p>
          <a:p>
            <a:pPr marL="542925" lvl="1" indent="-285750" defTabSz="914400">
              <a:lnSpc>
                <a:spcPct val="114000"/>
              </a:lnSpc>
              <a:spcBef>
                <a:spcPts val="0"/>
              </a:spcBef>
              <a:buClr>
                <a:srgbClr val="003399"/>
              </a:buClr>
              <a:buFont typeface="Courier New" panose="02070309020205020404" pitchFamily="49" charset="0"/>
              <a:buChar char="o"/>
            </a:pPr>
            <a:r>
              <a:rPr lang="pl-PL" sz="1800" dirty="0">
                <a:solidFill>
                  <a:srgbClr val="000000"/>
                </a:solidFill>
                <a:latin typeface="+mn-lt"/>
              </a:rPr>
              <a:t>wieloaspektowość i kompleksowość przewidzianych w ramach projektu działań z punktu widzenia skutecznego i trwałego rozwiązania zdefiniowanych problemów,</a:t>
            </a:r>
          </a:p>
          <a:p>
            <a:pPr marL="542925" lvl="1" indent="-285750" defTabSz="914400">
              <a:lnSpc>
                <a:spcPct val="114000"/>
              </a:lnSpc>
              <a:spcBef>
                <a:spcPts val="0"/>
              </a:spcBef>
              <a:spcAft>
                <a:spcPts val="600"/>
              </a:spcAft>
              <a:buClr>
                <a:srgbClr val="003399"/>
              </a:buClr>
              <a:buFont typeface="Courier New" panose="02070309020205020404" pitchFamily="49" charset="0"/>
              <a:buChar char="o"/>
            </a:pPr>
            <a:r>
              <a:rPr lang="pl-PL" sz="1800" dirty="0">
                <a:solidFill>
                  <a:srgbClr val="000000"/>
                </a:solidFill>
                <a:latin typeface="+mn-lt"/>
              </a:rPr>
              <a:t>liczba rozwiązań wzmacniających służby i systemy.</a:t>
            </a:r>
          </a:p>
          <a:p>
            <a:pPr marL="228602" lvl="3">
              <a:lnSpc>
                <a:spcPct val="114000"/>
              </a:lnSpc>
              <a:spcBef>
                <a:spcPts val="600"/>
              </a:spcBef>
              <a:buClr>
                <a:srgbClr val="003399"/>
              </a:buClr>
              <a:buFont typeface="Wingdings" panose="05000000000000000000" pitchFamily="2" charset="2"/>
              <a:buChar char="§"/>
            </a:pPr>
            <a:r>
              <a:rPr lang="pl-PL" sz="1800" b="1" dirty="0">
                <a:solidFill>
                  <a:srgbClr val="000000"/>
                </a:solidFill>
                <a:latin typeface="+mn-lt"/>
              </a:rPr>
              <a:t>Komplementarność projektu</a:t>
            </a:r>
          </a:p>
          <a:p>
            <a:pPr marL="542925" lvl="1" indent="-285750" defTabSz="914400">
              <a:lnSpc>
                <a:spcPct val="114000"/>
              </a:lnSpc>
              <a:spcBef>
                <a:spcPts val="600"/>
              </a:spcBef>
              <a:spcAft>
                <a:spcPts val="1800"/>
              </a:spcAft>
              <a:buClr>
                <a:srgbClr val="003399"/>
              </a:buClr>
              <a:buFont typeface="Courier New" panose="02070309020205020404" pitchFamily="49" charset="0"/>
              <a:buChar char="o"/>
            </a:pPr>
            <a:r>
              <a:rPr lang="pl-PL" sz="1800" dirty="0">
                <a:solidFill>
                  <a:srgbClr val="000000"/>
                </a:solidFill>
                <a:latin typeface="+mn-lt"/>
              </a:rPr>
              <a:t>powiązanie z innymi projektami w obszarze doskonalenia systemów i wzmacniania służb.</a:t>
            </a:r>
          </a:p>
          <a:p>
            <a:pPr marL="0" indent="0">
              <a:lnSpc>
                <a:spcPct val="114000"/>
              </a:lnSpc>
              <a:spcBef>
                <a:spcPts val="0"/>
              </a:spcBef>
              <a:spcAft>
                <a:spcPts val="600"/>
              </a:spcAft>
              <a:buNone/>
            </a:pPr>
            <a:r>
              <a:rPr lang="pl-PL" sz="1800" b="1" dirty="0">
                <a:solidFill>
                  <a:schemeClr val="accent1"/>
                </a:solidFill>
                <a:latin typeface="+mn-lt"/>
              </a:rPr>
              <a:t>Obszar C. Wartość dodana projektu</a:t>
            </a:r>
          </a:p>
          <a:p>
            <a:pPr marL="228602" lvl="3">
              <a:lnSpc>
                <a:spcPct val="114000"/>
              </a:lnSpc>
              <a:spcBef>
                <a:spcPts val="600"/>
              </a:spcBef>
              <a:buClr>
                <a:schemeClr val="accent1"/>
              </a:buClr>
              <a:buFont typeface="Wingdings" panose="05000000000000000000" pitchFamily="2" charset="2"/>
              <a:buChar char="§"/>
            </a:pPr>
            <a:r>
              <a:rPr lang="pl-PL" sz="1800" b="1" dirty="0">
                <a:latin typeface="+mn-lt"/>
              </a:rPr>
              <a:t>Zintegrowane Porozumienia Terytorialne </a:t>
            </a:r>
            <a:endParaRPr lang="pl-PL" sz="1800" dirty="0">
              <a:latin typeface="+mn-lt"/>
            </a:endParaRPr>
          </a:p>
          <a:p>
            <a:pPr marL="542925" lvl="1" indent="-285750" defTabSz="914400">
              <a:lnSpc>
                <a:spcPct val="114000"/>
              </a:lnSpc>
              <a:spcBef>
                <a:spcPts val="600"/>
              </a:spcBef>
              <a:spcAft>
                <a:spcPts val="1200"/>
              </a:spcAft>
              <a:buClr>
                <a:srgbClr val="003399"/>
              </a:buClr>
              <a:buFont typeface="Courier New" panose="02070309020205020404" pitchFamily="49" charset="0"/>
              <a:buChar char="o"/>
            </a:pPr>
            <a:r>
              <a:rPr lang="pl-PL" sz="1800" dirty="0">
                <a:solidFill>
                  <a:srgbClr val="000000"/>
                </a:solidFill>
                <a:latin typeface="+mn-lt"/>
              </a:rPr>
              <a:t>ujęcie zakresu projektu w ramach Zintegrowanego Porozumienia Terytorialnego dla obszaru funkcjonalnego.</a:t>
            </a:r>
          </a:p>
          <a:p>
            <a:pPr marL="542925" lvl="1" indent="-285750" defTabSz="914400">
              <a:lnSpc>
                <a:spcPct val="114000"/>
              </a:lnSpc>
              <a:spcBef>
                <a:spcPts val="0"/>
              </a:spcBef>
              <a:spcAft>
                <a:spcPts val="600"/>
              </a:spcAft>
              <a:buClr>
                <a:schemeClr val="accent1"/>
              </a:buClr>
              <a:buFont typeface="Courier New" panose="02070309020205020404" pitchFamily="49" charset="0"/>
              <a:buChar char="o"/>
            </a:pPr>
            <a:endParaRPr lang="pl-PL" sz="1700" dirty="0"/>
          </a:p>
          <a:p>
            <a:pPr marL="0" lvl="3" indent="0">
              <a:lnSpc>
                <a:spcPct val="114000"/>
              </a:lnSpc>
              <a:spcBef>
                <a:spcPts val="600"/>
              </a:spcBef>
              <a:buClr>
                <a:schemeClr val="accent1"/>
              </a:buClr>
              <a:buNone/>
            </a:pPr>
            <a:endParaRPr lang="pl-PL" sz="1800" b="1" dirty="0"/>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200" b="0" i="0" u="none" strike="noStrike" kern="1200" cap="none" spc="0" normalizeH="0" baseline="0" noProof="0" smtClean="0">
                <a:ln>
                  <a:noFill/>
                </a:ln>
                <a:solidFill>
                  <a:srgbClr val="002073"/>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dirty="0">
              <a:ln>
                <a:noFill/>
              </a:ln>
              <a:solidFill>
                <a:srgbClr val="002073"/>
              </a:solidFill>
              <a:effectLst/>
              <a:uLnTx/>
              <a:uFillTx/>
            </a:endParaRPr>
          </a:p>
        </p:txBody>
      </p:sp>
      <p:sp>
        <p:nvSpPr>
          <p:cNvPr id="9" name="Tytuł 1">
            <a:extLst>
              <a:ext uri="{FF2B5EF4-FFF2-40B4-BE49-F238E27FC236}">
                <a16:creationId xmlns:a16="http://schemas.microsoft.com/office/drawing/2014/main" id="{B9BD2114-1CA9-4092-AA26-4F67CC08C1DA}"/>
              </a:ext>
            </a:extLst>
          </p:cNvPr>
          <p:cNvSpPr>
            <a:spLocks noGrp="1"/>
          </p:cNvSpPr>
          <p:nvPr>
            <p:ph type="title"/>
          </p:nvPr>
        </p:nvSpPr>
        <p:spPr>
          <a:xfrm>
            <a:off x="1187998" y="333521"/>
            <a:ext cx="9852728" cy="530637"/>
          </a:xfrm>
        </p:spPr>
        <p:txBody>
          <a:bodyPr>
            <a:normAutofit/>
          </a:bodyPr>
          <a:lstStyle/>
          <a:p>
            <a:r>
              <a:rPr lang="pl-PL" sz="2400" dirty="0"/>
              <a:t>Kryteria wyboru projektów – strategiczne – ocena punktowa</a:t>
            </a:r>
          </a:p>
        </p:txBody>
      </p:sp>
      <p:sp>
        <p:nvSpPr>
          <p:cNvPr id="5" name="Prostokąt 4">
            <a:extLst>
              <a:ext uri="{FF2B5EF4-FFF2-40B4-BE49-F238E27FC236}">
                <a16:creationId xmlns:a16="http://schemas.microsoft.com/office/drawing/2014/main" id="{6C1FEA24-5F8D-4A0E-885C-0A67AC261391}"/>
              </a:ext>
            </a:extLst>
          </p:cNvPr>
          <p:cNvSpPr/>
          <p:nvPr/>
        </p:nvSpPr>
        <p:spPr>
          <a:xfrm>
            <a:off x="4873945" y="1785246"/>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8 pkt</a:t>
            </a:r>
          </a:p>
        </p:txBody>
      </p:sp>
      <p:sp>
        <p:nvSpPr>
          <p:cNvPr id="6" name="Prostokąt 5">
            <a:extLst>
              <a:ext uri="{FF2B5EF4-FFF2-40B4-BE49-F238E27FC236}">
                <a16:creationId xmlns:a16="http://schemas.microsoft.com/office/drawing/2014/main" id="{8BABB254-9C6F-4142-9BC6-1E9E633F2908}"/>
              </a:ext>
            </a:extLst>
          </p:cNvPr>
          <p:cNvSpPr/>
          <p:nvPr/>
        </p:nvSpPr>
        <p:spPr>
          <a:xfrm>
            <a:off x="4873945" y="3193202"/>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4 pkt</a:t>
            </a:r>
          </a:p>
        </p:txBody>
      </p:sp>
      <p:sp>
        <p:nvSpPr>
          <p:cNvPr id="7" name="Prostokąt 6">
            <a:extLst>
              <a:ext uri="{FF2B5EF4-FFF2-40B4-BE49-F238E27FC236}">
                <a16:creationId xmlns:a16="http://schemas.microsoft.com/office/drawing/2014/main" id="{6CE1D613-9B7B-462D-8DFA-9B22C08452D6}"/>
              </a:ext>
            </a:extLst>
          </p:cNvPr>
          <p:cNvSpPr/>
          <p:nvPr/>
        </p:nvSpPr>
        <p:spPr>
          <a:xfrm>
            <a:off x="4873946" y="4564582"/>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4 pkt</a:t>
            </a:r>
          </a:p>
        </p:txBody>
      </p:sp>
      <p:grpSp>
        <p:nvGrpSpPr>
          <p:cNvPr id="8" name="Grupa 7">
            <a:extLst>
              <a:ext uri="{FF2B5EF4-FFF2-40B4-BE49-F238E27FC236}">
                <a16:creationId xmlns:a16="http://schemas.microsoft.com/office/drawing/2014/main" id="{687E8947-D010-4D16-92D5-4493B31283A1}"/>
              </a:ext>
            </a:extLst>
          </p:cNvPr>
          <p:cNvGrpSpPr/>
          <p:nvPr/>
        </p:nvGrpSpPr>
        <p:grpSpPr>
          <a:xfrm>
            <a:off x="9874608" y="489111"/>
            <a:ext cx="1508760" cy="1508760"/>
            <a:chOff x="9789804" y="3872161"/>
            <a:chExt cx="1508760" cy="1508760"/>
          </a:xfrm>
        </p:grpSpPr>
        <p:sp>
          <p:nvSpPr>
            <p:cNvPr id="10" name="Owal 9">
              <a:extLst>
                <a:ext uri="{FF2B5EF4-FFF2-40B4-BE49-F238E27FC236}">
                  <a16:creationId xmlns:a16="http://schemas.microsoft.com/office/drawing/2014/main" id="{F5F9204E-183C-4958-B106-86C5C4BFE9D1}"/>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Picture 14" descr="Strategic - Free seo and web icons">
              <a:extLst>
                <a:ext uri="{FF2B5EF4-FFF2-40B4-BE49-F238E27FC236}">
                  <a16:creationId xmlns:a16="http://schemas.microsoft.com/office/drawing/2014/main" id="{FDFEBC95-DD87-4D40-983A-697423C56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5669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EBA1E5C0-F0BD-41AC-ACAF-BE7F1C89AFCA}"/>
              </a:ext>
            </a:extLst>
          </p:cNvPr>
          <p:cNvSpPr>
            <a:spLocks noGrp="1"/>
          </p:cNvSpPr>
          <p:nvPr>
            <p:ph type="sldNum" sz="quarter" idx="10"/>
          </p:nvPr>
        </p:nvSpPr>
        <p:spPr/>
        <p:txBody>
          <a:bodyPr/>
          <a:lstStyle/>
          <a:p>
            <a:fld id="{EB4015AA-59F6-416B-87A6-8E3D940284E2}" type="slidenum">
              <a:rPr lang="pl-PL" smtClean="0"/>
              <a:pPr/>
              <a:t>26</a:t>
            </a:fld>
            <a:endParaRPr lang="pl-PL" dirty="0"/>
          </a:p>
        </p:txBody>
      </p:sp>
      <p:pic>
        <p:nvPicPr>
          <p:cNvPr id="13314" name="Picture 2" descr="fire station with green roofs and walls,  fire cars around">
            <a:extLst>
              <a:ext uri="{FF2B5EF4-FFF2-40B4-BE49-F238E27FC236}">
                <a16:creationId xmlns:a16="http://schemas.microsoft.com/office/drawing/2014/main" id="{B390B5F3-992D-4A97-8368-1629FFC7E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440" y="298704"/>
            <a:ext cx="5983224" cy="5983224"/>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6EA4131D-C253-40AD-8DB6-63B9D99470F4}"/>
              </a:ext>
            </a:extLst>
          </p:cNvPr>
          <p:cNvSpPr/>
          <p:nvPr/>
        </p:nvSpPr>
        <p:spPr>
          <a:xfrm>
            <a:off x="2673096" y="6346896"/>
            <a:ext cx="6068568" cy="369332"/>
          </a:xfrm>
          <a:prstGeom prst="rect">
            <a:avLst/>
          </a:prstGeom>
        </p:spPr>
        <p:txBody>
          <a:bodyPr wrap="square">
            <a:spAutoFit/>
          </a:bodyPr>
          <a:lstStyle/>
          <a:p>
            <a:r>
              <a:rPr lang="pl-PL" dirty="0"/>
              <a:t>źródło: wygenerowane z narzędzia AI </a:t>
            </a:r>
            <a:r>
              <a:rPr lang="pl-PL" dirty="0" err="1"/>
              <a:t>bing</a:t>
            </a:r>
            <a:endParaRPr lang="pl-PL" dirty="0"/>
          </a:p>
        </p:txBody>
      </p:sp>
    </p:spTree>
    <p:extLst>
      <p:ext uri="{BB962C8B-B14F-4D97-AF65-F5344CB8AC3E}">
        <p14:creationId xmlns:p14="http://schemas.microsoft.com/office/powerpoint/2010/main" val="3685854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A8DA73D5-9DB1-4A57-A82B-1F4CEE83326C}"/>
              </a:ext>
            </a:extLst>
          </p:cNvPr>
          <p:cNvSpPr>
            <a:spLocks noGrp="1"/>
          </p:cNvSpPr>
          <p:nvPr>
            <p:ph type="sldNum" sz="quarter" idx="10"/>
          </p:nvPr>
        </p:nvSpPr>
        <p:spPr/>
        <p:txBody>
          <a:bodyPr/>
          <a:lstStyle/>
          <a:p>
            <a:fld id="{EB4015AA-59F6-416B-87A6-8E3D940284E2}" type="slidenum">
              <a:rPr lang="pl-PL" smtClean="0"/>
              <a:pPr/>
              <a:t>27</a:t>
            </a:fld>
            <a:endParaRPr lang="pl-PL" dirty="0"/>
          </a:p>
        </p:txBody>
      </p:sp>
      <p:pic>
        <p:nvPicPr>
          <p:cNvPr id="15362" name="Picture 2" descr="small fire station with blue and green infrastructure, water gardens. Location small town">
            <a:extLst>
              <a:ext uri="{FF2B5EF4-FFF2-40B4-BE49-F238E27FC236}">
                <a16:creationId xmlns:a16="http://schemas.microsoft.com/office/drawing/2014/main" id="{D81DBAF0-CDED-4B71-A77F-1F39EE4E3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096" y="246888"/>
            <a:ext cx="5782056" cy="578205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762473EE-2D82-4710-9E88-C6CDEDDB77F4}"/>
              </a:ext>
            </a:extLst>
          </p:cNvPr>
          <p:cNvSpPr/>
          <p:nvPr/>
        </p:nvSpPr>
        <p:spPr>
          <a:xfrm>
            <a:off x="2599944" y="6162230"/>
            <a:ext cx="6068568" cy="369332"/>
          </a:xfrm>
          <a:prstGeom prst="rect">
            <a:avLst/>
          </a:prstGeom>
        </p:spPr>
        <p:txBody>
          <a:bodyPr wrap="square">
            <a:spAutoFit/>
          </a:bodyPr>
          <a:lstStyle/>
          <a:p>
            <a:r>
              <a:rPr lang="pl-PL" dirty="0"/>
              <a:t>źródło: wygenerowane z narzędzia AI </a:t>
            </a:r>
            <a:r>
              <a:rPr lang="pl-PL" dirty="0" err="1"/>
              <a:t>bing</a:t>
            </a:r>
            <a:endParaRPr lang="pl-PL" dirty="0"/>
          </a:p>
        </p:txBody>
      </p:sp>
    </p:spTree>
    <p:extLst>
      <p:ext uri="{BB962C8B-B14F-4D97-AF65-F5344CB8AC3E}">
        <p14:creationId xmlns:p14="http://schemas.microsoft.com/office/powerpoint/2010/main" val="1324417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62DCB7-A627-462F-9039-E7D39C2E16AC}"/>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8C23F754-A90C-44A9-A61E-2DA729C435D8}"/>
              </a:ext>
            </a:extLst>
          </p:cNvPr>
          <p:cNvSpPr>
            <a:spLocks noGrp="1"/>
          </p:cNvSpPr>
          <p:nvPr>
            <p:ph idx="1"/>
          </p:nvPr>
        </p:nvSpPr>
        <p:spPr/>
        <p:txBody>
          <a:bodyPr/>
          <a:lstStyle/>
          <a:p>
            <a:endParaRPr lang="pl-PL"/>
          </a:p>
        </p:txBody>
      </p:sp>
      <p:sp>
        <p:nvSpPr>
          <p:cNvPr id="4" name="Symbol zastępczy numeru slajdu 3">
            <a:extLst>
              <a:ext uri="{FF2B5EF4-FFF2-40B4-BE49-F238E27FC236}">
                <a16:creationId xmlns:a16="http://schemas.microsoft.com/office/drawing/2014/main" id="{51CFCAEC-41D3-4DFA-A910-B9E279724E00}"/>
              </a:ext>
            </a:extLst>
          </p:cNvPr>
          <p:cNvSpPr>
            <a:spLocks noGrp="1"/>
          </p:cNvSpPr>
          <p:nvPr>
            <p:ph type="sldNum" sz="quarter" idx="10"/>
          </p:nvPr>
        </p:nvSpPr>
        <p:spPr/>
        <p:txBody>
          <a:bodyPr/>
          <a:lstStyle/>
          <a:p>
            <a:fld id="{EB4015AA-59F6-416B-87A6-8E3D940284E2}" type="slidenum">
              <a:rPr lang="pl-PL" smtClean="0"/>
              <a:pPr/>
              <a:t>28</a:t>
            </a:fld>
            <a:endParaRPr lang="pl-PL" dirty="0"/>
          </a:p>
        </p:txBody>
      </p:sp>
      <p:pic>
        <p:nvPicPr>
          <p:cNvPr id="5" name="Obraz 4">
            <a:extLst>
              <a:ext uri="{FF2B5EF4-FFF2-40B4-BE49-F238E27FC236}">
                <a16:creationId xmlns:a16="http://schemas.microsoft.com/office/drawing/2014/main" id="{034F67B3-6467-4EDE-AF4B-CE3A48366B30}"/>
              </a:ext>
            </a:extLst>
          </p:cNvPr>
          <p:cNvPicPr>
            <a:picLocks noChangeAspect="1"/>
          </p:cNvPicPr>
          <p:nvPr/>
        </p:nvPicPr>
        <p:blipFill>
          <a:blip r:embed="rId2"/>
          <a:stretch>
            <a:fillRect/>
          </a:stretch>
        </p:blipFill>
        <p:spPr>
          <a:xfrm>
            <a:off x="0" y="676090"/>
            <a:ext cx="12192000" cy="5505819"/>
          </a:xfrm>
          <a:prstGeom prst="rect">
            <a:avLst/>
          </a:prstGeom>
        </p:spPr>
      </p:pic>
      <p:sp>
        <p:nvSpPr>
          <p:cNvPr id="6" name="Prostokąt 5">
            <a:extLst>
              <a:ext uri="{FF2B5EF4-FFF2-40B4-BE49-F238E27FC236}">
                <a16:creationId xmlns:a16="http://schemas.microsoft.com/office/drawing/2014/main" id="{5F1B46BC-5F69-4695-9FC0-C2B6BF7012DA}"/>
              </a:ext>
            </a:extLst>
          </p:cNvPr>
          <p:cNvSpPr/>
          <p:nvPr/>
        </p:nvSpPr>
        <p:spPr>
          <a:xfrm>
            <a:off x="899160" y="6126749"/>
            <a:ext cx="9643872" cy="307777"/>
          </a:xfrm>
          <a:prstGeom prst="rect">
            <a:avLst/>
          </a:prstGeom>
        </p:spPr>
        <p:txBody>
          <a:bodyPr wrap="square">
            <a:spAutoFit/>
          </a:bodyPr>
          <a:lstStyle/>
          <a:p>
            <a:r>
              <a:rPr lang="pl-PL" sz="1400" dirty="0"/>
              <a:t>źródło: </a:t>
            </a:r>
            <a:r>
              <a:rPr lang="pl-PL" sz="1400" dirty="0" err="1"/>
              <a:t>https</a:t>
            </a:r>
            <a:r>
              <a:rPr lang="pl-PL" sz="1400" dirty="0"/>
              <a:t>://</a:t>
            </a:r>
            <a:r>
              <a:rPr lang="pl-PL" sz="1400" dirty="0" err="1"/>
              <a:t>zinco-usa.com</a:t>
            </a:r>
            <a:r>
              <a:rPr lang="pl-PL" sz="1400" dirty="0"/>
              <a:t>/</a:t>
            </a:r>
            <a:r>
              <a:rPr lang="pl-PL" sz="1400" dirty="0" err="1"/>
              <a:t>references</a:t>
            </a:r>
            <a:r>
              <a:rPr lang="pl-PL" sz="1400" dirty="0"/>
              <a:t>/</a:t>
            </a:r>
            <a:r>
              <a:rPr lang="pl-PL" sz="1400" dirty="0" err="1"/>
              <a:t>fire-station-grindelwald-switzerland</a:t>
            </a:r>
            <a:endParaRPr lang="pl-PL" sz="1400" dirty="0"/>
          </a:p>
        </p:txBody>
      </p:sp>
    </p:spTree>
    <p:extLst>
      <p:ext uri="{BB962C8B-B14F-4D97-AF65-F5344CB8AC3E}">
        <p14:creationId xmlns:p14="http://schemas.microsoft.com/office/powerpoint/2010/main" val="1040495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ymbol zastępczy zawartości 5">
            <a:extLst>
              <a:ext uri="{FF2B5EF4-FFF2-40B4-BE49-F238E27FC236}">
                <a16:creationId xmlns:a16="http://schemas.microsoft.com/office/drawing/2014/main" id="{7E956A75-97BA-4F41-9916-2ABF276E5BD5}"/>
              </a:ext>
            </a:extLst>
          </p:cNvPr>
          <p:cNvGraphicFramePr>
            <a:graphicFrameLocks noGrp="1"/>
          </p:cNvGraphicFramePr>
          <p:nvPr>
            <p:ph idx="1"/>
            <p:extLst>
              <p:ext uri="{D42A27DB-BD31-4B8C-83A1-F6EECF244321}">
                <p14:modId xmlns:p14="http://schemas.microsoft.com/office/powerpoint/2010/main" val="2522980530"/>
              </p:ext>
            </p:extLst>
          </p:nvPr>
        </p:nvGraphicFramePr>
        <p:xfrm>
          <a:off x="1187997" y="1223573"/>
          <a:ext cx="10086255" cy="2834456"/>
        </p:xfrm>
        <a:graphic>
          <a:graphicData uri="http://schemas.openxmlformats.org/drawingml/2006/table">
            <a:tbl>
              <a:tblPr>
                <a:tableStyleId>{5C22544A-7EE6-4342-B048-85BDC9FD1C3A}</a:tableStyleId>
              </a:tblPr>
              <a:tblGrid>
                <a:gridCol w="5378826">
                  <a:extLst>
                    <a:ext uri="{9D8B030D-6E8A-4147-A177-3AD203B41FA5}">
                      <a16:colId xmlns:a16="http://schemas.microsoft.com/office/drawing/2014/main" val="544686784"/>
                    </a:ext>
                  </a:extLst>
                </a:gridCol>
                <a:gridCol w="1149821">
                  <a:extLst>
                    <a:ext uri="{9D8B030D-6E8A-4147-A177-3AD203B41FA5}">
                      <a16:colId xmlns:a16="http://schemas.microsoft.com/office/drawing/2014/main" val="2110914607"/>
                    </a:ext>
                  </a:extLst>
                </a:gridCol>
                <a:gridCol w="1301440">
                  <a:extLst>
                    <a:ext uri="{9D8B030D-6E8A-4147-A177-3AD203B41FA5}">
                      <a16:colId xmlns:a16="http://schemas.microsoft.com/office/drawing/2014/main" val="3281765755"/>
                    </a:ext>
                  </a:extLst>
                </a:gridCol>
                <a:gridCol w="996129">
                  <a:extLst>
                    <a:ext uri="{9D8B030D-6E8A-4147-A177-3AD203B41FA5}">
                      <a16:colId xmlns:a16="http://schemas.microsoft.com/office/drawing/2014/main" val="2099671292"/>
                    </a:ext>
                  </a:extLst>
                </a:gridCol>
                <a:gridCol w="1260039">
                  <a:extLst>
                    <a:ext uri="{9D8B030D-6E8A-4147-A177-3AD203B41FA5}">
                      <a16:colId xmlns:a16="http://schemas.microsoft.com/office/drawing/2014/main" val="2418483838"/>
                    </a:ext>
                  </a:extLst>
                </a:gridCol>
              </a:tblGrid>
              <a:tr h="495759">
                <a:tc>
                  <a:txBody>
                    <a:bodyPr/>
                    <a:lstStyle/>
                    <a:p>
                      <a:pPr algn="ctr" fontAlgn="b"/>
                      <a:r>
                        <a:rPr lang="pl-PL" sz="1800" b="1" u="none" strike="noStrike" dirty="0">
                          <a:effectLst/>
                          <a:latin typeface="+mn-lt"/>
                        </a:rPr>
                        <a:t>Nazwa kryteriu</a:t>
                      </a:r>
                      <a:r>
                        <a:rPr lang="pl-PL" sz="1800" b="1" u="none" strike="noStrike" kern="1200" dirty="0">
                          <a:solidFill>
                            <a:schemeClr val="dk1"/>
                          </a:solidFill>
                          <a:effectLst/>
                          <a:latin typeface="+mn-lt"/>
                          <a:ea typeface="+mn-ea"/>
                          <a:cs typeface="+mn-cs"/>
                        </a:rPr>
                        <a:t>m</a:t>
                      </a:r>
                    </a:p>
                  </a:txBody>
                  <a:tcPr marL="6350" marR="6350" marT="6350" marB="0" anchor="ctr">
                    <a:solidFill>
                      <a:schemeClr val="accent1">
                        <a:lumMod val="40000"/>
                        <a:lumOff val="60000"/>
                      </a:schemeClr>
                    </a:solidFill>
                  </a:tcPr>
                </a:tc>
                <a:tc>
                  <a:txBody>
                    <a:bodyPr/>
                    <a:lstStyle/>
                    <a:p>
                      <a:pPr algn="ctr" fontAlgn="b"/>
                      <a:r>
                        <a:rPr lang="pl-PL" sz="1800" b="1" u="none" strike="noStrike" dirty="0">
                          <a:effectLst/>
                          <a:latin typeface="+mn-lt"/>
                        </a:rPr>
                        <a:t>Waga</a:t>
                      </a:r>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tc>
                  <a:txBody>
                    <a:bodyPr/>
                    <a:lstStyle/>
                    <a:p>
                      <a:pPr algn="ctr" fontAlgn="b"/>
                      <a:r>
                        <a:rPr lang="pl-PL" sz="1800" b="1" u="none" strike="noStrike" dirty="0">
                          <a:effectLst/>
                          <a:latin typeface="+mn-lt"/>
                        </a:rPr>
                        <a:t>Maksymalna liczba pkt</a:t>
                      </a:r>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tc>
                  <a:txBody>
                    <a:bodyPr/>
                    <a:lstStyle/>
                    <a:p>
                      <a:pPr algn="ctr" fontAlgn="b"/>
                      <a:r>
                        <a:rPr lang="pl-PL" sz="1800" b="1" u="none" strike="noStrike" dirty="0">
                          <a:effectLst/>
                          <a:latin typeface="+mn-lt"/>
                        </a:rPr>
                        <a:t>udział %</a:t>
                      </a:r>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tc>
                  <a:txBody>
                    <a:bodyPr/>
                    <a:lstStyle/>
                    <a:p>
                      <a:pPr algn="ctr" fontAlgn="b"/>
                      <a:endParaRPr lang="pl-PL" sz="1800" b="1" i="0" u="none" strike="noStrike" dirty="0">
                        <a:solidFill>
                          <a:srgbClr val="000000"/>
                        </a:solidFill>
                        <a:effectLst/>
                        <a:latin typeface="+mn-lt"/>
                      </a:endParaRPr>
                    </a:p>
                  </a:txBody>
                  <a:tcPr marL="6350" marR="6350" marT="6350" marB="0" anchor="ctr">
                    <a:solidFill>
                      <a:schemeClr val="accent1">
                        <a:lumMod val="40000"/>
                        <a:lumOff val="60000"/>
                      </a:schemeClr>
                    </a:solidFill>
                  </a:tcPr>
                </a:tc>
                <a:extLst>
                  <a:ext uri="{0D108BD9-81ED-4DB2-BD59-A6C34878D82A}">
                    <a16:rowId xmlns:a16="http://schemas.microsoft.com/office/drawing/2014/main" val="638388854"/>
                  </a:ext>
                </a:extLst>
              </a:tr>
              <a:tr h="325638">
                <a:tc>
                  <a:txBody>
                    <a:bodyPr/>
                    <a:lstStyle/>
                    <a:p>
                      <a:pPr algn="l" fontAlgn="b"/>
                      <a:r>
                        <a:rPr lang="pl-PL" sz="1800" u="none" strike="noStrike" dirty="0">
                          <a:effectLst/>
                          <a:latin typeface="+mn-lt"/>
                        </a:rPr>
                        <a:t>Profil projektu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5</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10</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23%</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a:effectLst/>
                          <a:latin typeface="+mn-lt"/>
                        </a:rPr>
                        <a:t>R1</a:t>
                      </a:r>
                      <a:endParaRPr lang="pl-PL" sz="1800" b="1" i="0" u="none" strike="noStrike">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469286251"/>
                  </a:ext>
                </a:extLst>
              </a:tr>
              <a:tr h="325638">
                <a:tc>
                  <a:txBody>
                    <a:bodyPr/>
                    <a:lstStyle/>
                    <a:p>
                      <a:pPr algn="l" fontAlgn="b"/>
                      <a:r>
                        <a:rPr lang="pl-PL" sz="1800" u="none" strike="noStrike" dirty="0">
                          <a:effectLst/>
                          <a:latin typeface="+mn-lt"/>
                        </a:rPr>
                        <a:t>Potrzeba realizacji projektu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a:effectLst/>
                          <a:latin typeface="+mn-lt"/>
                        </a:rPr>
                        <a:t>5</a:t>
                      </a:r>
                      <a:endParaRPr lang="pl-PL" sz="1800" b="0" i="0" u="none" strike="noStrike">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10</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23%</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R3</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3998780770"/>
                  </a:ext>
                </a:extLst>
              </a:tr>
              <a:tr h="325638">
                <a:tc>
                  <a:txBody>
                    <a:bodyPr/>
                    <a:lstStyle/>
                    <a:p>
                      <a:pPr algn="l" fontAlgn="b"/>
                      <a:r>
                        <a:rPr lang="pl-PL" sz="1800" u="none" strike="noStrike" dirty="0">
                          <a:effectLst/>
                          <a:latin typeface="+mn-lt"/>
                        </a:rPr>
                        <a:t>Wkład w zakładane efekty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4</a:t>
                      </a: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8</a:t>
                      </a: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18%</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R4</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3069007334"/>
                  </a:ext>
                </a:extLst>
              </a:tr>
              <a:tr h="325638">
                <a:tc>
                  <a:txBody>
                    <a:bodyPr/>
                    <a:lstStyle/>
                    <a:p>
                      <a:pPr algn="l" fontAlgn="b"/>
                      <a:r>
                        <a:rPr lang="pl-PL" sz="1800" u="none" strike="noStrike" dirty="0">
                          <a:effectLst/>
                          <a:latin typeface="+mn-lt"/>
                        </a:rPr>
                        <a:t>Kompleksowość projektu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4</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8</a:t>
                      </a: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18%</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R5</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908478603"/>
                  </a:ext>
                </a:extLst>
              </a:tr>
              <a:tr h="325638">
                <a:tc>
                  <a:txBody>
                    <a:bodyPr/>
                    <a:lstStyle/>
                    <a:p>
                      <a:pPr algn="l" fontAlgn="b"/>
                      <a:r>
                        <a:rPr lang="pl-PL" sz="1800" u="none" strike="noStrike" dirty="0">
                          <a:effectLst/>
                          <a:latin typeface="+mn-lt"/>
                        </a:rPr>
                        <a:t>Komplementarność projektu (0-2)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2</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4</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9%</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endParaRPr lang="pl-PL" sz="1800" b="1" i="0" u="none" strike="noStrike">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809301570"/>
                  </a:ext>
                </a:extLst>
              </a:tr>
              <a:tr h="325638">
                <a:tc>
                  <a:txBody>
                    <a:bodyPr/>
                    <a:lstStyle/>
                    <a:p>
                      <a:pPr algn="l" fontAlgn="b"/>
                      <a:r>
                        <a:rPr lang="pl-PL" sz="1800" u="none" strike="noStrike" dirty="0">
                          <a:effectLst/>
                          <a:latin typeface="+mn-lt"/>
                        </a:rPr>
                        <a:t>Zintegrowane Porozumienia Terytorialne (0-1) </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4</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0" i="0" u="none" strike="noStrike" dirty="0">
                          <a:solidFill>
                            <a:srgbClr val="000000"/>
                          </a:solidFill>
                          <a:effectLst/>
                          <a:latin typeface="+mn-lt"/>
                        </a:rPr>
                        <a:t>4</a:t>
                      </a:r>
                    </a:p>
                  </a:txBody>
                  <a:tcPr marL="6350" marR="6350" marT="6350" marB="0" anchor="b">
                    <a:solidFill>
                      <a:schemeClr val="accent1">
                        <a:lumMod val="20000"/>
                        <a:lumOff val="80000"/>
                      </a:schemeClr>
                    </a:solidFill>
                  </a:tcPr>
                </a:tc>
                <a:tc>
                  <a:txBody>
                    <a:bodyPr/>
                    <a:lstStyle/>
                    <a:p>
                      <a:pPr algn="r" fontAlgn="b"/>
                      <a:r>
                        <a:rPr lang="pl-PL" sz="1800" u="none" strike="noStrike" dirty="0">
                          <a:effectLst/>
                          <a:latin typeface="+mn-lt"/>
                        </a:rPr>
                        <a:t>9%</a:t>
                      </a:r>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ctr" fontAlgn="b"/>
                      <a:r>
                        <a:rPr lang="pl-PL" sz="1800" b="1" u="none" strike="noStrike" dirty="0">
                          <a:effectLst/>
                          <a:latin typeface="+mn-lt"/>
                        </a:rPr>
                        <a:t>R2</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1709468430"/>
                  </a:ext>
                </a:extLst>
              </a:tr>
              <a:tr h="325638">
                <a:tc>
                  <a:txBody>
                    <a:bodyPr/>
                    <a:lstStyle/>
                    <a:p>
                      <a:pPr algn="l" fontAlgn="b"/>
                      <a:endParaRPr lang="pl-PL" sz="1800" b="0" i="0" u="none" strike="noStrike">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l" fontAlgn="b"/>
                      <a:r>
                        <a:rPr lang="pl-PL" sz="1800" b="1" u="none" strike="noStrike" dirty="0">
                          <a:effectLst/>
                          <a:latin typeface="+mn-lt"/>
                        </a:rPr>
                        <a:t>Suma</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r" fontAlgn="b"/>
                      <a:r>
                        <a:rPr lang="pl-PL" sz="1800" b="1" i="0" u="none" strike="noStrike" dirty="0">
                          <a:solidFill>
                            <a:srgbClr val="000000"/>
                          </a:solidFill>
                          <a:effectLst/>
                          <a:latin typeface="+mn-lt"/>
                        </a:rPr>
                        <a:t>44</a:t>
                      </a:r>
                    </a:p>
                  </a:txBody>
                  <a:tcPr marL="6350" marR="6350" marT="6350" marB="0" anchor="b">
                    <a:solidFill>
                      <a:schemeClr val="accent1">
                        <a:lumMod val="20000"/>
                        <a:lumOff val="80000"/>
                      </a:schemeClr>
                    </a:solidFill>
                  </a:tcPr>
                </a:tc>
                <a:tc>
                  <a:txBody>
                    <a:bodyPr/>
                    <a:lstStyle/>
                    <a:p>
                      <a:pPr algn="r" fontAlgn="b"/>
                      <a:r>
                        <a:rPr lang="pl-PL" sz="1800" b="1" u="none" strike="noStrike" dirty="0">
                          <a:effectLst/>
                          <a:latin typeface="+mn-lt"/>
                        </a:rPr>
                        <a:t>100%</a:t>
                      </a:r>
                      <a:endParaRPr lang="pl-PL" sz="1800" b="1" i="0" u="none" strike="noStrike" dirty="0">
                        <a:solidFill>
                          <a:srgbClr val="000000"/>
                        </a:solidFill>
                        <a:effectLst/>
                        <a:latin typeface="+mn-lt"/>
                      </a:endParaRPr>
                    </a:p>
                  </a:txBody>
                  <a:tcPr marL="6350" marR="6350" marT="6350" marB="0" anchor="b">
                    <a:solidFill>
                      <a:schemeClr val="accent1">
                        <a:lumMod val="20000"/>
                        <a:lumOff val="80000"/>
                      </a:schemeClr>
                    </a:solidFill>
                  </a:tcPr>
                </a:tc>
                <a:tc>
                  <a:txBody>
                    <a:bodyPr/>
                    <a:lstStyle/>
                    <a:p>
                      <a:pPr algn="l" fontAlgn="b"/>
                      <a:endParaRPr lang="pl-PL" sz="1800" b="0" i="0" u="none" strike="noStrike" dirty="0">
                        <a:solidFill>
                          <a:srgbClr val="000000"/>
                        </a:solidFill>
                        <a:effectLst/>
                        <a:latin typeface="+mn-lt"/>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86404673"/>
                  </a:ext>
                </a:extLst>
              </a:tr>
            </a:tbl>
          </a:graphicData>
        </a:graphic>
      </p:graphicFrame>
      <p:sp>
        <p:nvSpPr>
          <p:cNvPr id="8" name="Tytuł 1">
            <a:extLst>
              <a:ext uri="{FF2B5EF4-FFF2-40B4-BE49-F238E27FC236}">
                <a16:creationId xmlns:a16="http://schemas.microsoft.com/office/drawing/2014/main" id="{5C19A9C0-FB63-4184-9DE8-4A0F2DCCECB3}"/>
              </a:ext>
            </a:extLst>
          </p:cNvPr>
          <p:cNvSpPr txBox="1">
            <a:spLocks/>
          </p:cNvSpPr>
          <p:nvPr/>
        </p:nvSpPr>
        <p:spPr>
          <a:xfrm>
            <a:off x="1187997" y="333521"/>
            <a:ext cx="10387703" cy="530637"/>
          </a:xfrm>
          <a:prstGeom prst="rect">
            <a:avLst/>
          </a:prstGeom>
        </p:spPr>
        <p:txBody>
          <a:bodyPr vert="horz" lIns="0" tIns="0" rIns="0" bIns="0" rtlCol="0" anchor="t" anchorCtr="0">
            <a:normAutofit fontScale="92500"/>
          </a:bodyPr>
          <a:lstStyle>
            <a:lvl1pPr algn="l" defTabSz="914406" rtl="0" eaLnBrk="1" latinLnBrk="0" hangingPunct="1">
              <a:lnSpc>
                <a:spcPts val="3266"/>
              </a:lnSpc>
              <a:spcBef>
                <a:spcPct val="0"/>
              </a:spcBef>
              <a:buNone/>
              <a:defRPr sz="2540" b="1" kern="1200">
                <a:solidFill>
                  <a:schemeClr val="tx2"/>
                </a:solidFill>
                <a:latin typeface="Open Sans" pitchFamily="2" charset="0"/>
                <a:ea typeface="Open Sans" pitchFamily="2" charset="0"/>
                <a:cs typeface="Open Sans" pitchFamily="2" charset="0"/>
              </a:defRPr>
            </a:lvl1pPr>
          </a:lstStyle>
          <a:p>
            <a:pPr marL="0" marR="0" lvl="0" indent="0" algn="l" defTabSz="914406" rtl="0" eaLnBrk="1" fontAlgn="auto" latinLnBrk="0" hangingPunct="1">
              <a:lnSpc>
                <a:spcPts val="3266"/>
              </a:lnSpc>
              <a:spcBef>
                <a:spcPct val="0"/>
              </a:spcBef>
              <a:spcAft>
                <a:spcPts val="0"/>
              </a:spcAft>
              <a:buClrTx/>
              <a:buSzTx/>
              <a:buFontTx/>
              <a:buNone/>
              <a:tabLst/>
              <a:defRPr/>
            </a:pPr>
            <a:r>
              <a:rPr kumimoji="0" lang="pl-PL" sz="2540" b="1" i="0" u="none" strike="noStrike" kern="1200" cap="none" spc="0" normalizeH="0" baseline="0" noProof="0" dirty="0">
                <a:ln>
                  <a:noFill/>
                </a:ln>
                <a:solidFill>
                  <a:srgbClr val="002073"/>
                </a:solidFill>
                <a:effectLst/>
                <a:uLnTx/>
                <a:uFillTx/>
              </a:rPr>
              <a:t>Kryteria wyboru projektów – strategiczne – Dz. 2.9. – zestawienie punktacji</a:t>
            </a:r>
          </a:p>
        </p:txBody>
      </p:sp>
      <p:sp>
        <p:nvSpPr>
          <p:cNvPr id="4" name="Tytuł 1">
            <a:extLst>
              <a:ext uri="{FF2B5EF4-FFF2-40B4-BE49-F238E27FC236}">
                <a16:creationId xmlns:a16="http://schemas.microsoft.com/office/drawing/2014/main" id="{30BD8D05-5E9C-4DA8-A8AD-5B799EB8B553}"/>
              </a:ext>
            </a:extLst>
          </p:cNvPr>
          <p:cNvSpPr txBox="1">
            <a:spLocks/>
          </p:cNvSpPr>
          <p:nvPr/>
        </p:nvSpPr>
        <p:spPr>
          <a:xfrm>
            <a:off x="1098788" y="4058029"/>
            <a:ext cx="7664601" cy="530637"/>
          </a:xfrm>
          <a:prstGeom prst="rect">
            <a:avLst/>
          </a:prstGeom>
        </p:spPr>
        <p:txBody>
          <a:bodyPr vert="horz" lIns="0" tIns="0" rIns="0" bIns="0" rtlCol="0" anchor="t" anchorCtr="0">
            <a:normAutofit/>
          </a:bodyPr>
          <a:lstStyle>
            <a:lvl1pPr algn="l" defTabSz="914406" rtl="0" eaLnBrk="1" latinLnBrk="0" hangingPunct="1">
              <a:lnSpc>
                <a:spcPts val="3266"/>
              </a:lnSpc>
              <a:spcBef>
                <a:spcPct val="0"/>
              </a:spcBef>
              <a:buNone/>
              <a:defRPr sz="2540" b="1" kern="1200">
                <a:solidFill>
                  <a:schemeClr val="tx2"/>
                </a:solidFill>
                <a:latin typeface="Open Sans" pitchFamily="2" charset="0"/>
                <a:ea typeface="Open Sans" pitchFamily="2" charset="0"/>
                <a:cs typeface="Open Sans" pitchFamily="2" charset="0"/>
              </a:defRPr>
            </a:lvl1pPr>
          </a:lstStyle>
          <a:p>
            <a:endParaRPr lang="pl-PL" dirty="0"/>
          </a:p>
        </p:txBody>
      </p:sp>
      <p:grpSp>
        <p:nvGrpSpPr>
          <p:cNvPr id="5" name="Grupa 4">
            <a:extLst>
              <a:ext uri="{FF2B5EF4-FFF2-40B4-BE49-F238E27FC236}">
                <a16:creationId xmlns:a16="http://schemas.microsoft.com/office/drawing/2014/main" id="{D9215690-6473-480C-8227-2725FDDF8E01}"/>
              </a:ext>
            </a:extLst>
          </p:cNvPr>
          <p:cNvGrpSpPr/>
          <p:nvPr/>
        </p:nvGrpSpPr>
        <p:grpSpPr>
          <a:xfrm>
            <a:off x="9584452" y="4521615"/>
            <a:ext cx="1508760" cy="1508760"/>
            <a:chOff x="9789804" y="3872161"/>
            <a:chExt cx="1508760" cy="1508760"/>
          </a:xfrm>
        </p:grpSpPr>
        <p:sp>
          <p:nvSpPr>
            <p:cNvPr id="7" name="Owal 6">
              <a:extLst>
                <a:ext uri="{FF2B5EF4-FFF2-40B4-BE49-F238E27FC236}">
                  <a16:creationId xmlns:a16="http://schemas.microsoft.com/office/drawing/2014/main" id="{385ABD77-7997-40E2-8373-79B8118135C1}"/>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Picture 14" descr="Strategic - Free seo and web icons">
              <a:extLst>
                <a:ext uri="{FF2B5EF4-FFF2-40B4-BE49-F238E27FC236}">
                  <a16:creationId xmlns:a16="http://schemas.microsoft.com/office/drawing/2014/main" id="{42B31A11-5F35-4156-AFAD-7694CBD46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238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3568BE-245E-449B-9BA3-0D02E7BF7EC3}"/>
              </a:ext>
            </a:extLst>
          </p:cNvPr>
          <p:cNvSpPr>
            <a:spLocks noGrp="1"/>
          </p:cNvSpPr>
          <p:nvPr>
            <p:ph type="ctrTitle"/>
          </p:nvPr>
        </p:nvSpPr>
        <p:spPr>
          <a:xfrm>
            <a:off x="1781299" y="3051888"/>
            <a:ext cx="8787740" cy="1004864"/>
          </a:xfrm>
        </p:spPr>
        <p:txBody>
          <a:bodyPr>
            <a:noAutofit/>
          </a:bodyPr>
          <a:lstStyle/>
          <a:p>
            <a:r>
              <a:rPr lang="pl-PL" sz="2400" dirty="0"/>
              <a:t>Kryteria wyboru projektów w zakresie projektów dotyczących zagospodarowania wód opadowych i roztopowych wraz z błękitno-zieloną infrastrukturą, naturalną i małą retencją wodną (typy projektów 1-6)</a:t>
            </a:r>
            <a:br>
              <a:rPr lang="pl-PL" sz="2400" dirty="0"/>
            </a:br>
            <a:endParaRPr lang="pl-PL" sz="2400" dirty="0"/>
          </a:p>
        </p:txBody>
      </p:sp>
      <p:sp>
        <p:nvSpPr>
          <p:cNvPr id="3" name="Tytuł 1">
            <a:extLst>
              <a:ext uri="{FF2B5EF4-FFF2-40B4-BE49-F238E27FC236}">
                <a16:creationId xmlns:a16="http://schemas.microsoft.com/office/drawing/2014/main" id="{C96AA398-3522-410B-85E9-4B36BB6C7778}"/>
              </a:ext>
            </a:extLst>
          </p:cNvPr>
          <p:cNvSpPr txBox="1">
            <a:spLocks/>
          </p:cNvSpPr>
          <p:nvPr/>
        </p:nvSpPr>
        <p:spPr>
          <a:xfrm>
            <a:off x="2986466" y="4478243"/>
            <a:ext cx="7184985" cy="1004864"/>
          </a:xfrm>
          <a:prstGeom prst="rect">
            <a:avLst/>
          </a:prstGeom>
        </p:spPr>
        <p:txBody>
          <a:bodyPr vert="horz" lIns="0" tIns="0" rIns="0" bIns="0" rtlCol="0" anchor="t" anchorCtr="0">
            <a:noAutofit/>
          </a:bodyPr>
          <a:lstStyle>
            <a:lvl1pPr algn="l" defTabSz="914406" rtl="0" eaLnBrk="1" latinLnBrk="0" hangingPunct="1">
              <a:lnSpc>
                <a:spcPts val="3629"/>
              </a:lnSpc>
              <a:spcBef>
                <a:spcPct val="0"/>
              </a:spcBef>
              <a:buNone/>
              <a:defRPr sz="2903" b="1" kern="1200">
                <a:solidFill>
                  <a:schemeClr val="tx2"/>
                </a:solidFill>
                <a:latin typeface="Open Sans" pitchFamily="2" charset="0"/>
                <a:ea typeface="Open Sans" pitchFamily="2" charset="0"/>
                <a:cs typeface="Open Sans" pitchFamily="2" charset="0"/>
              </a:defRPr>
            </a:lvl1pPr>
          </a:lstStyle>
          <a:p>
            <a:endParaRPr lang="pl-PL" sz="1814" dirty="0"/>
          </a:p>
        </p:txBody>
      </p:sp>
    </p:spTree>
    <p:extLst>
      <p:ext uri="{BB962C8B-B14F-4D97-AF65-F5344CB8AC3E}">
        <p14:creationId xmlns:p14="http://schemas.microsoft.com/office/powerpoint/2010/main" val="3471408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5">
            <a:extLst>
              <a:ext uri="{FF2B5EF4-FFF2-40B4-BE49-F238E27FC236}">
                <a16:creationId xmlns:a16="http://schemas.microsoft.com/office/drawing/2014/main" id="{80683CB0-5D83-43DD-B3FD-D0C64C3A6DDD}"/>
              </a:ext>
            </a:extLst>
          </p:cNvPr>
          <p:cNvSpPr>
            <a:spLocks noGrp="1"/>
          </p:cNvSpPr>
          <p:nvPr>
            <p:ph type="ctrTitle"/>
          </p:nvPr>
        </p:nvSpPr>
        <p:spPr>
          <a:xfrm>
            <a:off x="1246291" y="2383810"/>
            <a:ext cx="9602680" cy="2808947"/>
          </a:xfrm>
        </p:spPr>
        <p:txBody>
          <a:bodyPr>
            <a:normAutofit/>
          </a:bodyPr>
          <a:lstStyle/>
          <a:p>
            <a:pPr>
              <a:lnSpc>
                <a:spcPct val="150000"/>
              </a:lnSpc>
            </a:pPr>
            <a:br>
              <a:rPr lang="pl-PL" sz="3629" dirty="0">
                <a:latin typeface="Arial" panose="020B0604020202020204" pitchFamily="34" charset="0"/>
                <a:cs typeface="Arial" panose="020B0604020202020204" pitchFamily="34" charset="0"/>
              </a:rPr>
            </a:br>
            <a:r>
              <a:rPr lang="pl-PL" sz="3629" dirty="0"/>
              <a:t>Dziękuję za uwagę</a:t>
            </a:r>
            <a:br>
              <a:rPr lang="pl-PL" sz="3629" dirty="0">
                <a:latin typeface="Arial" panose="020B0604020202020204" pitchFamily="34" charset="0"/>
                <a:cs typeface="Arial" panose="020B0604020202020204" pitchFamily="34" charset="0"/>
              </a:rPr>
            </a:br>
            <a:endParaRPr lang="pl-PL" sz="3629"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99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1170659" y="1442381"/>
            <a:ext cx="10226218" cy="5719969"/>
          </a:xfrm>
        </p:spPr>
        <p:txBody>
          <a:bodyPr>
            <a:normAutofit fontScale="25000" lnSpcReduction="20000"/>
          </a:bodyPr>
          <a:lstStyle/>
          <a:p>
            <a:pPr marL="342900" lvl="3" indent="-342900">
              <a:lnSpc>
                <a:spcPct val="134000"/>
              </a:lnSpc>
              <a:spcBef>
                <a:spcPts val="0"/>
              </a:spcBef>
              <a:buClr>
                <a:schemeClr val="accent1"/>
              </a:buClr>
              <a:buFont typeface="Wingdings" panose="05000000000000000000" pitchFamily="2" charset="2"/>
              <a:buChar char="§"/>
            </a:pPr>
            <a:r>
              <a:rPr lang="pl-PL" sz="7200" b="1" dirty="0">
                <a:latin typeface="+mn-lt"/>
              </a:rPr>
              <a:t>Kryteria administracyjne</a:t>
            </a:r>
          </a:p>
          <a:p>
            <a:pPr marL="712800" lvl="4" indent="-352800">
              <a:lnSpc>
                <a:spcPct val="134000"/>
              </a:lnSpc>
              <a:spcBef>
                <a:spcPts val="0"/>
              </a:spcBef>
              <a:buClr>
                <a:schemeClr val="accent1"/>
              </a:buClr>
              <a:buFont typeface="Courier New" panose="02070309020205020404" pitchFamily="49" charset="0"/>
              <a:buChar char="o"/>
            </a:pPr>
            <a:r>
              <a:rPr lang="pl-PL" sz="7200" dirty="0">
                <a:latin typeface="+mn-lt"/>
              </a:rPr>
              <a:t>poprawność złożenia wniosku</a:t>
            </a:r>
          </a:p>
          <a:p>
            <a:pPr marL="712800" lvl="4" indent="-352800">
              <a:lnSpc>
                <a:spcPct val="134000"/>
              </a:lnSpc>
              <a:spcBef>
                <a:spcPts val="0"/>
              </a:spcBef>
              <a:buClr>
                <a:schemeClr val="accent1"/>
              </a:buClr>
              <a:buFont typeface="Courier New" panose="02070309020205020404" pitchFamily="49" charset="0"/>
              <a:buChar char="o"/>
            </a:pPr>
            <a:r>
              <a:rPr lang="pl-PL" sz="7200" dirty="0">
                <a:latin typeface="+mn-lt"/>
              </a:rPr>
              <a:t>kompletność złożenia wniosku</a:t>
            </a:r>
          </a:p>
          <a:p>
            <a:pPr marL="342900" lvl="3" indent="-342900">
              <a:lnSpc>
                <a:spcPct val="134000"/>
              </a:lnSpc>
              <a:spcBef>
                <a:spcPts val="0"/>
              </a:spcBef>
              <a:buClr>
                <a:schemeClr val="accent1"/>
              </a:buClr>
              <a:buFont typeface="Wingdings" panose="05000000000000000000" pitchFamily="2" charset="2"/>
              <a:buChar char="§"/>
            </a:pPr>
            <a:r>
              <a:rPr lang="pl-PL" sz="7200" b="1" dirty="0">
                <a:latin typeface="+mn-lt"/>
              </a:rPr>
              <a:t>Kwalifikowalność wnioskodawcy/partnerów</a:t>
            </a:r>
          </a:p>
          <a:p>
            <a:pPr marL="712800" lvl="3" indent="-352800">
              <a:lnSpc>
                <a:spcPct val="134000"/>
              </a:lnSpc>
              <a:spcBef>
                <a:spcPts val="0"/>
              </a:spcBef>
              <a:buClr>
                <a:schemeClr val="accent1"/>
              </a:buClr>
              <a:buFont typeface="Courier New" panose="02070309020205020404" pitchFamily="49" charset="0"/>
              <a:buChar char="o"/>
            </a:pPr>
            <a:r>
              <a:rPr lang="pl-PL" sz="7200" dirty="0">
                <a:latin typeface="+mn-lt"/>
              </a:rPr>
              <a:t>szczegółowe typy beneficjentów dla Działania 2.9, w tym ograniczenie podmiotowe dla projektów dot. indywidualnych rozwiązań (dopuszczalne tylko gminy, stowarzyszenia),</a:t>
            </a:r>
          </a:p>
          <a:p>
            <a:pPr marL="712800" lvl="3" indent="-352800">
              <a:lnSpc>
                <a:spcPct val="134000"/>
              </a:lnSpc>
              <a:spcBef>
                <a:spcPts val="0"/>
              </a:spcBef>
              <a:buClr>
                <a:schemeClr val="accent1"/>
              </a:buClr>
              <a:buFont typeface="Courier New" panose="02070309020205020404" pitchFamily="49" charset="0"/>
              <a:buChar char="o"/>
            </a:pPr>
            <a:r>
              <a:rPr lang="pl-PL" sz="7200" dirty="0">
                <a:latin typeface="+mn-lt"/>
              </a:rPr>
              <a:t>wyłączenie podmiotów podejmujących działania sprzeczne z zasadami niedyskryminacji.</a:t>
            </a:r>
            <a:endParaRPr lang="pl-PL" sz="7200" b="1" dirty="0">
              <a:latin typeface="+mn-lt"/>
            </a:endParaRPr>
          </a:p>
          <a:p>
            <a:pPr marL="342900" lvl="3" indent="-342900">
              <a:lnSpc>
                <a:spcPct val="134000"/>
              </a:lnSpc>
              <a:spcBef>
                <a:spcPts val="0"/>
              </a:spcBef>
              <a:buClr>
                <a:schemeClr val="accent1"/>
              </a:buClr>
              <a:buFont typeface="Wingdings" panose="05000000000000000000" pitchFamily="2" charset="2"/>
              <a:buChar char="§"/>
            </a:pPr>
            <a:r>
              <a:rPr lang="pl-PL" sz="7200" b="1" dirty="0">
                <a:latin typeface="+mn-lt"/>
              </a:rPr>
              <a:t>Zgodność z celami i logiką wsparcia w Działaniu</a:t>
            </a:r>
          </a:p>
          <a:p>
            <a:pPr marL="712788" lvl="3" indent="-350838">
              <a:lnSpc>
                <a:spcPct val="134000"/>
              </a:lnSpc>
              <a:spcBef>
                <a:spcPts val="0"/>
              </a:spcBef>
              <a:buClr>
                <a:schemeClr val="accent1"/>
              </a:buClr>
              <a:buFont typeface="Courier New" panose="02070309020205020404" pitchFamily="49" charset="0"/>
              <a:buChar char="o"/>
            </a:pPr>
            <a:r>
              <a:rPr lang="pl-PL" sz="7200" dirty="0">
                <a:latin typeface="+mn-lt"/>
              </a:rPr>
              <a:t>wybrany </a:t>
            </a:r>
            <a:r>
              <a:rPr lang="pl-PL" sz="7200" b="1" dirty="0">
                <a:latin typeface="+mn-lt"/>
              </a:rPr>
              <a:t>typ projektu </a:t>
            </a:r>
            <a:r>
              <a:rPr lang="pl-PL" sz="7200" dirty="0">
                <a:latin typeface="+mn-lt"/>
              </a:rPr>
              <a:t>został wskazany </a:t>
            </a:r>
            <a:r>
              <a:rPr lang="pl-PL" sz="7200" b="1" dirty="0">
                <a:latin typeface="+mn-lt"/>
              </a:rPr>
              <a:t>w Harmonogramie</a:t>
            </a:r>
            <a:r>
              <a:rPr lang="pl-PL" sz="7200" dirty="0">
                <a:latin typeface="+mn-lt"/>
              </a:rPr>
              <a:t> naborów wniosków</a:t>
            </a:r>
          </a:p>
          <a:p>
            <a:pPr marL="712788" lvl="3" indent="-350838">
              <a:lnSpc>
                <a:spcPct val="134000"/>
              </a:lnSpc>
              <a:spcBef>
                <a:spcPts val="0"/>
              </a:spcBef>
              <a:buClr>
                <a:schemeClr val="accent1"/>
              </a:buClr>
              <a:buFont typeface="Courier New" panose="02070309020205020404" pitchFamily="49" charset="0"/>
              <a:buChar char="o"/>
            </a:pPr>
            <a:r>
              <a:rPr lang="pl-PL" sz="7200" dirty="0">
                <a:latin typeface="+mn-lt"/>
              </a:rPr>
              <a:t>obszar realizacji projektu jest zgodny z obszarem geograficznym wskazanym w Harmonogramie naborów wniosków: obszar województwa </a:t>
            </a:r>
            <a:r>
              <a:rPr lang="pl-PL" sz="7200" b="1" dirty="0">
                <a:latin typeface="+mn-lt"/>
              </a:rPr>
              <a:t>z wyłączeniem obszarów </a:t>
            </a:r>
            <a:r>
              <a:rPr lang="pl-PL" sz="7200" dirty="0">
                <a:latin typeface="+mn-lt"/>
              </a:rPr>
              <a:t>wskazanych </a:t>
            </a:r>
            <a:r>
              <a:rPr lang="pl-PL" sz="7200" b="1" dirty="0">
                <a:latin typeface="+mn-lt"/>
              </a:rPr>
              <a:t>w Strategii ZIT dla Obszaru Metropolitalnego Gdańsk-Gdynia-Sopot </a:t>
            </a:r>
            <a:r>
              <a:rPr lang="pl-PL" sz="7200" dirty="0">
                <a:latin typeface="+mn-lt"/>
              </a:rPr>
              <a:t>(uprawnionych do wsparcia w ramach Działania 2.10.) i </a:t>
            </a:r>
            <a:r>
              <a:rPr lang="pl-PL" sz="7200" b="1" dirty="0">
                <a:latin typeface="+mn-lt"/>
              </a:rPr>
              <a:t>Strategiach ZIT dla Miejskich Obszarów Funkcjonalnych</a:t>
            </a:r>
            <a:r>
              <a:rPr lang="pl-PL" sz="7200" dirty="0">
                <a:latin typeface="+mn-lt"/>
              </a:rPr>
              <a:t> (uprawnionych do wsparcia w ramach Działania 2.11.) </a:t>
            </a:r>
          </a:p>
          <a:p>
            <a:pPr marL="712788" lvl="3" indent="-350838">
              <a:lnSpc>
                <a:spcPct val="134000"/>
              </a:lnSpc>
              <a:spcBef>
                <a:spcPts val="0"/>
              </a:spcBef>
              <a:buClr>
                <a:schemeClr val="accent1"/>
              </a:buClr>
              <a:buFont typeface="Courier New" panose="02070309020205020404" pitchFamily="49" charset="0"/>
              <a:buChar char="o"/>
            </a:pPr>
            <a:r>
              <a:rPr lang="pl-PL" sz="7200" dirty="0">
                <a:latin typeface="+mn-lt"/>
              </a:rPr>
              <a:t>wymagania dot. wielkości miast i miejscowości dla </a:t>
            </a:r>
            <a:r>
              <a:rPr lang="pl-PL" sz="7200" b="1" dirty="0">
                <a:latin typeface="+mn-lt"/>
              </a:rPr>
              <a:t>typów projektów 1-5: miasta i miejscowości poniżej 20 tys. mieszkańców </a:t>
            </a:r>
            <a:r>
              <a:rPr lang="pl-PL" sz="7200" dirty="0">
                <a:latin typeface="+mn-lt"/>
              </a:rPr>
              <a:t>oraz </a:t>
            </a:r>
            <a:r>
              <a:rPr lang="pl-PL" sz="7200" b="1" dirty="0">
                <a:latin typeface="+mn-lt"/>
              </a:rPr>
              <a:t>stolic powiatów poniżej 15 tys. mieszkańców.  </a:t>
            </a:r>
            <a:endParaRPr lang="pl-PL" sz="7200" b="1" dirty="0">
              <a:latin typeface="+mn-lt"/>
              <a:ea typeface="+mn-ea"/>
              <a:cs typeface="+mn-cs"/>
            </a:endParaRPr>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fld id="{EB4015AA-59F6-416B-87A6-8E3D940284E2}" type="slidenum">
              <a:rPr lang="pl-PL" sz="1200" smtClean="0"/>
              <a:pPr/>
              <a:t>4</a:t>
            </a:fld>
            <a:endParaRPr lang="pl-PL" sz="1200" dirty="0"/>
          </a:p>
        </p:txBody>
      </p:sp>
      <p:sp>
        <p:nvSpPr>
          <p:cNvPr id="7" name="Tytuł 1">
            <a:extLst>
              <a:ext uri="{FF2B5EF4-FFF2-40B4-BE49-F238E27FC236}">
                <a16:creationId xmlns:a16="http://schemas.microsoft.com/office/drawing/2014/main" id="{F0B7D73C-2F01-475E-83D8-149D3A5764C8}"/>
              </a:ext>
            </a:extLst>
          </p:cNvPr>
          <p:cNvSpPr>
            <a:spLocks noGrp="1"/>
          </p:cNvSpPr>
          <p:nvPr>
            <p:ph type="title"/>
          </p:nvPr>
        </p:nvSpPr>
        <p:spPr>
          <a:xfrm>
            <a:off x="1170659" y="333227"/>
            <a:ext cx="9852728" cy="554896"/>
          </a:xfrm>
        </p:spPr>
        <p:txBody>
          <a:bodyPr>
            <a:normAutofit/>
          </a:bodyPr>
          <a:lstStyle/>
          <a:p>
            <a:r>
              <a:rPr lang="pl-PL" sz="2400" dirty="0"/>
              <a:t>Kryteria wyboru projektów – formalne (TAK/NIE/NIE DOTYCZY)</a:t>
            </a:r>
          </a:p>
        </p:txBody>
      </p:sp>
      <p:sp>
        <p:nvSpPr>
          <p:cNvPr id="5" name="Symbol zastępczy zawartości 2">
            <a:extLst>
              <a:ext uri="{FF2B5EF4-FFF2-40B4-BE49-F238E27FC236}">
                <a16:creationId xmlns:a16="http://schemas.microsoft.com/office/drawing/2014/main" id="{037C1FB9-2B30-4547-A609-9353EF16607A}"/>
              </a:ext>
            </a:extLst>
          </p:cNvPr>
          <p:cNvSpPr txBox="1">
            <a:spLocks/>
          </p:cNvSpPr>
          <p:nvPr/>
        </p:nvSpPr>
        <p:spPr>
          <a:xfrm>
            <a:off x="1170659" y="4572000"/>
            <a:ext cx="10679818" cy="2088184"/>
          </a:xfrm>
          <a:prstGeom prst="rect">
            <a:avLst/>
          </a:prstGeom>
        </p:spPr>
        <p:txBody>
          <a:bodyPr vert="horz" lIns="0" tIns="0" rIns="0" bIns="0" rtlCol="0">
            <a:normAutofit/>
          </a:bodyPr>
          <a:lstStyle>
            <a:lvl1pPr marL="228602" indent="-228602" algn="l" defTabSz="914406" rtl="0" eaLnBrk="1" latinLnBrk="0" hangingPunct="1">
              <a:lnSpc>
                <a:spcPts val="2177"/>
              </a:lnSpc>
              <a:spcBef>
                <a:spcPts val="1000"/>
              </a:spcBef>
              <a:buClr>
                <a:schemeClr val="accent1"/>
              </a:buClr>
              <a:buFontTx/>
              <a:buBlip>
                <a:blip r:embed="rId3"/>
              </a:buBlip>
              <a:defRPr sz="1633" kern="1200">
                <a:solidFill>
                  <a:schemeClr val="tx1"/>
                </a:solidFill>
                <a:latin typeface="Open Sans" pitchFamily="2" charset="0"/>
                <a:ea typeface="Open Sans" pitchFamily="2" charset="0"/>
                <a:cs typeface="Open Sans" pitchFamily="2" charset="0"/>
              </a:defRPr>
            </a:lvl1pPr>
            <a:lvl2pPr marL="685804" indent="-228602" algn="l" defTabSz="914406" rtl="0" eaLnBrk="1" latinLnBrk="0" hangingPunct="1">
              <a:lnSpc>
                <a:spcPts val="2177"/>
              </a:lnSpc>
              <a:spcBef>
                <a:spcPts val="500"/>
              </a:spcBef>
              <a:buFontTx/>
              <a:buBlip>
                <a:blip r:embed="rId4"/>
              </a:buBlip>
              <a:defRPr sz="1633" kern="1200">
                <a:solidFill>
                  <a:schemeClr val="tx1"/>
                </a:solidFill>
                <a:latin typeface="Open Sans" pitchFamily="2" charset="0"/>
                <a:ea typeface="Open Sans" pitchFamily="2" charset="0"/>
                <a:cs typeface="Open Sans" pitchFamily="2" charset="0"/>
              </a:defRPr>
            </a:lvl2pPr>
            <a:lvl3pPr marL="1143008" indent="-228602" algn="l" defTabSz="914406" rtl="0" eaLnBrk="1" latinLnBrk="0" hangingPunct="1">
              <a:lnSpc>
                <a:spcPts val="2177"/>
              </a:lnSpc>
              <a:spcBef>
                <a:spcPts val="500"/>
              </a:spcBef>
              <a:buFontTx/>
              <a:buBlip>
                <a:blip r:embed="rId5"/>
              </a:buBlip>
              <a:defRPr sz="1633" kern="1200">
                <a:solidFill>
                  <a:schemeClr val="tx1"/>
                </a:solidFill>
                <a:latin typeface="Open Sans" pitchFamily="2" charset="0"/>
                <a:ea typeface="Open Sans" pitchFamily="2" charset="0"/>
                <a:cs typeface="Open Sans" pitchFamily="2" charset="0"/>
              </a:defRPr>
            </a:lvl3pPr>
            <a:lvl4pPr marL="1600210"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413"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l-PL" sz="2300" b="1" dirty="0"/>
          </a:p>
          <a:p>
            <a:endParaRPr lang="pl-PL" dirty="0"/>
          </a:p>
        </p:txBody>
      </p:sp>
      <p:grpSp>
        <p:nvGrpSpPr>
          <p:cNvPr id="6" name="Grupa 5">
            <a:extLst>
              <a:ext uri="{FF2B5EF4-FFF2-40B4-BE49-F238E27FC236}">
                <a16:creationId xmlns:a16="http://schemas.microsoft.com/office/drawing/2014/main" id="{8782747F-FDFB-4830-B275-7075FB5B30CE}"/>
              </a:ext>
            </a:extLst>
          </p:cNvPr>
          <p:cNvGrpSpPr/>
          <p:nvPr/>
        </p:nvGrpSpPr>
        <p:grpSpPr>
          <a:xfrm>
            <a:off x="9156597" y="888123"/>
            <a:ext cx="1508760" cy="1508760"/>
            <a:chOff x="6705602" y="1792224"/>
            <a:chExt cx="1508760" cy="1508760"/>
          </a:xfrm>
        </p:grpSpPr>
        <p:sp>
          <p:nvSpPr>
            <p:cNvPr id="8" name="Owal 7">
              <a:extLst>
                <a:ext uri="{FF2B5EF4-FFF2-40B4-BE49-F238E27FC236}">
                  <a16:creationId xmlns:a16="http://schemas.microsoft.com/office/drawing/2014/main" id="{3AA16E3D-9AE4-4FA6-9D93-F8AF6C0EDA99}"/>
                </a:ext>
              </a:extLst>
            </p:cNvPr>
            <p:cNvSpPr/>
            <p:nvPr/>
          </p:nvSpPr>
          <p:spPr>
            <a:xfrm>
              <a:off x="6705602" y="1792224"/>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Picture 2" descr="Official documents - Free files and folders icons">
              <a:extLst>
                <a:ext uri="{FF2B5EF4-FFF2-40B4-BE49-F238E27FC236}">
                  <a16:creationId xmlns:a16="http://schemas.microsoft.com/office/drawing/2014/main" id="{328E469B-299E-4AA5-A832-387EDEA7C3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744" y="2104644"/>
              <a:ext cx="883920" cy="883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7021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fld id="{EB4015AA-59F6-416B-87A6-8E3D940284E2}" type="slidenum">
              <a:rPr lang="pl-PL" sz="1200" smtClean="0"/>
              <a:pPr/>
              <a:t>5</a:t>
            </a:fld>
            <a:endParaRPr lang="pl-PL" sz="1200" dirty="0"/>
          </a:p>
        </p:txBody>
      </p:sp>
      <p:sp>
        <p:nvSpPr>
          <p:cNvPr id="7" name="Tytuł 1">
            <a:extLst>
              <a:ext uri="{FF2B5EF4-FFF2-40B4-BE49-F238E27FC236}">
                <a16:creationId xmlns:a16="http://schemas.microsoft.com/office/drawing/2014/main" id="{F0B7D73C-2F01-475E-83D8-149D3A5764C8}"/>
              </a:ext>
            </a:extLst>
          </p:cNvPr>
          <p:cNvSpPr>
            <a:spLocks noGrp="1"/>
          </p:cNvSpPr>
          <p:nvPr>
            <p:ph type="title"/>
          </p:nvPr>
        </p:nvSpPr>
        <p:spPr>
          <a:xfrm>
            <a:off x="1170659" y="333227"/>
            <a:ext cx="9852728" cy="554896"/>
          </a:xfrm>
        </p:spPr>
        <p:txBody>
          <a:bodyPr>
            <a:normAutofit/>
          </a:bodyPr>
          <a:lstStyle/>
          <a:p>
            <a:r>
              <a:rPr lang="pl-PL" sz="2400" dirty="0"/>
              <a:t>Kryteria wyboru projektów – formalne (TAK/NIE/NIE DOTYCZY)</a:t>
            </a:r>
          </a:p>
        </p:txBody>
      </p:sp>
      <p:sp>
        <p:nvSpPr>
          <p:cNvPr id="5" name="Symbol zastępczy zawartości 2">
            <a:extLst>
              <a:ext uri="{FF2B5EF4-FFF2-40B4-BE49-F238E27FC236}">
                <a16:creationId xmlns:a16="http://schemas.microsoft.com/office/drawing/2014/main" id="{037C1FB9-2B30-4547-A609-9353EF16607A}"/>
              </a:ext>
            </a:extLst>
          </p:cNvPr>
          <p:cNvSpPr txBox="1">
            <a:spLocks/>
          </p:cNvSpPr>
          <p:nvPr/>
        </p:nvSpPr>
        <p:spPr>
          <a:xfrm>
            <a:off x="1170659" y="4572000"/>
            <a:ext cx="10679818" cy="2088184"/>
          </a:xfrm>
          <a:prstGeom prst="rect">
            <a:avLst/>
          </a:prstGeom>
        </p:spPr>
        <p:txBody>
          <a:bodyPr vert="horz" lIns="0" tIns="0" rIns="0" bIns="0" rtlCol="0">
            <a:normAutofit/>
          </a:bodyPr>
          <a:lstStyle>
            <a:lvl1pPr marL="228602" indent="-228602" algn="l" defTabSz="914406" rtl="0" eaLnBrk="1" latinLnBrk="0" hangingPunct="1">
              <a:lnSpc>
                <a:spcPts val="2177"/>
              </a:lnSpc>
              <a:spcBef>
                <a:spcPts val="1000"/>
              </a:spcBef>
              <a:buClr>
                <a:schemeClr val="accent1"/>
              </a:buClr>
              <a:buFontTx/>
              <a:buBlip>
                <a:blip r:embed="rId3"/>
              </a:buBlip>
              <a:defRPr sz="1633" kern="1200">
                <a:solidFill>
                  <a:schemeClr val="tx1"/>
                </a:solidFill>
                <a:latin typeface="Open Sans" pitchFamily="2" charset="0"/>
                <a:ea typeface="Open Sans" pitchFamily="2" charset="0"/>
                <a:cs typeface="Open Sans" pitchFamily="2" charset="0"/>
              </a:defRPr>
            </a:lvl1pPr>
            <a:lvl2pPr marL="685804" indent="-228602" algn="l" defTabSz="914406" rtl="0" eaLnBrk="1" latinLnBrk="0" hangingPunct="1">
              <a:lnSpc>
                <a:spcPts val="2177"/>
              </a:lnSpc>
              <a:spcBef>
                <a:spcPts val="500"/>
              </a:spcBef>
              <a:buFontTx/>
              <a:buBlip>
                <a:blip r:embed="rId4"/>
              </a:buBlip>
              <a:defRPr sz="1633" kern="1200">
                <a:solidFill>
                  <a:schemeClr val="tx1"/>
                </a:solidFill>
                <a:latin typeface="Open Sans" pitchFamily="2" charset="0"/>
                <a:ea typeface="Open Sans" pitchFamily="2" charset="0"/>
                <a:cs typeface="Open Sans" pitchFamily="2" charset="0"/>
              </a:defRPr>
            </a:lvl2pPr>
            <a:lvl3pPr marL="1143008" indent="-228602" algn="l" defTabSz="914406" rtl="0" eaLnBrk="1" latinLnBrk="0" hangingPunct="1">
              <a:lnSpc>
                <a:spcPts val="2177"/>
              </a:lnSpc>
              <a:spcBef>
                <a:spcPts val="500"/>
              </a:spcBef>
              <a:buFontTx/>
              <a:buBlip>
                <a:blip r:embed="rId5"/>
              </a:buBlip>
              <a:defRPr sz="1633" kern="1200">
                <a:solidFill>
                  <a:schemeClr val="tx1"/>
                </a:solidFill>
                <a:latin typeface="Open Sans" pitchFamily="2" charset="0"/>
                <a:ea typeface="Open Sans" pitchFamily="2" charset="0"/>
                <a:cs typeface="Open Sans" pitchFamily="2" charset="0"/>
              </a:defRPr>
            </a:lvl3pPr>
            <a:lvl4pPr marL="1600210"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413"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l-PL" sz="2300" b="1" dirty="0"/>
          </a:p>
          <a:p>
            <a:endParaRPr lang="pl-PL" dirty="0"/>
          </a:p>
        </p:txBody>
      </p:sp>
      <p:sp>
        <p:nvSpPr>
          <p:cNvPr id="6" name="Symbol zastępczy zawartości 2">
            <a:extLst>
              <a:ext uri="{FF2B5EF4-FFF2-40B4-BE49-F238E27FC236}">
                <a16:creationId xmlns:a16="http://schemas.microsoft.com/office/drawing/2014/main" id="{5527267F-E917-4098-B3BB-52D3BF7E6E61}"/>
              </a:ext>
            </a:extLst>
          </p:cNvPr>
          <p:cNvSpPr txBox="1">
            <a:spLocks/>
          </p:cNvSpPr>
          <p:nvPr/>
        </p:nvSpPr>
        <p:spPr>
          <a:xfrm>
            <a:off x="1070075" y="1806474"/>
            <a:ext cx="9472957" cy="3728852"/>
          </a:xfrm>
          <a:prstGeom prst="rect">
            <a:avLst/>
          </a:prstGeom>
        </p:spPr>
        <p:txBody>
          <a:bodyPr vert="horz" lIns="0" tIns="0" rIns="0" bIns="0" rtlCol="0">
            <a:normAutofit fontScale="25000" lnSpcReduction="20000"/>
          </a:bodyPr>
          <a:lstStyle>
            <a:lvl1pPr marL="228602" indent="-228602" algn="l" defTabSz="914406" rtl="0" eaLnBrk="1" latinLnBrk="0" hangingPunct="1">
              <a:lnSpc>
                <a:spcPts val="2177"/>
              </a:lnSpc>
              <a:spcBef>
                <a:spcPts val="1000"/>
              </a:spcBef>
              <a:buClr>
                <a:schemeClr val="accent1"/>
              </a:buClr>
              <a:buFontTx/>
              <a:buBlip>
                <a:blip r:embed="rId3"/>
              </a:buBlip>
              <a:defRPr sz="1633" kern="1200">
                <a:solidFill>
                  <a:schemeClr val="tx1"/>
                </a:solidFill>
                <a:latin typeface="Open Sans" pitchFamily="2" charset="0"/>
                <a:ea typeface="Open Sans" pitchFamily="2" charset="0"/>
                <a:cs typeface="Open Sans" pitchFamily="2" charset="0"/>
              </a:defRPr>
            </a:lvl1pPr>
            <a:lvl2pPr marL="685804" indent="-228602" algn="l" defTabSz="914406" rtl="0" eaLnBrk="1" latinLnBrk="0" hangingPunct="1">
              <a:lnSpc>
                <a:spcPts val="2177"/>
              </a:lnSpc>
              <a:spcBef>
                <a:spcPts val="500"/>
              </a:spcBef>
              <a:buFontTx/>
              <a:buBlip>
                <a:blip r:embed="rId4"/>
              </a:buBlip>
              <a:defRPr sz="1633" kern="1200">
                <a:solidFill>
                  <a:schemeClr val="tx1"/>
                </a:solidFill>
                <a:latin typeface="Open Sans" pitchFamily="2" charset="0"/>
                <a:ea typeface="Open Sans" pitchFamily="2" charset="0"/>
                <a:cs typeface="Open Sans" pitchFamily="2" charset="0"/>
              </a:defRPr>
            </a:lvl2pPr>
            <a:lvl3pPr marL="1143008" indent="-228602" algn="l" defTabSz="914406" rtl="0" eaLnBrk="1" latinLnBrk="0" hangingPunct="1">
              <a:lnSpc>
                <a:spcPts val="2177"/>
              </a:lnSpc>
              <a:spcBef>
                <a:spcPts val="500"/>
              </a:spcBef>
              <a:buFontTx/>
              <a:buBlip>
                <a:blip r:embed="rId5"/>
              </a:buBlip>
              <a:defRPr sz="1633" kern="1200">
                <a:solidFill>
                  <a:schemeClr val="tx1"/>
                </a:solidFill>
                <a:latin typeface="Open Sans" pitchFamily="2" charset="0"/>
                <a:ea typeface="Open Sans" pitchFamily="2" charset="0"/>
                <a:cs typeface="Open Sans" pitchFamily="2" charset="0"/>
              </a:defRPr>
            </a:lvl3pPr>
            <a:lvl4pPr marL="1600210"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413"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3" indent="-342900">
              <a:lnSpc>
                <a:spcPct val="134000"/>
              </a:lnSpc>
              <a:spcBef>
                <a:spcPts val="600"/>
              </a:spcBef>
              <a:spcAft>
                <a:spcPts val="600"/>
              </a:spcAft>
              <a:buClr>
                <a:schemeClr val="accent1"/>
              </a:buClr>
              <a:buFont typeface="Wingdings" panose="05000000000000000000" pitchFamily="2" charset="2"/>
              <a:buChar char="§"/>
            </a:pPr>
            <a:r>
              <a:rPr lang="pl-PL" sz="7200" b="1" dirty="0">
                <a:latin typeface="+mn-lt"/>
              </a:rPr>
              <a:t>Zgodność ze szczegółowymi uwarunkowaniami określonymi dla Działania 2.9</a:t>
            </a:r>
          </a:p>
          <a:p>
            <a:pPr marL="712788" lvl="3" indent="-350838">
              <a:lnSpc>
                <a:spcPct val="134000"/>
              </a:lnSpc>
              <a:spcBef>
                <a:spcPts val="600"/>
              </a:spcBef>
              <a:spcAft>
                <a:spcPts val="300"/>
              </a:spcAft>
              <a:buClr>
                <a:schemeClr val="accent1"/>
              </a:buClr>
              <a:buFont typeface="Courier New" panose="02070309020205020404" pitchFamily="49" charset="0"/>
              <a:buChar char="o"/>
            </a:pPr>
            <a:r>
              <a:rPr lang="pl-PL" sz="7200" dirty="0">
                <a:latin typeface="+mn-lt"/>
              </a:rPr>
              <a:t>wymogi w zakresie projektów dotyczących:</a:t>
            </a:r>
          </a:p>
          <a:p>
            <a:pPr marL="857250" lvl="3" indent="-144463">
              <a:lnSpc>
                <a:spcPct val="134000"/>
              </a:lnSpc>
              <a:spcBef>
                <a:spcPts val="0"/>
              </a:spcBef>
              <a:buClr>
                <a:schemeClr val="accent1"/>
              </a:buClr>
            </a:pPr>
            <a:r>
              <a:rPr lang="pl-PL" sz="7200" dirty="0">
                <a:latin typeface="+mn-lt"/>
              </a:rPr>
              <a:t>indywidualnych rozwiązań w zakresie wód opadowych (przygotowanych przez np. właścicieli domów jednorodzinnych, wspólnoty mieszkaniowe) </a:t>
            </a:r>
            <a:r>
              <a:rPr lang="pl-PL" sz="7200" b="1" dirty="0">
                <a:latin typeface="+mn-lt"/>
                <a:cs typeface="Calibri" panose="020F0502020204030204" pitchFamily="34" charset="0"/>
              </a:rPr>
              <a:t>- </a:t>
            </a:r>
            <a:r>
              <a:rPr lang="pl-PL" sz="7200" dirty="0">
                <a:latin typeface="+mn-lt"/>
                <a:cs typeface="Calibri" panose="020F0502020204030204" pitchFamily="34" charset="0"/>
              </a:rPr>
              <a:t>wspierane będą </a:t>
            </a:r>
            <a:r>
              <a:rPr lang="pl-PL" sz="7200" b="1" dirty="0">
                <a:latin typeface="+mn-lt"/>
                <a:cs typeface="Calibri" panose="020F0502020204030204" pitchFamily="34" charset="0"/>
              </a:rPr>
              <a:t>tylko projekty </a:t>
            </a:r>
            <a:r>
              <a:rPr lang="pl-PL" sz="7200" dirty="0">
                <a:latin typeface="+mn-lt"/>
              </a:rPr>
              <a:t>realizowane w ramach </a:t>
            </a:r>
            <a:r>
              <a:rPr lang="pl-PL" sz="7200" b="1" dirty="0">
                <a:latin typeface="+mn-lt"/>
                <a:cs typeface="Calibri" panose="020F0502020204030204" pitchFamily="34" charset="0"/>
              </a:rPr>
              <a:t>programów opracowanych i wdrażanych przez gminy lub stowarzyszenia</a:t>
            </a:r>
            <a:r>
              <a:rPr lang="pl-PL" sz="7200" dirty="0">
                <a:latin typeface="+mn-lt"/>
              </a:rPr>
              <a:t>, w tym stowarzyszenia założone przez mieszkańców,</a:t>
            </a:r>
          </a:p>
          <a:p>
            <a:pPr marL="857250" lvl="3" indent="-144463">
              <a:lnSpc>
                <a:spcPct val="134000"/>
              </a:lnSpc>
              <a:spcBef>
                <a:spcPts val="600"/>
              </a:spcBef>
              <a:spcAft>
                <a:spcPts val="300"/>
              </a:spcAft>
              <a:buClr>
                <a:schemeClr val="accent1"/>
              </a:buClr>
            </a:pPr>
            <a:r>
              <a:rPr lang="pl-PL" sz="7200" dirty="0">
                <a:latin typeface="+mn-lt"/>
              </a:rPr>
              <a:t>kanalizacji deszczowej - </a:t>
            </a:r>
            <a:r>
              <a:rPr lang="pl-PL" sz="7200" dirty="0">
                <a:latin typeface="+mn-lt"/>
                <a:cs typeface="Calibri" panose="020F0502020204030204" pitchFamily="34" charset="0"/>
              </a:rPr>
              <a:t>muszą wynikać z</a:t>
            </a:r>
            <a:r>
              <a:rPr lang="pl-PL" sz="7200" b="1" dirty="0">
                <a:latin typeface="+mn-lt"/>
                <a:cs typeface="Calibri" panose="020F0502020204030204" pitchFamily="34" charset="0"/>
              </a:rPr>
              <a:t> miejskich planów adaptacji do zmian klimatu </a:t>
            </a:r>
            <a:r>
              <a:rPr lang="pl-PL" sz="7200" dirty="0">
                <a:latin typeface="+mn-lt"/>
              </a:rPr>
              <a:t>lub </a:t>
            </a:r>
            <a:r>
              <a:rPr lang="pl-PL" sz="7200" b="1" dirty="0">
                <a:latin typeface="+mn-lt"/>
                <a:cs typeface="Calibri" panose="020F0502020204030204" pitchFamily="34" charset="0"/>
              </a:rPr>
              <a:t>gminnych programów ochrony środowiska,</a:t>
            </a:r>
            <a:endParaRPr lang="pl-PL" sz="7200" dirty="0">
              <a:solidFill>
                <a:srgbClr val="FF0000"/>
              </a:solidFill>
              <a:latin typeface="+mn-lt"/>
            </a:endParaRPr>
          </a:p>
          <a:p>
            <a:pPr marL="857250" lvl="3" indent="-144463">
              <a:lnSpc>
                <a:spcPct val="134000"/>
              </a:lnSpc>
              <a:spcBef>
                <a:spcPts val="300"/>
              </a:spcBef>
              <a:spcAft>
                <a:spcPts val="300"/>
              </a:spcAft>
              <a:buClr>
                <a:schemeClr val="accent1"/>
              </a:buClr>
            </a:pPr>
            <a:r>
              <a:rPr lang="pl-PL" sz="7200" dirty="0">
                <a:latin typeface="+mn-lt"/>
              </a:rPr>
              <a:t>budowli przeciwpowodziowych - </a:t>
            </a:r>
            <a:r>
              <a:rPr lang="pl-PL" sz="7200" b="1" dirty="0">
                <a:latin typeface="+mn-lt"/>
              </a:rPr>
              <a:t>tylko</a:t>
            </a:r>
            <a:r>
              <a:rPr lang="pl-PL" sz="7200" dirty="0">
                <a:latin typeface="+mn-lt"/>
              </a:rPr>
              <a:t> na obszarach wyznaczonych na </a:t>
            </a:r>
            <a:r>
              <a:rPr lang="pl-PL" sz="7200" b="1" dirty="0">
                <a:latin typeface="+mn-lt"/>
              </a:rPr>
              <a:t>mapach zagrożenia powodziowego (MZP) </a:t>
            </a:r>
            <a:r>
              <a:rPr lang="pl-PL" sz="7200" dirty="0">
                <a:latin typeface="+mn-lt"/>
              </a:rPr>
              <a:t>i </a:t>
            </a:r>
            <a:r>
              <a:rPr lang="pl-PL" sz="7200" b="1" dirty="0">
                <a:latin typeface="+mn-lt"/>
              </a:rPr>
              <a:t>mapach ryzyka powodziowego (MRP),</a:t>
            </a:r>
          </a:p>
          <a:p>
            <a:pPr marL="857250" lvl="3" indent="-144463">
              <a:lnSpc>
                <a:spcPct val="134000"/>
              </a:lnSpc>
              <a:spcBef>
                <a:spcPts val="300"/>
              </a:spcBef>
              <a:spcAft>
                <a:spcPts val="600"/>
              </a:spcAft>
              <a:buClr>
                <a:schemeClr val="accent1"/>
              </a:buClr>
            </a:pPr>
            <a:r>
              <a:rPr lang="pl-PL" sz="7200" dirty="0">
                <a:latin typeface="+mn-lt"/>
              </a:rPr>
              <a:t>działań uzupełniających dot. jednostek ochotniczych straży pożarnych – </a:t>
            </a:r>
            <a:r>
              <a:rPr lang="pl-PL" sz="7200" b="1" dirty="0">
                <a:latin typeface="+mn-lt"/>
              </a:rPr>
              <a:t>tylko</a:t>
            </a:r>
            <a:r>
              <a:rPr lang="pl-PL" sz="7200" dirty="0">
                <a:latin typeface="+mn-lt"/>
              </a:rPr>
              <a:t> </a:t>
            </a:r>
            <a:r>
              <a:rPr lang="pl-PL" sz="7200" dirty="0">
                <a:latin typeface="+mn-lt"/>
                <a:cs typeface="Calibri" panose="020F0502020204030204" pitchFamily="34" charset="0"/>
              </a:rPr>
              <a:t>włączonych do </a:t>
            </a:r>
            <a:r>
              <a:rPr lang="pl-PL" sz="7200" b="1" dirty="0">
                <a:latin typeface="+mn-lt"/>
                <a:cs typeface="Calibri" panose="020F0502020204030204" pitchFamily="34" charset="0"/>
              </a:rPr>
              <a:t>Krajowego Systemu Ratowniczo-Gaśniczego</a:t>
            </a:r>
            <a:r>
              <a:rPr lang="pl-PL" sz="7200" dirty="0">
                <a:latin typeface="+mn-lt"/>
              </a:rPr>
              <a:t>.</a:t>
            </a:r>
          </a:p>
        </p:txBody>
      </p:sp>
      <p:grpSp>
        <p:nvGrpSpPr>
          <p:cNvPr id="8" name="Grupa 7">
            <a:extLst>
              <a:ext uri="{FF2B5EF4-FFF2-40B4-BE49-F238E27FC236}">
                <a16:creationId xmlns:a16="http://schemas.microsoft.com/office/drawing/2014/main" id="{A10B93A2-CC2D-4702-95C9-CF18CEF61CC5}"/>
              </a:ext>
            </a:extLst>
          </p:cNvPr>
          <p:cNvGrpSpPr/>
          <p:nvPr/>
        </p:nvGrpSpPr>
        <p:grpSpPr>
          <a:xfrm>
            <a:off x="9156597" y="888123"/>
            <a:ext cx="1508760" cy="1508760"/>
            <a:chOff x="6705602" y="1792224"/>
            <a:chExt cx="1508760" cy="1508760"/>
          </a:xfrm>
        </p:grpSpPr>
        <p:sp>
          <p:nvSpPr>
            <p:cNvPr id="9" name="Owal 8">
              <a:extLst>
                <a:ext uri="{FF2B5EF4-FFF2-40B4-BE49-F238E27FC236}">
                  <a16:creationId xmlns:a16="http://schemas.microsoft.com/office/drawing/2014/main" id="{3C928168-3C5B-4430-93C5-777420147403}"/>
                </a:ext>
              </a:extLst>
            </p:cNvPr>
            <p:cNvSpPr/>
            <p:nvPr/>
          </p:nvSpPr>
          <p:spPr>
            <a:xfrm>
              <a:off x="6705602" y="1792224"/>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Picture 2" descr="Official documents - Free files and folders icons">
              <a:extLst>
                <a:ext uri="{FF2B5EF4-FFF2-40B4-BE49-F238E27FC236}">
                  <a16:creationId xmlns:a16="http://schemas.microsoft.com/office/drawing/2014/main" id="{673AD5C5-2152-4177-B8C8-B949647F0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744" y="2104644"/>
              <a:ext cx="883920" cy="883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9019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6017B5-F2EC-4723-BB19-828E9EA06DB0}"/>
              </a:ext>
            </a:extLst>
          </p:cNvPr>
          <p:cNvSpPr>
            <a:spLocks noGrp="1"/>
          </p:cNvSpPr>
          <p:nvPr>
            <p:ph type="title"/>
          </p:nvPr>
        </p:nvSpPr>
        <p:spPr>
          <a:xfrm>
            <a:off x="1333494" y="234998"/>
            <a:ext cx="10803289" cy="979757"/>
          </a:xfrm>
        </p:spPr>
        <p:txBody>
          <a:bodyPr/>
          <a:lstStyle/>
          <a:p>
            <a:r>
              <a:rPr lang="pl-PL" dirty="0"/>
              <a:t>Kryteria wyboru projektów – wykonalności (TAK/NIE/NIE DOTYCZY)</a:t>
            </a:r>
          </a:p>
        </p:txBody>
      </p:sp>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1190950" y="3625938"/>
            <a:ext cx="10426162" cy="3397565"/>
          </a:xfrm>
        </p:spPr>
        <p:txBody>
          <a:bodyPr>
            <a:normAutofit fontScale="77500" lnSpcReduction="20000"/>
          </a:bodyPr>
          <a:lstStyle/>
          <a:p>
            <a:pPr>
              <a:buSzPct val="130000"/>
              <a:buFont typeface="Wingdings" panose="05000000000000000000" pitchFamily="2" charset="2"/>
              <a:buChar char="§"/>
            </a:pPr>
            <a:r>
              <a:rPr lang="pl-PL" sz="2100" b="1" dirty="0">
                <a:latin typeface="+mn-lt"/>
              </a:rPr>
              <a:t>Zakres rzeczowy projektu</a:t>
            </a:r>
          </a:p>
          <a:p>
            <a:pPr marL="542925" lvl="1" indent="-285750" defTabSz="914400">
              <a:lnSpc>
                <a:spcPct val="114000"/>
              </a:lnSpc>
              <a:spcBef>
                <a:spcPts val="600"/>
              </a:spcBef>
              <a:buClr>
                <a:schemeClr val="accent1"/>
              </a:buClr>
              <a:buFont typeface="Courier New" panose="02070309020205020404" pitchFamily="49" charset="0"/>
              <a:buChar char="o"/>
            </a:pPr>
            <a:r>
              <a:rPr lang="pl-PL" sz="2100" dirty="0">
                <a:latin typeface="+mn-lt"/>
              </a:rPr>
              <a:t>Dodatkowe wymagania określone dla typów projektów w ramach Działania w zakresie:</a:t>
            </a:r>
          </a:p>
          <a:p>
            <a:pPr marL="803275" lvl="2" indent="-228600">
              <a:lnSpc>
                <a:spcPct val="114000"/>
              </a:lnSpc>
              <a:spcBef>
                <a:spcPts val="0"/>
              </a:spcBef>
              <a:spcAft>
                <a:spcPts val="300"/>
              </a:spcAft>
              <a:buClr>
                <a:schemeClr val="accent1"/>
              </a:buClr>
              <a:buFont typeface="Arial" panose="020B0604020202020204" pitchFamily="34" charset="0"/>
              <a:buChar char="•"/>
            </a:pPr>
            <a:r>
              <a:rPr lang="pl-PL" sz="2100" b="1" dirty="0">
                <a:latin typeface="+mn-lt"/>
              </a:rPr>
              <a:t>łączenia budowy/rozbudowy kanalizacji deszczowej z rozwiązaniami opartymi na naturze (błękitno-zielona infrastruktura),</a:t>
            </a:r>
          </a:p>
          <a:p>
            <a:pPr marL="803275" lvl="2" indent="-228600">
              <a:lnSpc>
                <a:spcPct val="114000"/>
              </a:lnSpc>
              <a:spcBef>
                <a:spcPts val="0"/>
              </a:spcBef>
              <a:spcAft>
                <a:spcPts val="1200"/>
              </a:spcAft>
              <a:buClr>
                <a:schemeClr val="accent1"/>
              </a:buClr>
              <a:buFont typeface="Arial" panose="020B0604020202020204" pitchFamily="34" charset="0"/>
              <a:buChar char="•"/>
            </a:pPr>
            <a:r>
              <a:rPr lang="pl-PL" sz="2100" dirty="0">
                <a:latin typeface="+mn-lt"/>
              </a:rPr>
              <a:t>lokalnej skali oddziaływania (dot. </a:t>
            </a:r>
            <a:r>
              <a:rPr lang="pl-PL" sz="2100" dirty="0" err="1">
                <a:latin typeface="+mn-lt"/>
              </a:rPr>
              <a:t>renaturyzacji</a:t>
            </a:r>
            <a:r>
              <a:rPr lang="pl-PL" sz="2100" dirty="0">
                <a:latin typeface="+mn-lt"/>
              </a:rPr>
              <a:t> obszarów od wód zależnych oraz budowli przeciwpowodziowych).</a:t>
            </a:r>
          </a:p>
          <a:p>
            <a:pPr>
              <a:lnSpc>
                <a:spcPts val="1800"/>
              </a:lnSpc>
              <a:spcBef>
                <a:spcPts val="0"/>
              </a:spcBef>
              <a:buFont typeface="Wingdings" panose="05000000000000000000" pitchFamily="2" charset="2"/>
              <a:buChar char="§"/>
            </a:pPr>
            <a:r>
              <a:rPr lang="pl-PL" sz="2100" b="1" dirty="0">
                <a:latin typeface="+mn-lt"/>
              </a:rPr>
              <a:t>Nakłady na realizację projektu</a:t>
            </a:r>
          </a:p>
          <a:p>
            <a:pPr marL="542925" lvl="1" indent="-285750" defTabSz="914400">
              <a:lnSpc>
                <a:spcPct val="114000"/>
              </a:lnSpc>
              <a:spcBef>
                <a:spcPts val="600"/>
              </a:spcBef>
              <a:spcAft>
                <a:spcPts val="600"/>
              </a:spcAft>
              <a:buClr>
                <a:schemeClr val="accent1"/>
              </a:buClr>
              <a:buFont typeface="Courier New" panose="02070309020205020404" pitchFamily="49" charset="0"/>
              <a:buChar char="o"/>
            </a:pPr>
            <a:r>
              <a:rPr lang="pl-PL" sz="2100" dirty="0">
                <a:latin typeface="+mn-lt"/>
              </a:rPr>
              <a:t>zgodność z zasadami kwalifikowania wydatków (np. </a:t>
            </a:r>
            <a:r>
              <a:rPr lang="pl-PL" sz="2100" b="1" dirty="0" err="1">
                <a:latin typeface="+mn-lt"/>
              </a:rPr>
              <a:t>niekwalifikowalność</a:t>
            </a:r>
            <a:r>
              <a:rPr lang="pl-PL" sz="2100" b="1" dirty="0">
                <a:latin typeface="+mn-lt"/>
              </a:rPr>
              <a:t> infrastruktury rekreacyjnej, 10% dla uzupełniających działań edukacyjnych</a:t>
            </a:r>
            <a:r>
              <a:rPr lang="pl-PL" sz="2100" dirty="0">
                <a:latin typeface="+mn-lt"/>
              </a:rPr>
              <a:t>).</a:t>
            </a:r>
          </a:p>
          <a:p>
            <a:pPr marL="85723" indent="-285750" defTabSz="914400">
              <a:lnSpc>
                <a:spcPct val="114000"/>
              </a:lnSpc>
              <a:spcBef>
                <a:spcPts val="600"/>
              </a:spcBef>
              <a:buFont typeface="Wingdings" panose="05000000000000000000" pitchFamily="2" charset="2"/>
              <a:buChar char="§"/>
            </a:pPr>
            <a:r>
              <a:rPr lang="pl-PL" sz="2100" b="1" dirty="0">
                <a:latin typeface="+mn-lt"/>
              </a:rPr>
              <a:t>Procedura oceny oddziaływania na środowisko</a:t>
            </a:r>
          </a:p>
          <a:p>
            <a:pPr marL="542925" lvl="1" indent="-285750" defTabSz="914400">
              <a:lnSpc>
                <a:spcPct val="114000"/>
              </a:lnSpc>
              <a:spcBef>
                <a:spcPts val="0"/>
              </a:spcBef>
              <a:buClr>
                <a:schemeClr val="accent1"/>
              </a:buClr>
              <a:buFont typeface="Courier New" panose="02070309020205020404" pitchFamily="49" charset="0"/>
              <a:buChar char="o"/>
            </a:pPr>
            <a:r>
              <a:rPr lang="pl-PL" sz="2100" dirty="0">
                <a:latin typeface="+mn-lt"/>
              </a:rPr>
              <a:t>Dyrektywa Siedliskowa</a:t>
            </a:r>
          </a:p>
          <a:p>
            <a:pPr marL="542925" lvl="1" indent="-285750" defTabSz="914400">
              <a:lnSpc>
                <a:spcPct val="114000"/>
              </a:lnSpc>
              <a:spcBef>
                <a:spcPts val="0"/>
              </a:spcBef>
              <a:buClr>
                <a:schemeClr val="accent1"/>
              </a:buClr>
              <a:buFont typeface="Courier New" panose="02070309020205020404" pitchFamily="49" charset="0"/>
              <a:buChar char="o"/>
            </a:pPr>
            <a:r>
              <a:rPr lang="pl-PL" sz="2100" dirty="0">
                <a:latin typeface="+mn-lt"/>
              </a:rPr>
              <a:t>Ramowa Dyrektywa Wodna</a:t>
            </a:r>
          </a:p>
          <a:p>
            <a:pPr marL="574675" lvl="2" indent="0">
              <a:lnSpc>
                <a:spcPct val="114000"/>
              </a:lnSpc>
              <a:spcBef>
                <a:spcPts val="0"/>
              </a:spcBef>
              <a:spcAft>
                <a:spcPts val="1200"/>
              </a:spcAft>
              <a:buClr>
                <a:schemeClr val="accent1"/>
              </a:buClr>
              <a:buNone/>
            </a:pPr>
            <a:endParaRPr lang="pl-PL" sz="2000" dirty="0"/>
          </a:p>
          <a:p>
            <a:pPr marL="914406" lvl="2" indent="0">
              <a:buNone/>
            </a:pPr>
            <a:endParaRPr lang="pl-PL" sz="1800" dirty="0"/>
          </a:p>
          <a:p>
            <a:pPr marL="914406" lvl="2" indent="0">
              <a:buNone/>
            </a:pPr>
            <a:endParaRPr lang="pl-PL" sz="1800" dirty="0"/>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a:noFill/>
        </p:spPr>
        <p:txBody>
          <a:bodyPr vert="horz" lIns="0" tIns="72000" rIns="0" bIns="72000" rtlCol="0" anchor="ctr" anchorCtr="0"/>
          <a:lstStyle/>
          <a:p>
            <a:fld id="{EB4015AA-59F6-416B-87A6-8E3D940284E2}" type="slidenum">
              <a:rPr lang="pl-PL" sz="1200"/>
              <a:pPr/>
              <a:t>6</a:t>
            </a:fld>
            <a:endParaRPr lang="pl-PL" sz="1200" dirty="0"/>
          </a:p>
        </p:txBody>
      </p:sp>
      <p:grpSp>
        <p:nvGrpSpPr>
          <p:cNvPr id="5" name="Grupa 4">
            <a:extLst>
              <a:ext uri="{FF2B5EF4-FFF2-40B4-BE49-F238E27FC236}">
                <a16:creationId xmlns:a16="http://schemas.microsoft.com/office/drawing/2014/main" id="{8E4DAEC0-1CA1-4630-8D21-72E74CA0B879}"/>
              </a:ext>
            </a:extLst>
          </p:cNvPr>
          <p:cNvGrpSpPr/>
          <p:nvPr/>
        </p:nvGrpSpPr>
        <p:grpSpPr>
          <a:xfrm>
            <a:off x="1444369" y="719295"/>
            <a:ext cx="9728839" cy="3672290"/>
            <a:chOff x="998" y="1112958"/>
            <a:chExt cx="11269926" cy="3311849"/>
          </a:xfrm>
        </p:grpSpPr>
        <p:sp>
          <p:nvSpPr>
            <p:cNvPr id="6" name="Symbol zastępczy zawartości 5">
              <a:extLst>
                <a:ext uri="{FF2B5EF4-FFF2-40B4-BE49-F238E27FC236}">
                  <a16:creationId xmlns:a16="http://schemas.microsoft.com/office/drawing/2014/main" id="{877DD2AA-1D8B-441E-8FBE-9A92254794A1}"/>
                </a:ext>
              </a:extLst>
            </p:cNvPr>
            <p:cNvSpPr txBox="1">
              <a:spLocks/>
            </p:cNvSpPr>
            <p:nvPr/>
          </p:nvSpPr>
          <p:spPr>
            <a:xfrm>
              <a:off x="998" y="1112958"/>
              <a:ext cx="4216918" cy="3311849"/>
            </a:xfrm>
            <a:prstGeom prst="rect">
              <a:avLst/>
            </a:prstGeom>
          </p:spPr>
          <p:txBody>
            <a:bodyPr vert="horz" lIns="0" tIns="0" rIns="0" bIns="0" rtlCol="0">
              <a:normAutofit/>
            </a:bodyPr>
            <a:lstStyle>
              <a:lvl1pPr marL="251986" indent="-251986" algn="l" defTabSz="1007943" rtl="0" eaLnBrk="1" latinLnBrk="0" hangingPunct="1">
                <a:lnSpc>
                  <a:spcPts val="2400"/>
                </a:lnSpc>
                <a:spcBef>
                  <a:spcPts val="1102"/>
                </a:spcBef>
                <a:buClr>
                  <a:schemeClr val="accent1"/>
                </a:buClr>
                <a:buFontTx/>
                <a:buBlip>
                  <a:blip r:embed="rId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363538" lvl="3" indent="-250825">
                <a:lnSpc>
                  <a:spcPct val="120000"/>
                </a:lnSpc>
                <a:spcAft>
                  <a:spcPts val="600"/>
                </a:spcAft>
                <a:buClr>
                  <a:schemeClr val="accent1"/>
                </a:buClr>
              </a:pPr>
              <a:r>
                <a:rPr lang="pl-PL" sz="2000" b="1" dirty="0">
                  <a:latin typeface="+mn-lt"/>
                </a:rPr>
                <a:t>rzeczowej:</a:t>
              </a:r>
            </a:p>
            <a:p>
              <a:pPr marL="577850" lvl="3" indent="-214313">
                <a:lnSpc>
                  <a:spcPct val="120000"/>
                </a:lnSpc>
                <a:buClr>
                  <a:schemeClr val="accent1"/>
                </a:buClr>
                <a:buFont typeface="Courier New" panose="02070309020205020404" pitchFamily="49" charset="0"/>
                <a:buChar char="o"/>
              </a:pPr>
              <a:r>
                <a:rPr lang="pl-PL" sz="1700" dirty="0">
                  <a:latin typeface="+mn-lt"/>
                </a:rPr>
                <a:t>Możliwe warianty</a:t>
              </a:r>
            </a:p>
            <a:p>
              <a:pPr marL="577850" lvl="3" indent="-214313">
                <a:lnSpc>
                  <a:spcPct val="120000"/>
                </a:lnSpc>
                <a:buClr>
                  <a:schemeClr val="accent1"/>
                </a:buClr>
                <a:buFont typeface="Courier New" panose="02070309020205020404" pitchFamily="49" charset="0"/>
                <a:buChar char="o"/>
              </a:pPr>
              <a:r>
                <a:rPr lang="pl-PL" sz="1700" dirty="0">
                  <a:latin typeface="+mn-lt"/>
                </a:rPr>
                <a:t>Zakres rzeczowy projektu</a:t>
              </a:r>
            </a:p>
            <a:p>
              <a:pPr marL="577850" lvl="3" indent="-214313">
                <a:lnSpc>
                  <a:spcPct val="120000"/>
                </a:lnSpc>
                <a:buClr>
                  <a:schemeClr val="accent1"/>
                </a:buClr>
                <a:buFont typeface="Courier New" panose="02070309020205020404" pitchFamily="49" charset="0"/>
                <a:buChar char="o"/>
              </a:pPr>
              <a:r>
                <a:rPr lang="pl-PL" sz="1700" dirty="0">
                  <a:latin typeface="+mn-lt"/>
                </a:rPr>
                <a:t>Nakłady na realizację projektu </a:t>
              </a:r>
            </a:p>
            <a:p>
              <a:pPr marL="577850" lvl="3" indent="-214313">
                <a:lnSpc>
                  <a:spcPct val="120000"/>
                </a:lnSpc>
                <a:buClr>
                  <a:schemeClr val="accent1"/>
                </a:buClr>
                <a:buFont typeface="Courier New" panose="02070309020205020404" pitchFamily="49" charset="0"/>
                <a:buChar char="o"/>
              </a:pPr>
              <a:r>
                <a:rPr lang="pl-PL" sz="1700" dirty="0">
                  <a:latin typeface="+mn-lt"/>
                </a:rPr>
                <a:t>Procedura oceny oddziaływania na środowisko</a:t>
              </a:r>
            </a:p>
            <a:p>
              <a:pPr marL="577850" lvl="3" indent="-214313">
                <a:lnSpc>
                  <a:spcPct val="120000"/>
                </a:lnSpc>
                <a:buClr>
                  <a:schemeClr val="accent1"/>
                </a:buClr>
                <a:buFont typeface="Courier New" panose="02070309020205020404" pitchFamily="49" charset="0"/>
                <a:buChar char="o"/>
              </a:pPr>
              <a:r>
                <a:rPr lang="pl-PL" sz="1700" dirty="0">
                  <a:latin typeface="+mn-lt"/>
                </a:rPr>
                <a:t>Promocja projektu</a:t>
              </a:r>
            </a:p>
            <a:p>
              <a:pPr marL="1511914" lvl="3" indent="0">
                <a:lnSpc>
                  <a:spcPct val="120000"/>
                </a:lnSpc>
                <a:buNone/>
              </a:pPr>
              <a:endParaRPr lang="pl-PL" dirty="0"/>
            </a:p>
            <a:p>
              <a:endParaRPr lang="pl-PL" dirty="0"/>
            </a:p>
          </p:txBody>
        </p:sp>
        <p:sp>
          <p:nvSpPr>
            <p:cNvPr id="7" name="Symbol zastępczy zawartości 5">
              <a:extLst>
                <a:ext uri="{FF2B5EF4-FFF2-40B4-BE49-F238E27FC236}">
                  <a16:creationId xmlns:a16="http://schemas.microsoft.com/office/drawing/2014/main" id="{6A4C2403-9585-4435-AC73-A076FFCF8C92}"/>
                </a:ext>
              </a:extLst>
            </p:cNvPr>
            <p:cNvSpPr txBox="1">
              <a:spLocks/>
            </p:cNvSpPr>
            <p:nvPr/>
          </p:nvSpPr>
          <p:spPr>
            <a:xfrm>
              <a:off x="4134503" y="1112958"/>
              <a:ext cx="3817176" cy="3096345"/>
            </a:xfrm>
            <a:prstGeom prst="rect">
              <a:avLst/>
            </a:prstGeom>
          </p:spPr>
          <p:txBody>
            <a:bodyPr vert="horz" lIns="0" tIns="0" rIns="0" bIns="0" rtlCol="0">
              <a:normAutofit/>
            </a:bodyPr>
            <a:lstStyle>
              <a:lvl1pPr marL="251986" indent="-251986" algn="l" defTabSz="1007943" rtl="0" eaLnBrk="1" latinLnBrk="0" hangingPunct="1">
                <a:lnSpc>
                  <a:spcPts val="2400"/>
                </a:lnSpc>
                <a:spcBef>
                  <a:spcPts val="1102"/>
                </a:spcBef>
                <a:buClr>
                  <a:schemeClr val="accent1"/>
                </a:buClr>
                <a:buFontTx/>
                <a:buBlip>
                  <a:blip r:embed="rId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363538" lvl="3" indent="-285750">
                <a:lnSpc>
                  <a:spcPct val="120000"/>
                </a:lnSpc>
                <a:spcAft>
                  <a:spcPts val="600"/>
                </a:spcAft>
                <a:buClr>
                  <a:schemeClr val="tx2"/>
                </a:buClr>
              </a:pPr>
              <a:r>
                <a:rPr lang="pl-PL" sz="2000" b="1" dirty="0">
                  <a:latin typeface="+mn-lt"/>
                </a:rPr>
                <a:t>instytucjonalnej:</a:t>
              </a:r>
            </a:p>
            <a:p>
              <a:pPr marL="550863" lvl="3" indent="-187325">
                <a:lnSpc>
                  <a:spcPct val="120000"/>
                </a:lnSpc>
                <a:buClr>
                  <a:schemeClr val="tx2"/>
                </a:buClr>
                <a:buFont typeface="Courier New" panose="02070309020205020404" pitchFamily="49" charset="0"/>
                <a:buChar char="o"/>
              </a:pPr>
              <a:r>
                <a:rPr lang="pl-PL" sz="1700" dirty="0">
                  <a:latin typeface="+mn-lt"/>
                </a:rPr>
                <a:t>Partnerstwo </a:t>
              </a:r>
            </a:p>
            <a:p>
              <a:pPr marL="550863" lvl="3" indent="-187325">
                <a:lnSpc>
                  <a:spcPct val="120000"/>
                </a:lnSpc>
                <a:buClr>
                  <a:schemeClr val="tx2"/>
                </a:buClr>
                <a:buFont typeface="Courier New" panose="02070309020205020404" pitchFamily="49" charset="0"/>
                <a:buChar char="o"/>
              </a:pPr>
              <a:r>
                <a:rPr lang="pl-PL" sz="1700" dirty="0">
                  <a:latin typeface="+mn-lt"/>
                </a:rPr>
                <a:t>Sposób zarządzania projektem</a:t>
              </a:r>
            </a:p>
            <a:p>
              <a:pPr marL="0" indent="0">
                <a:buNone/>
              </a:pPr>
              <a:endParaRPr lang="pl-PL" dirty="0"/>
            </a:p>
          </p:txBody>
        </p:sp>
        <p:sp>
          <p:nvSpPr>
            <p:cNvPr id="8" name="Symbol zastępczy zawartości 5">
              <a:extLst>
                <a:ext uri="{FF2B5EF4-FFF2-40B4-BE49-F238E27FC236}">
                  <a16:creationId xmlns:a16="http://schemas.microsoft.com/office/drawing/2014/main" id="{3D9A52A2-FD79-4208-A8A7-4E1730D2DFB1}"/>
                </a:ext>
              </a:extLst>
            </p:cNvPr>
            <p:cNvSpPr txBox="1">
              <a:spLocks/>
            </p:cNvSpPr>
            <p:nvPr/>
          </p:nvSpPr>
          <p:spPr>
            <a:xfrm>
              <a:off x="7806560" y="1112958"/>
              <a:ext cx="3464364" cy="2232248"/>
            </a:xfrm>
            <a:prstGeom prst="rect">
              <a:avLst/>
            </a:prstGeom>
          </p:spPr>
          <p:txBody>
            <a:bodyPr vert="horz" lIns="0" tIns="0" rIns="0" bIns="0" rtlCol="0">
              <a:normAutofit/>
            </a:bodyPr>
            <a:lstStyle>
              <a:lvl1pPr marL="251986" indent="-251986" algn="l" defTabSz="1007943" rtl="0" eaLnBrk="1" latinLnBrk="0" hangingPunct="1">
                <a:lnSpc>
                  <a:spcPts val="2400"/>
                </a:lnSpc>
                <a:spcBef>
                  <a:spcPts val="1102"/>
                </a:spcBef>
                <a:buClr>
                  <a:schemeClr val="accent1"/>
                </a:buClr>
                <a:buFontTx/>
                <a:buBlip>
                  <a:blip r:embed="rId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446088" lvl="3" indent="-244475">
                <a:lnSpc>
                  <a:spcPct val="120000"/>
                </a:lnSpc>
                <a:spcAft>
                  <a:spcPts val="600"/>
                </a:spcAft>
                <a:buClr>
                  <a:schemeClr val="tx2"/>
                </a:buClr>
              </a:pPr>
              <a:r>
                <a:rPr lang="pl-PL" sz="2000" b="1" dirty="0">
                  <a:latin typeface="+mn-lt"/>
                </a:rPr>
                <a:t>finansowej:</a:t>
              </a:r>
            </a:p>
            <a:p>
              <a:pPr marL="661988" lvl="3" indent="-215900">
                <a:lnSpc>
                  <a:spcPct val="120000"/>
                </a:lnSpc>
                <a:buClr>
                  <a:schemeClr val="tx2"/>
                </a:buClr>
                <a:buFont typeface="Courier New" panose="02070309020205020404" pitchFamily="49" charset="0"/>
                <a:buChar char="o"/>
              </a:pPr>
              <a:r>
                <a:rPr lang="pl-PL" sz="1700" dirty="0">
                  <a:latin typeface="+mn-lt"/>
                </a:rPr>
                <a:t>Pomoc publiczna </a:t>
              </a:r>
            </a:p>
            <a:p>
              <a:pPr marL="661988" lvl="3" indent="-215900">
                <a:lnSpc>
                  <a:spcPct val="120000"/>
                </a:lnSpc>
                <a:buClr>
                  <a:schemeClr val="tx2"/>
                </a:buClr>
                <a:buFont typeface="Courier New" panose="02070309020205020404" pitchFamily="49" charset="0"/>
                <a:buChar char="o"/>
              </a:pPr>
              <a:r>
                <a:rPr lang="pl-PL" sz="1700" dirty="0">
                  <a:latin typeface="+mn-lt"/>
                </a:rPr>
                <a:t>Budżet projektu </a:t>
              </a:r>
            </a:p>
            <a:p>
              <a:pPr marL="661988" lvl="3" indent="-215900">
                <a:lnSpc>
                  <a:spcPct val="120000"/>
                </a:lnSpc>
                <a:buClr>
                  <a:schemeClr val="tx2"/>
                </a:buClr>
                <a:buFont typeface="Courier New" panose="02070309020205020404" pitchFamily="49" charset="0"/>
                <a:buChar char="o"/>
              </a:pPr>
              <a:r>
                <a:rPr lang="pl-PL" sz="1700" dirty="0">
                  <a:latin typeface="+mn-lt"/>
                </a:rPr>
                <a:t>Analiza finansowa </a:t>
              </a:r>
            </a:p>
            <a:p>
              <a:pPr marL="661988" lvl="3" indent="-215900">
                <a:lnSpc>
                  <a:spcPct val="120000"/>
                </a:lnSpc>
                <a:buClr>
                  <a:schemeClr val="tx2"/>
                </a:buClr>
                <a:buFont typeface="Courier New" panose="02070309020205020404" pitchFamily="49" charset="0"/>
                <a:buChar char="o"/>
              </a:pPr>
              <a:r>
                <a:rPr lang="pl-PL" sz="1700" dirty="0">
                  <a:latin typeface="+mn-lt"/>
                </a:rPr>
                <a:t>Analiza ekonomiczna </a:t>
              </a:r>
            </a:p>
            <a:p>
              <a:pPr lvl="3">
                <a:lnSpc>
                  <a:spcPct val="120000"/>
                </a:lnSpc>
              </a:pPr>
              <a:endParaRPr lang="pl-PL" dirty="0"/>
            </a:p>
            <a:p>
              <a:endParaRPr lang="pl-PL" dirty="0"/>
            </a:p>
          </p:txBody>
        </p:sp>
      </p:grpSp>
      <p:sp>
        <p:nvSpPr>
          <p:cNvPr id="11" name="Strzałka: zakrzywiona w prawo 10">
            <a:extLst>
              <a:ext uri="{FF2B5EF4-FFF2-40B4-BE49-F238E27FC236}">
                <a16:creationId xmlns:a16="http://schemas.microsoft.com/office/drawing/2014/main" id="{E1A1FF58-35A0-49D3-A624-62F2B583EF53}"/>
              </a:ext>
            </a:extLst>
          </p:cNvPr>
          <p:cNvSpPr/>
          <p:nvPr/>
        </p:nvSpPr>
        <p:spPr>
          <a:xfrm>
            <a:off x="480794" y="2015246"/>
            <a:ext cx="1129928" cy="2969349"/>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schemeClr val="tx1"/>
              </a:solidFill>
            </a:endParaRPr>
          </a:p>
        </p:txBody>
      </p:sp>
      <p:grpSp>
        <p:nvGrpSpPr>
          <p:cNvPr id="10" name="Grupa 9">
            <a:extLst>
              <a:ext uri="{FF2B5EF4-FFF2-40B4-BE49-F238E27FC236}">
                <a16:creationId xmlns:a16="http://schemas.microsoft.com/office/drawing/2014/main" id="{5EC9F59D-E300-44C9-91BD-0A601FCA69CF}"/>
              </a:ext>
            </a:extLst>
          </p:cNvPr>
          <p:cNvGrpSpPr/>
          <p:nvPr/>
        </p:nvGrpSpPr>
        <p:grpSpPr>
          <a:xfrm>
            <a:off x="5968359" y="2189580"/>
            <a:ext cx="1508760" cy="1508760"/>
            <a:chOff x="8714234" y="2104644"/>
            <a:chExt cx="1508760" cy="1508760"/>
          </a:xfrm>
        </p:grpSpPr>
        <p:pic>
          <p:nvPicPr>
            <p:cNvPr id="12" name="Picture 12" descr="Construction Excavator free icons designed by Freepik">
              <a:extLst>
                <a:ext uri="{FF2B5EF4-FFF2-40B4-BE49-F238E27FC236}">
                  <a16:creationId xmlns:a16="http://schemas.microsoft.com/office/drawing/2014/main" id="{00BAE80D-5EE2-48F5-BF29-B5A0767C3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78735" y="2309209"/>
              <a:ext cx="979758" cy="979758"/>
            </a:xfrm>
            <a:prstGeom prst="rect">
              <a:avLst/>
            </a:prstGeom>
            <a:noFill/>
            <a:extLst>
              <a:ext uri="{909E8E84-426E-40DD-AFC4-6F175D3DCCD1}">
                <a14:hiddenFill xmlns:a14="http://schemas.microsoft.com/office/drawing/2010/main">
                  <a:solidFill>
                    <a:srgbClr val="FFFFFF"/>
                  </a:solidFill>
                </a14:hiddenFill>
              </a:ext>
            </a:extLst>
          </p:spPr>
        </p:pic>
        <p:sp>
          <p:nvSpPr>
            <p:cNvPr id="13" name="Owal 12">
              <a:extLst>
                <a:ext uri="{FF2B5EF4-FFF2-40B4-BE49-F238E27FC236}">
                  <a16:creationId xmlns:a16="http://schemas.microsoft.com/office/drawing/2014/main" id="{6544A993-A860-41E2-AD84-ABA3838B5683}"/>
                </a:ext>
              </a:extLst>
            </p:cNvPr>
            <p:cNvSpPr/>
            <p:nvPr/>
          </p:nvSpPr>
          <p:spPr>
            <a:xfrm>
              <a:off x="8714234" y="2104644"/>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136689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6017B5-F2EC-4723-BB19-828E9EA06DB0}"/>
              </a:ext>
            </a:extLst>
          </p:cNvPr>
          <p:cNvSpPr>
            <a:spLocks noGrp="1"/>
          </p:cNvSpPr>
          <p:nvPr>
            <p:ph type="title"/>
          </p:nvPr>
        </p:nvSpPr>
        <p:spPr>
          <a:xfrm>
            <a:off x="1163545" y="341375"/>
            <a:ext cx="10460496" cy="979757"/>
          </a:xfrm>
        </p:spPr>
        <p:txBody>
          <a:bodyPr>
            <a:normAutofit fontScale="90000"/>
          </a:bodyPr>
          <a:lstStyle/>
          <a:p>
            <a:r>
              <a:rPr lang="pl-PL" sz="2700" dirty="0"/>
              <a:t>Kryteria wyboru projektów - zgodności z zasadami horyzontalnymi (TAK/NIE)</a:t>
            </a:r>
            <a:br>
              <a:rPr lang="pl-PL" sz="2400" dirty="0"/>
            </a:br>
            <a:r>
              <a:rPr lang="pl-PL" sz="2400" dirty="0">
                <a:latin typeface="+mn-lt"/>
              </a:rPr>
              <a:t>Rozporządzenie ogólne art 9. Zasady horyzontalne</a:t>
            </a:r>
            <a:br>
              <a:rPr lang="pl-PL" sz="2400" dirty="0"/>
            </a:br>
            <a:br>
              <a:rPr lang="pl-PL" sz="2400" dirty="0"/>
            </a:br>
            <a:br>
              <a:rPr lang="pl-PL" sz="2400" dirty="0"/>
            </a:br>
            <a:br>
              <a:rPr lang="pl-PL" sz="2400" dirty="0"/>
            </a:br>
            <a:br>
              <a:rPr lang="pl-PL" sz="2400" dirty="0"/>
            </a:br>
            <a:br>
              <a:rPr lang="pl-PL" sz="2400" dirty="0"/>
            </a:br>
            <a:br>
              <a:rPr lang="pl-PL" sz="2400" dirty="0"/>
            </a:br>
            <a:br>
              <a:rPr lang="pl-PL" sz="2400" dirty="0"/>
            </a:br>
            <a:br>
              <a:rPr lang="pl-PL" sz="2400" dirty="0"/>
            </a:br>
            <a:r>
              <a:rPr lang="pl-PL" sz="2200" dirty="0"/>
              <a:t>Wytyczne równościowe </a:t>
            </a:r>
            <a:r>
              <a:rPr lang="pl-PL" sz="2200" dirty="0" err="1">
                <a:hlinkClick r:id="rId3"/>
              </a:rPr>
              <a:t>https</a:t>
            </a:r>
            <a:r>
              <a:rPr lang="pl-PL" sz="2200" dirty="0">
                <a:hlinkClick r:id="rId3"/>
              </a:rPr>
              <a:t>://</a:t>
            </a:r>
            <a:r>
              <a:rPr lang="pl-PL" sz="2200" dirty="0" err="1">
                <a:hlinkClick r:id="rId3"/>
              </a:rPr>
              <a:t>www.funduszeeuropejskie.gov.pl</a:t>
            </a:r>
            <a:r>
              <a:rPr lang="pl-PL" sz="2200" dirty="0">
                <a:hlinkClick r:id="rId3"/>
              </a:rPr>
              <a:t>/strony/o-funduszach/dokumenty/wytyczne-dotyczace-realizacji-zasad-rownosciowych-w-ramach-funduszy-unijnych-na-lata-2021-2027-1/</a:t>
            </a:r>
            <a:r>
              <a:rPr lang="pl-PL" sz="2200" dirty="0"/>
              <a:t>  </a:t>
            </a:r>
            <a:br>
              <a:rPr lang="pl-PL" sz="2400" dirty="0"/>
            </a:br>
            <a:endParaRPr lang="pl-PL" sz="2400" dirty="0"/>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a:noFill/>
        </p:spPr>
        <p:txBody>
          <a:bodyPr vert="horz" lIns="0" tIns="72000" rIns="0" bIns="72000" rtlCol="0" anchor="ctr" anchorCtr="0"/>
          <a:lstStyle/>
          <a:p>
            <a:fld id="{EB4015AA-59F6-416B-87A6-8E3D940284E2}" type="slidenum">
              <a:rPr lang="pl-PL" sz="1200"/>
              <a:pPr/>
              <a:t>7</a:t>
            </a:fld>
            <a:endParaRPr lang="pl-PL" sz="1200" dirty="0"/>
          </a:p>
        </p:txBody>
      </p:sp>
      <p:sp>
        <p:nvSpPr>
          <p:cNvPr id="5" name="Strzałka: w prawo 4">
            <a:extLst>
              <a:ext uri="{FF2B5EF4-FFF2-40B4-BE49-F238E27FC236}">
                <a16:creationId xmlns:a16="http://schemas.microsoft.com/office/drawing/2014/main" id="{C3261B57-F1E0-433B-99FE-AB3ED419FB66}"/>
              </a:ext>
            </a:extLst>
          </p:cNvPr>
          <p:cNvSpPr/>
          <p:nvPr/>
        </p:nvSpPr>
        <p:spPr>
          <a:xfrm>
            <a:off x="263769" y="1214366"/>
            <a:ext cx="608379" cy="319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prawo 6">
            <a:extLst>
              <a:ext uri="{FF2B5EF4-FFF2-40B4-BE49-F238E27FC236}">
                <a16:creationId xmlns:a16="http://schemas.microsoft.com/office/drawing/2014/main" id="{123EDBC6-B373-4396-9191-6BAEDCCCEA56}"/>
              </a:ext>
            </a:extLst>
          </p:cNvPr>
          <p:cNvSpPr/>
          <p:nvPr/>
        </p:nvSpPr>
        <p:spPr>
          <a:xfrm>
            <a:off x="263769" y="5004464"/>
            <a:ext cx="608379" cy="319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chemat blokowy: dokument 8">
            <a:extLst>
              <a:ext uri="{FF2B5EF4-FFF2-40B4-BE49-F238E27FC236}">
                <a16:creationId xmlns:a16="http://schemas.microsoft.com/office/drawing/2014/main" id="{16C45345-AF86-4571-BDA7-17E6EA8C5B56}"/>
              </a:ext>
            </a:extLst>
          </p:cNvPr>
          <p:cNvSpPr/>
          <p:nvPr/>
        </p:nvSpPr>
        <p:spPr>
          <a:xfrm>
            <a:off x="1724025" y="1807617"/>
            <a:ext cx="8315325" cy="3031083"/>
          </a:xfrm>
          <a:prstGeom prst="flowChartDocument">
            <a:avLst/>
          </a:prstGeom>
          <a:solidFill>
            <a:schemeClr val="accent5">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ts val="2800"/>
              </a:lnSpc>
            </a:pPr>
            <a:r>
              <a:rPr lang="pl-PL" dirty="0">
                <a:solidFill>
                  <a:schemeClr val="tx2"/>
                </a:solidFill>
              </a:rPr>
              <a:t>...Państwa członkowskie i Komisja podejmują odpowiednie kroki w celu zapobiegania wszelkiej dyskryminacji </a:t>
            </a:r>
            <a:r>
              <a:rPr lang="pl-PL" b="1" dirty="0">
                <a:solidFill>
                  <a:schemeClr val="tx2"/>
                </a:solidFill>
              </a:rPr>
              <a:t>ze względu na płeć, rasę lub pochodzenie etniczne, religię lub światopogląd, niepełnosprawność, wiek lub orientację seksualną</a:t>
            </a:r>
            <a:r>
              <a:rPr lang="pl-PL" dirty="0">
                <a:solidFill>
                  <a:schemeClr val="tx2"/>
                </a:solidFill>
              </a:rPr>
              <a:t> podczas przygotowywania, wdrażania, monitorowania, sprawozdawczości i ewaluacji programów. W procesie przygotowywania i wdrażania programów należy w szczególności wziąć pod uwagę </a:t>
            </a:r>
            <a:r>
              <a:rPr lang="pl-PL" b="1" dirty="0">
                <a:solidFill>
                  <a:schemeClr val="tx2"/>
                </a:solidFill>
              </a:rPr>
              <a:t>zapewnienie dostępności dla osób z niepełnosprawnościami.</a:t>
            </a:r>
          </a:p>
        </p:txBody>
      </p:sp>
      <p:grpSp>
        <p:nvGrpSpPr>
          <p:cNvPr id="8" name="Grupa 7">
            <a:extLst>
              <a:ext uri="{FF2B5EF4-FFF2-40B4-BE49-F238E27FC236}">
                <a16:creationId xmlns:a16="http://schemas.microsoft.com/office/drawing/2014/main" id="{DA0C2752-0E47-46B2-A3D8-D1225221FA16}"/>
              </a:ext>
            </a:extLst>
          </p:cNvPr>
          <p:cNvGrpSpPr/>
          <p:nvPr/>
        </p:nvGrpSpPr>
        <p:grpSpPr>
          <a:xfrm>
            <a:off x="10115281" y="831253"/>
            <a:ext cx="1508760" cy="1508760"/>
            <a:chOff x="7537704" y="3770969"/>
            <a:chExt cx="1508760" cy="1508760"/>
          </a:xfrm>
        </p:grpSpPr>
        <p:pic>
          <p:nvPicPr>
            <p:cNvPr id="10" name="Picture 2" descr="Gender equality symbol isolated on white background. Men and women equal  concept icon. Female and male sex icon. Women and men should always have  equal. Vector illustration. 35207322 Vector Art at Vecteezy">
              <a:extLst>
                <a:ext uri="{FF2B5EF4-FFF2-40B4-BE49-F238E27FC236}">
                  <a16:creationId xmlns:a16="http://schemas.microsoft.com/office/drawing/2014/main" id="{0BA5194C-E94C-442B-B777-E3DDB27D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4509" y="3916055"/>
              <a:ext cx="1204226" cy="1204226"/>
            </a:xfrm>
            <a:prstGeom prst="rect">
              <a:avLst/>
            </a:prstGeom>
            <a:noFill/>
            <a:extLst>
              <a:ext uri="{909E8E84-426E-40DD-AFC4-6F175D3DCCD1}">
                <a14:hiddenFill xmlns:a14="http://schemas.microsoft.com/office/drawing/2010/main">
                  <a:solidFill>
                    <a:srgbClr val="FFFFFF"/>
                  </a:solidFill>
                </a14:hiddenFill>
              </a:ext>
            </a:extLst>
          </p:spPr>
        </p:pic>
        <p:sp>
          <p:nvSpPr>
            <p:cNvPr id="11" name="Owal 10">
              <a:extLst>
                <a:ext uri="{FF2B5EF4-FFF2-40B4-BE49-F238E27FC236}">
                  <a16:creationId xmlns:a16="http://schemas.microsoft.com/office/drawing/2014/main" id="{C636A422-EA3F-4873-918F-23E0DA82A763}"/>
                </a:ext>
              </a:extLst>
            </p:cNvPr>
            <p:cNvSpPr/>
            <p:nvPr/>
          </p:nvSpPr>
          <p:spPr>
            <a:xfrm>
              <a:off x="7537704" y="3770969"/>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961358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3A4156DA-2C6B-4B86-812E-887607527910}"/>
              </a:ext>
            </a:extLst>
          </p:cNvPr>
          <p:cNvSpPr>
            <a:spLocks noGrp="1"/>
          </p:cNvSpPr>
          <p:nvPr>
            <p:ph type="sldNum" sz="quarter" idx="10"/>
          </p:nvPr>
        </p:nvSpPr>
        <p:spPr/>
        <p:txBody>
          <a:bodyPr/>
          <a:lstStyle/>
          <a:p>
            <a:fld id="{EB4015AA-59F6-416B-87A6-8E3D940284E2}" type="slidenum">
              <a:rPr lang="pl-PL" smtClean="0"/>
              <a:pPr/>
              <a:t>8</a:t>
            </a:fld>
            <a:endParaRPr lang="pl-PL" dirty="0"/>
          </a:p>
        </p:txBody>
      </p:sp>
      <p:sp>
        <p:nvSpPr>
          <p:cNvPr id="5" name="Symbol zastępczy zawartości 2">
            <a:extLst>
              <a:ext uri="{FF2B5EF4-FFF2-40B4-BE49-F238E27FC236}">
                <a16:creationId xmlns:a16="http://schemas.microsoft.com/office/drawing/2014/main" id="{6A6257F4-99AB-48FF-8F88-1238E0C9D45F}"/>
              </a:ext>
            </a:extLst>
          </p:cNvPr>
          <p:cNvSpPr txBox="1">
            <a:spLocks/>
          </p:cNvSpPr>
          <p:nvPr/>
        </p:nvSpPr>
        <p:spPr>
          <a:xfrm>
            <a:off x="1169316" y="1305926"/>
            <a:ext cx="10460496" cy="4581525"/>
          </a:xfrm>
          <a:prstGeom prst="rect">
            <a:avLst/>
          </a:prstGeom>
        </p:spPr>
        <p:txBody>
          <a:bodyPr vert="horz" lIns="0" tIns="0" rIns="0" bIns="0" rtlCol="0">
            <a:noAutofit/>
          </a:bodyPr>
          <a:lstStyle>
            <a:lvl1pPr marL="228602" indent="-228602" algn="l" defTabSz="914406" rtl="0" eaLnBrk="1" latinLnBrk="0" hangingPunct="1">
              <a:lnSpc>
                <a:spcPts val="2177"/>
              </a:lnSpc>
              <a:spcBef>
                <a:spcPts val="1000"/>
              </a:spcBef>
              <a:buClr>
                <a:schemeClr val="accent1"/>
              </a:buClr>
              <a:buFontTx/>
              <a:buBlip>
                <a:blip r:embed="rId3"/>
              </a:buBlip>
              <a:defRPr sz="1633" kern="1200">
                <a:solidFill>
                  <a:schemeClr val="tx1"/>
                </a:solidFill>
                <a:latin typeface="Open Sans" pitchFamily="2" charset="0"/>
                <a:ea typeface="Open Sans" pitchFamily="2" charset="0"/>
                <a:cs typeface="Open Sans" pitchFamily="2" charset="0"/>
              </a:defRPr>
            </a:lvl1pPr>
            <a:lvl2pPr marL="685804" indent="-228602" algn="l" defTabSz="914406" rtl="0" eaLnBrk="1" latinLnBrk="0" hangingPunct="1">
              <a:lnSpc>
                <a:spcPts val="2177"/>
              </a:lnSpc>
              <a:spcBef>
                <a:spcPts val="500"/>
              </a:spcBef>
              <a:buFontTx/>
              <a:buBlip>
                <a:blip r:embed="rId4"/>
              </a:buBlip>
              <a:defRPr sz="1633" kern="1200">
                <a:solidFill>
                  <a:schemeClr val="tx1"/>
                </a:solidFill>
                <a:latin typeface="Open Sans" pitchFamily="2" charset="0"/>
                <a:ea typeface="Open Sans" pitchFamily="2" charset="0"/>
                <a:cs typeface="Open Sans" pitchFamily="2" charset="0"/>
              </a:defRPr>
            </a:lvl2pPr>
            <a:lvl3pPr marL="1143008" indent="-228602" algn="l" defTabSz="914406" rtl="0" eaLnBrk="1" latinLnBrk="0" hangingPunct="1">
              <a:lnSpc>
                <a:spcPts val="2177"/>
              </a:lnSpc>
              <a:spcBef>
                <a:spcPts val="500"/>
              </a:spcBef>
              <a:buFontTx/>
              <a:buBlip>
                <a:blip r:embed="rId5"/>
              </a:buBlip>
              <a:defRPr sz="1633" kern="1200">
                <a:solidFill>
                  <a:schemeClr val="tx1"/>
                </a:solidFill>
                <a:latin typeface="Open Sans" pitchFamily="2" charset="0"/>
                <a:ea typeface="Open Sans" pitchFamily="2" charset="0"/>
                <a:cs typeface="Open Sans" pitchFamily="2" charset="0"/>
              </a:defRPr>
            </a:lvl3pPr>
            <a:lvl4pPr marL="1600210"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4pPr>
            <a:lvl5pPr marL="2057413" indent="-228602" algn="l" defTabSz="914406" rtl="0" eaLnBrk="1" latinLnBrk="0" hangingPunct="1">
              <a:lnSpc>
                <a:spcPts val="2177"/>
              </a:lnSpc>
              <a:spcBef>
                <a:spcPts val="500"/>
              </a:spcBef>
              <a:buFont typeface="Arial" panose="020B0604020202020204" pitchFamily="34" charset="0"/>
              <a:buChar char="•"/>
              <a:defRPr sz="1633" kern="1200">
                <a:solidFill>
                  <a:schemeClr val="tx1"/>
                </a:solidFill>
                <a:latin typeface="Open Sans" pitchFamily="2" charset="0"/>
                <a:ea typeface="Open Sans" pitchFamily="2" charset="0"/>
                <a:cs typeface="Open Sans" pitchFamily="2" charset="0"/>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600"/>
              </a:spcBef>
              <a:buSzPct val="130000"/>
              <a:buFont typeface="Wingdings" panose="05000000000000000000" pitchFamily="2" charset="2"/>
              <a:buChar char="§"/>
            </a:pPr>
            <a:r>
              <a:rPr lang="pl-PL" sz="1800" b="1" dirty="0">
                <a:latin typeface="+mn-lt"/>
              </a:rPr>
              <a:t>Zasada równości szans i niedyskryminacji, w tym dostępności dla osób z niepełnosprawnościami</a:t>
            </a:r>
          </a:p>
          <a:p>
            <a:pPr lvl="1">
              <a:lnSpc>
                <a:spcPct val="114000"/>
              </a:lnSpc>
              <a:spcBef>
                <a:spcPts val="600"/>
              </a:spcBef>
              <a:buSzPct val="130000"/>
              <a:buFont typeface="Courier New" panose="02070309020205020404" pitchFamily="49" charset="0"/>
              <a:buChar char="o"/>
            </a:pPr>
            <a:r>
              <a:rPr lang="pl-PL" sz="1800" dirty="0">
                <a:latin typeface="+mn-lt"/>
              </a:rPr>
              <a:t>Zasada rozpatrywana w kontekście OSOBY, np. Zarządzanie projektem &lt;=&gt; polityka zatrudniania</a:t>
            </a:r>
          </a:p>
          <a:p>
            <a:pPr>
              <a:lnSpc>
                <a:spcPct val="114000"/>
              </a:lnSpc>
              <a:spcBef>
                <a:spcPts val="600"/>
              </a:spcBef>
              <a:buSzPct val="130000"/>
              <a:buFont typeface="Wingdings" panose="05000000000000000000" pitchFamily="2" charset="2"/>
              <a:buChar char="§"/>
            </a:pPr>
            <a:r>
              <a:rPr lang="pl-PL" sz="1800" b="1" dirty="0">
                <a:latin typeface="+mn-lt"/>
              </a:rPr>
              <a:t>Karta Praw Podstawowych Unii Europejskiej</a:t>
            </a:r>
          </a:p>
          <a:p>
            <a:pPr lvl="1">
              <a:lnSpc>
                <a:spcPct val="114000"/>
              </a:lnSpc>
              <a:spcBef>
                <a:spcPts val="600"/>
              </a:spcBef>
              <a:buSzPct val="130000"/>
              <a:buFont typeface="Courier New" panose="02070309020205020404" pitchFamily="49" charset="0"/>
              <a:buChar char="o"/>
            </a:pPr>
            <a:r>
              <a:rPr lang="pl-PL" sz="1800" dirty="0">
                <a:latin typeface="+mn-lt"/>
              </a:rPr>
              <a:t>Zasada przestrzegania praw CZŁOWIEKA </a:t>
            </a:r>
          </a:p>
          <a:p>
            <a:pPr lvl="1">
              <a:lnSpc>
                <a:spcPct val="114000"/>
              </a:lnSpc>
              <a:spcBef>
                <a:spcPts val="600"/>
              </a:spcBef>
              <a:buSzPct val="130000"/>
              <a:buFont typeface="Courier New" panose="02070309020205020404" pitchFamily="49" charset="0"/>
              <a:buChar char="o"/>
            </a:pPr>
            <a:r>
              <a:rPr lang="pl-PL" sz="1800" dirty="0">
                <a:latin typeface="+mn-lt"/>
              </a:rPr>
              <a:t>Karta Praw Podstawowych art 8. Ochrona danych osobowych</a:t>
            </a:r>
          </a:p>
          <a:p>
            <a:pPr lvl="1">
              <a:lnSpc>
                <a:spcPct val="114000"/>
              </a:lnSpc>
              <a:spcBef>
                <a:spcPts val="600"/>
              </a:spcBef>
              <a:buSzPct val="130000"/>
              <a:buFont typeface="Courier New" panose="02070309020205020404" pitchFamily="49" charset="0"/>
              <a:buChar char="o"/>
            </a:pPr>
            <a:r>
              <a:rPr lang="pl-PL" sz="1800" dirty="0">
                <a:latin typeface="+mn-lt"/>
              </a:rPr>
              <a:t>Karta Praw Podstawowych art 37. Ochrona środowiska</a:t>
            </a:r>
          </a:p>
          <a:p>
            <a:pPr>
              <a:lnSpc>
                <a:spcPct val="114000"/>
              </a:lnSpc>
              <a:spcBef>
                <a:spcPts val="600"/>
              </a:spcBef>
              <a:buSzPct val="130000"/>
              <a:buFont typeface="Wingdings" panose="05000000000000000000" pitchFamily="2" charset="2"/>
              <a:buChar char="§"/>
            </a:pPr>
            <a:r>
              <a:rPr lang="pl-PL" sz="1800" b="1" dirty="0">
                <a:latin typeface="+mn-lt"/>
              </a:rPr>
              <a:t>Konwencja o Prawach Osób Niepełnosprawnych</a:t>
            </a:r>
          </a:p>
          <a:p>
            <a:pPr lvl="1">
              <a:lnSpc>
                <a:spcPct val="114000"/>
              </a:lnSpc>
              <a:spcBef>
                <a:spcPts val="600"/>
              </a:spcBef>
              <a:buSzPct val="130000"/>
              <a:buFont typeface="Courier New" panose="02070309020205020404" pitchFamily="49" charset="0"/>
              <a:buChar char="o"/>
            </a:pPr>
            <a:r>
              <a:rPr lang="pl-PL" sz="1800" dirty="0">
                <a:latin typeface="+mn-lt"/>
              </a:rPr>
              <a:t>Zasada przestrzegania w kontekście DOSTĘPNOŚCI =&gt; architektonicznej, cyfrowej, informacyjno-komunikacyjnej</a:t>
            </a:r>
          </a:p>
          <a:p>
            <a:pPr>
              <a:lnSpc>
                <a:spcPct val="114000"/>
              </a:lnSpc>
              <a:spcBef>
                <a:spcPts val="600"/>
              </a:spcBef>
              <a:buSzPct val="130000"/>
              <a:buFont typeface="Wingdings" panose="05000000000000000000" pitchFamily="2" charset="2"/>
              <a:buChar char="§"/>
            </a:pPr>
            <a:r>
              <a:rPr lang="pl-PL" sz="1800" b="1" dirty="0">
                <a:latin typeface="+mn-lt"/>
              </a:rPr>
              <a:t>Zasada równości kobiet i mężczyzn</a:t>
            </a:r>
          </a:p>
          <a:p>
            <a:pPr lvl="1">
              <a:lnSpc>
                <a:spcPct val="114000"/>
              </a:lnSpc>
              <a:spcBef>
                <a:spcPts val="600"/>
              </a:spcBef>
              <a:buSzPct val="130000"/>
              <a:buFont typeface="Courier New" panose="02070309020205020404" pitchFamily="49" charset="0"/>
              <a:buChar char="o"/>
            </a:pPr>
            <a:r>
              <a:rPr lang="pl-PL" sz="1800" dirty="0">
                <a:latin typeface="+mn-lt"/>
              </a:rPr>
              <a:t>Zasada rozpatrywana w kontekście PŁCI, np. Zarządzanie projektem &lt;=&gt; polityka płac</a:t>
            </a:r>
            <a:endParaRPr lang="pl-PL" sz="1800" b="1" dirty="0">
              <a:latin typeface="+mn-lt"/>
            </a:endParaRPr>
          </a:p>
          <a:p>
            <a:pPr>
              <a:lnSpc>
                <a:spcPct val="114000"/>
              </a:lnSpc>
              <a:spcBef>
                <a:spcPts val="600"/>
              </a:spcBef>
              <a:buSzPct val="130000"/>
              <a:buFont typeface="Wingdings" panose="05000000000000000000" pitchFamily="2" charset="2"/>
              <a:buChar char="§"/>
            </a:pPr>
            <a:r>
              <a:rPr lang="pl-PL" sz="1800" b="1" dirty="0">
                <a:latin typeface="+mn-lt"/>
              </a:rPr>
              <a:t>Zasada zrównoważonego rozwoju, w tym zasada </a:t>
            </a:r>
            <a:r>
              <a:rPr lang="pl-PL" sz="1800" b="1" dirty="0" err="1">
                <a:latin typeface="+mn-lt"/>
              </a:rPr>
              <a:t>DNSH</a:t>
            </a:r>
            <a:endParaRPr lang="pl-PL" sz="1800" b="1" dirty="0">
              <a:latin typeface="+mn-lt"/>
            </a:endParaRPr>
          </a:p>
          <a:p>
            <a:pPr lvl="1">
              <a:lnSpc>
                <a:spcPct val="114000"/>
              </a:lnSpc>
              <a:spcBef>
                <a:spcPts val="600"/>
              </a:spcBef>
              <a:buSzPct val="130000"/>
              <a:buFont typeface="Courier New" panose="02070309020205020404" pitchFamily="49" charset="0"/>
              <a:buChar char="o"/>
            </a:pPr>
            <a:r>
              <a:rPr lang="pl-PL" sz="1800" dirty="0">
                <a:latin typeface="+mn-lt"/>
              </a:rPr>
              <a:t>Zasada rozpatrywana w kontekście NIE CZYŃ POWAŻNYCH SZKÓD </a:t>
            </a:r>
          </a:p>
          <a:p>
            <a:pPr lvl="1">
              <a:lnSpc>
                <a:spcPct val="114000"/>
              </a:lnSpc>
              <a:spcBef>
                <a:spcPts val="600"/>
              </a:spcBef>
              <a:buSzPct val="130000"/>
              <a:buFont typeface="Courier New" panose="02070309020205020404" pitchFamily="49" charset="0"/>
              <a:buChar char="o"/>
            </a:pPr>
            <a:r>
              <a:rPr lang="pl-PL" sz="1800" dirty="0">
                <a:latin typeface="+mn-lt"/>
              </a:rPr>
              <a:t>Załącznik 2.1 Informacja o wpływie projektu na środowisko, zagadnienia w punktach </a:t>
            </a:r>
            <a:r>
              <a:rPr lang="pl-PL" sz="1800" dirty="0" err="1">
                <a:latin typeface="+mn-lt"/>
              </a:rPr>
              <a:t>B1</a:t>
            </a:r>
            <a:r>
              <a:rPr lang="pl-PL" sz="1800" dirty="0">
                <a:latin typeface="+mn-lt"/>
              </a:rPr>
              <a:t> i </a:t>
            </a:r>
            <a:r>
              <a:rPr lang="pl-PL" sz="1800" dirty="0" err="1">
                <a:latin typeface="+mn-lt"/>
              </a:rPr>
              <a:t>B2</a:t>
            </a:r>
            <a:endParaRPr lang="pl-PL" sz="1800" dirty="0">
              <a:latin typeface="+mn-lt"/>
            </a:endParaRPr>
          </a:p>
        </p:txBody>
      </p:sp>
      <p:sp>
        <p:nvSpPr>
          <p:cNvPr id="6" name="Tytuł 1">
            <a:extLst>
              <a:ext uri="{FF2B5EF4-FFF2-40B4-BE49-F238E27FC236}">
                <a16:creationId xmlns:a16="http://schemas.microsoft.com/office/drawing/2014/main" id="{F1B5ADB2-15F6-4016-8A12-3A7D71C61F05}"/>
              </a:ext>
            </a:extLst>
          </p:cNvPr>
          <p:cNvSpPr>
            <a:spLocks noGrp="1"/>
          </p:cNvSpPr>
          <p:nvPr>
            <p:ph type="title"/>
          </p:nvPr>
        </p:nvSpPr>
        <p:spPr>
          <a:xfrm>
            <a:off x="1169316" y="326438"/>
            <a:ext cx="9852025" cy="979488"/>
          </a:xfrm>
        </p:spPr>
        <p:txBody>
          <a:bodyPr>
            <a:normAutofit fontScale="90000"/>
          </a:bodyPr>
          <a:lstStyle/>
          <a:p>
            <a:r>
              <a:rPr lang="pl-PL" sz="2400" dirty="0"/>
              <a:t>Kryteria wyboru projektów - zgodności z zasadami horyzontalnymi (TAK/NIE)</a:t>
            </a:r>
            <a:br>
              <a:rPr lang="pl-PL" sz="2400" dirty="0"/>
            </a:br>
            <a:br>
              <a:rPr lang="pl-PL" sz="2400" dirty="0"/>
            </a:br>
            <a:endParaRPr lang="pl-PL" sz="2400" dirty="0"/>
          </a:p>
        </p:txBody>
      </p:sp>
      <p:grpSp>
        <p:nvGrpSpPr>
          <p:cNvPr id="7" name="Grupa 6">
            <a:extLst>
              <a:ext uri="{FF2B5EF4-FFF2-40B4-BE49-F238E27FC236}">
                <a16:creationId xmlns:a16="http://schemas.microsoft.com/office/drawing/2014/main" id="{E8B76910-78A8-43EB-A5DC-24543C493956}"/>
              </a:ext>
            </a:extLst>
          </p:cNvPr>
          <p:cNvGrpSpPr/>
          <p:nvPr/>
        </p:nvGrpSpPr>
        <p:grpSpPr>
          <a:xfrm>
            <a:off x="8487649" y="2175421"/>
            <a:ext cx="1508760" cy="1508760"/>
            <a:chOff x="7537704" y="3770969"/>
            <a:chExt cx="1508760" cy="1508760"/>
          </a:xfrm>
        </p:grpSpPr>
        <p:pic>
          <p:nvPicPr>
            <p:cNvPr id="8" name="Picture 2" descr="Gender equality symbol isolated on white background. Men and women equal  concept icon. Female and male sex icon. Women and men should always have  equal. Vector illustration. 35207322 Vector Art at Vecteezy">
              <a:extLst>
                <a:ext uri="{FF2B5EF4-FFF2-40B4-BE49-F238E27FC236}">
                  <a16:creationId xmlns:a16="http://schemas.microsoft.com/office/drawing/2014/main" id="{DD0D2E6D-2FB0-4E52-A75C-AFF3B80C0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4509" y="3916055"/>
              <a:ext cx="1204226" cy="1204226"/>
            </a:xfrm>
            <a:prstGeom prst="rect">
              <a:avLst/>
            </a:prstGeom>
            <a:noFill/>
            <a:extLst>
              <a:ext uri="{909E8E84-426E-40DD-AFC4-6F175D3DCCD1}">
                <a14:hiddenFill xmlns:a14="http://schemas.microsoft.com/office/drawing/2010/main">
                  <a:solidFill>
                    <a:srgbClr val="FFFFFF"/>
                  </a:solidFill>
                </a14:hiddenFill>
              </a:ext>
            </a:extLst>
          </p:spPr>
        </p:pic>
        <p:sp>
          <p:nvSpPr>
            <p:cNvPr id="9" name="Owal 8">
              <a:extLst>
                <a:ext uri="{FF2B5EF4-FFF2-40B4-BE49-F238E27FC236}">
                  <a16:creationId xmlns:a16="http://schemas.microsoft.com/office/drawing/2014/main" id="{2CB59195-FE85-4B67-ABEA-496039368109}"/>
                </a:ext>
              </a:extLst>
            </p:cNvPr>
            <p:cNvSpPr/>
            <p:nvPr/>
          </p:nvSpPr>
          <p:spPr>
            <a:xfrm>
              <a:off x="7537704" y="3770969"/>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78764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027B1D-199F-4820-B8E2-E1698EA76B87}"/>
              </a:ext>
            </a:extLst>
          </p:cNvPr>
          <p:cNvSpPr>
            <a:spLocks noGrp="1"/>
          </p:cNvSpPr>
          <p:nvPr>
            <p:ph idx="1"/>
          </p:nvPr>
        </p:nvSpPr>
        <p:spPr>
          <a:xfrm>
            <a:off x="1187998" y="1027623"/>
            <a:ext cx="9852728" cy="5426914"/>
          </a:xfrm>
        </p:spPr>
        <p:txBody>
          <a:bodyPr>
            <a:normAutofit/>
          </a:bodyPr>
          <a:lstStyle/>
          <a:p>
            <a:pPr marL="0" indent="0">
              <a:lnSpc>
                <a:spcPct val="114000"/>
              </a:lnSpc>
              <a:spcBef>
                <a:spcPts val="0"/>
              </a:spcBef>
              <a:spcAft>
                <a:spcPts val="1200"/>
              </a:spcAft>
              <a:buNone/>
            </a:pPr>
            <a:r>
              <a:rPr lang="pl-PL" sz="2000" b="1" dirty="0">
                <a:solidFill>
                  <a:schemeClr val="accent1"/>
                </a:solidFill>
              </a:rPr>
              <a:t>Obszar A. Zgodność z logiką interwencji Programu </a:t>
            </a:r>
          </a:p>
          <a:p>
            <a:pPr marL="228602" lvl="3">
              <a:lnSpc>
                <a:spcPct val="114000"/>
              </a:lnSpc>
              <a:spcBef>
                <a:spcPts val="600"/>
              </a:spcBef>
              <a:spcAft>
                <a:spcPts val="600"/>
              </a:spcAft>
              <a:buClr>
                <a:schemeClr val="accent1"/>
              </a:buClr>
              <a:buFont typeface="Wingdings" panose="05000000000000000000" pitchFamily="2" charset="2"/>
              <a:buChar char="§"/>
            </a:pPr>
            <a:r>
              <a:rPr lang="pl-PL" sz="1800" b="1" dirty="0">
                <a:latin typeface="+mn-lt"/>
              </a:rPr>
              <a:t>Profil projektu</a:t>
            </a:r>
          </a:p>
          <a:p>
            <a:pPr marL="542925" lvl="1" indent="-285750" defTabSz="914400">
              <a:lnSpc>
                <a:spcPct val="114000"/>
              </a:lnSpc>
              <a:spcBef>
                <a:spcPts val="300"/>
              </a:spcBef>
              <a:spcAft>
                <a:spcPts val="600"/>
              </a:spcAft>
              <a:buClr>
                <a:schemeClr val="accent1"/>
              </a:buClr>
              <a:buFont typeface="Courier New" panose="02070309020205020404" pitchFamily="49" charset="0"/>
              <a:buChar char="o"/>
            </a:pPr>
            <a:r>
              <a:rPr lang="pl-PL" sz="1800" dirty="0">
                <a:latin typeface="+mn-lt"/>
              </a:rPr>
              <a:t>wpisywanie się w wyzwania, zakres i ukierunkowanie </a:t>
            </a:r>
            <a:r>
              <a:rPr lang="pl-PL" sz="1800" b="1" dirty="0">
                <a:latin typeface="+mn-lt"/>
              </a:rPr>
              <a:t>celu szczegółowego 2 (iv) </a:t>
            </a:r>
            <a:r>
              <a:rPr lang="pl-PL" sz="1800" dirty="0">
                <a:latin typeface="+mn-lt"/>
              </a:rPr>
              <a:t>i właściwego Działania FEP 2021-2027 poprzez przyczynianie się do </a:t>
            </a:r>
            <a:r>
              <a:rPr lang="pl-PL" sz="1800" b="1" dirty="0">
                <a:latin typeface="+mn-lt"/>
              </a:rPr>
              <a:t>zwiększenia adaptacyjności </a:t>
            </a:r>
            <a:r>
              <a:rPr lang="pl-PL" sz="1800" dirty="0">
                <a:latin typeface="+mn-lt"/>
              </a:rPr>
              <a:t>terenów miast i miejscowości </a:t>
            </a:r>
            <a:r>
              <a:rPr lang="pl-PL" sz="1800" b="1" dirty="0">
                <a:latin typeface="+mn-lt"/>
              </a:rPr>
              <a:t>do zmian klimatu</a:t>
            </a:r>
            <a:r>
              <a:rPr lang="pl-PL" sz="1800" dirty="0">
                <a:latin typeface="+mn-lt"/>
              </a:rPr>
              <a:t>, przede wszystkim w zakresie zabezpieczenia ich przed powodziami oraz podtopieniami, suszami oraz innymi skutkami długotrwałych upałów:</a:t>
            </a:r>
          </a:p>
          <a:p>
            <a:pPr marL="895350" lvl="2" indent="-342900">
              <a:lnSpc>
                <a:spcPct val="114000"/>
              </a:lnSpc>
              <a:spcBef>
                <a:spcPts val="300"/>
              </a:spcBef>
              <a:spcAft>
                <a:spcPts val="300"/>
              </a:spcAft>
              <a:buFont typeface="+mj-lt"/>
              <a:buAutoNum type="alphaLcPeriod"/>
            </a:pPr>
            <a:r>
              <a:rPr lang="pl-PL" sz="1800" dirty="0">
                <a:latin typeface="+mn-lt"/>
              </a:rPr>
              <a:t>zastosowanie elementy błękitno-zielonej infrastruktury,</a:t>
            </a:r>
          </a:p>
          <a:p>
            <a:pPr marL="895350" lvl="2" indent="-342900">
              <a:lnSpc>
                <a:spcPct val="114000"/>
              </a:lnSpc>
              <a:spcBef>
                <a:spcPts val="300"/>
              </a:spcBef>
              <a:spcAft>
                <a:spcPts val="300"/>
              </a:spcAft>
              <a:buFont typeface="+mj-lt"/>
              <a:buAutoNum type="alphaLcPeriod"/>
            </a:pPr>
            <a:r>
              <a:rPr lang="pl-PL" sz="1800" dirty="0">
                <a:latin typeface="+mn-lt"/>
              </a:rPr>
              <a:t>zwiększenie pojemności naturalnej retencji oraz pojemności retencyjnej zbiorników naturalnych i sztucznych,</a:t>
            </a:r>
          </a:p>
          <a:p>
            <a:pPr marL="895350" lvl="2" indent="-342900">
              <a:lnSpc>
                <a:spcPct val="114000"/>
              </a:lnSpc>
              <a:spcBef>
                <a:spcPts val="300"/>
              </a:spcBef>
              <a:spcAft>
                <a:spcPts val="300"/>
              </a:spcAft>
              <a:buFont typeface="+mj-lt"/>
              <a:buAutoNum type="alphaLcPeriod"/>
            </a:pPr>
            <a:r>
              <a:rPr lang="pl-PL" sz="1800" dirty="0">
                <a:latin typeface="+mn-lt"/>
              </a:rPr>
              <a:t>zwiększenie powierzchni terenów zieleni,</a:t>
            </a:r>
          </a:p>
          <a:p>
            <a:pPr marL="895350" lvl="2" indent="-342900">
              <a:lnSpc>
                <a:spcPct val="114000"/>
              </a:lnSpc>
              <a:spcBef>
                <a:spcPts val="300"/>
              </a:spcBef>
              <a:spcAft>
                <a:spcPts val="300"/>
              </a:spcAft>
              <a:buFont typeface="+mj-lt"/>
              <a:buAutoNum type="alphaLcPeriod"/>
            </a:pPr>
            <a:r>
              <a:rPr lang="pl-PL" sz="1800" dirty="0">
                <a:latin typeface="+mn-lt"/>
              </a:rPr>
              <a:t>zastąpienie powierzchni nieprzepuszczalnych przepuszczalnymi,</a:t>
            </a:r>
          </a:p>
          <a:p>
            <a:pPr marL="895350" lvl="2" indent="-342900">
              <a:lnSpc>
                <a:spcPct val="114000"/>
              </a:lnSpc>
              <a:spcBef>
                <a:spcPts val="300"/>
              </a:spcBef>
              <a:spcAft>
                <a:spcPts val="300"/>
              </a:spcAft>
              <a:buFont typeface="+mj-lt"/>
              <a:buAutoNum type="alphaLcPeriod"/>
            </a:pPr>
            <a:r>
              <a:rPr lang="pl-PL" sz="1800" dirty="0">
                <a:latin typeface="+mn-lt"/>
              </a:rPr>
              <a:t>wzmocnienie systemów monitorowania, wczesnego ostrzegania i prognozowania wystąpienia zagrożeń naturalnych,</a:t>
            </a:r>
          </a:p>
          <a:p>
            <a:pPr marL="895350" lvl="2" indent="-342900">
              <a:lnSpc>
                <a:spcPct val="114000"/>
              </a:lnSpc>
              <a:spcBef>
                <a:spcPts val="300"/>
              </a:spcBef>
              <a:spcAft>
                <a:spcPts val="300"/>
              </a:spcAft>
              <a:buFont typeface="+mj-lt"/>
              <a:buAutoNum type="alphaLcPeriod"/>
            </a:pPr>
            <a:r>
              <a:rPr lang="pl-PL" sz="1800" dirty="0">
                <a:latin typeface="+mn-lt"/>
              </a:rPr>
              <a:t>wzmocnienie systemów szybkiego reagowania oraz służb ratowniczych.</a:t>
            </a:r>
          </a:p>
        </p:txBody>
      </p:sp>
      <p:sp>
        <p:nvSpPr>
          <p:cNvPr id="4" name="Symbol zastępczy numeru slajdu 3">
            <a:extLst>
              <a:ext uri="{FF2B5EF4-FFF2-40B4-BE49-F238E27FC236}">
                <a16:creationId xmlns:a16="http://schemas.microsoft.com/office/drawing/2014/main" id="{B481FEA5-196E-4BBE-BA88-08AB29B199AC}"/>
              </a:ext>
            </a:extLst>
          </p:cNvPr>
          <p:cNvSpPr>
            <a:spLocks noGrp="1"/>
          </p:cNvSpPr>
          <p:nvPr>
            <p:ph type="sldNum" sz="quarter" idx="10"/>
          </p:nvPr>
        </p:nvSpPr>
        <p:spPr/>
        <p:txBody>
          <a:bodyPr/>
          <a:lstStyle/>
          <a:p>
            <a:fld id="{EB4015AA-59F6-416B-87A6-8E3D940284E2}" type="slidenum">
              <a:rPr lang="pl-PL" sz="1200" smtClean="0"/>
              <a:pPr/>
              <a:t>9</a:t>
            </a:fld>
            <a:endParaRPr lang="pl-PL" sz="1200" dirty="0"/>
          </a:p>
        </p:txBody>
      </p:sp>
      <p:sp>
        <p:nvSpPr>
          <p:cNvPr id="7" name="Tytuł 1">
            <a:extLst>
              <a:ext uri="{FF2B5EF4-FFF2-40B4-BE49-F238E27FC236}">
                <a16:creationId xmlns:a16="http://schemas.microsoft.com/office/drawing/2014/main" id="{041552D0-7B99-462A-ACDE-5ADD62A9A2BF}"/>
              </a:ext>
            </a:extLst>
          </p:cNvPr>
          <p:cNvSpPr>
            <a:spLocks noGrp="1"/>
          </p:cNvSpPr>
          <p:nvPr>
            <p:ph type="title"/>
          </p:nvPr>
        </p:nvSpPr>
        <p:spPr>
          <a:xfrm>
            <a:off x="1187998" y="333521"/>
            <a:ext cx="9852728" cy="530637"/>
          </a:xfrm>
        </p:spPr>
        <p:txBody>
          <a:bodyPr>
            <a:normAutofit/>
          </a:bodyPr>
          <a:lstStyle/>
          <a:p>
            <a:r>
              <a:rPr lang="pl-PL" sz="2400" dirty="0"/>
              <a:t>Kryteria wyboru projektów – strategiczne – ocena punktowa</a:t>
            </a:r>
          </a:p>
        </p:txBody>
      </p:sp>
      <p:grpSp>
        <p:nvGrpSpPr>
          <p:cNvPr id="5" name="Grupa 4">
            <a:extLst>
              <a:ext uri="{FF2B5EF4-FFF2-40B4-BE49-F238E27FC236}">
                <a16:creationId xmlns:a16="http://schemas.microsoft.com/office/drawing/2014/main" id="{41E6E2F6-E5E1-4AF1-9E4E-0080B40D01D2}"/>
              </a:ext>
            </a:extLst>
          </p:cNvPr>
          <p:cNvGrpSpPr/>
          <p:nvPr/>
        </p:nvGrpSpPr>
        <p:grpSpPr>
          <a:xfrm>
            <a:off x="9810600" y="598839"/>
            <a:ext cx="1508760" cy="1508760"/>
            <a:chOff x="9789804" y="3872161"/>
            <a:chExt cx="1508760" cy="1508760"/>
          </a:xfrm>
        </p:grpSpPr>
        <p:sp>
          <p:nvSpPr>
            <p:cNvPr id="6" name="Owal 5">
              <a:extLst>
                <a:ext uri="{FF2B5EF4-FFF2-40B4-BE49-F238E27FC236}">
                  <a16:creationId xmlns:a16="http://schemas.microsoft.com/office/drawing/2014/main" id="{4102E631-01A1-4367-9F91-1C6C7DC749BF}"/>
                </a:ext>
              </a:extLst>
            </p:cNvPr>
            <p:cNvSpPr/>
            <p:nvPr/>
          </p:nvSpPr>
          <p:spPr>
            <a:xfrm>
              <a:off x="9789804" y="3872161"/>
              <a:ext cx="1508760" cy="15087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Picture 14" descr="Strategic - Free seo and web icons">
              <a:extLst>
                <a:ext uri="{FF2B5EF4-FFF2-40B4-BE49-F238E27FC236}">
                  <a16:creationId xmlns:a16="http://schemas.microsoft.com/office/drawing/2014/main" id="{6A72BFA5-FF51-47FF-AA78-7EBE1F56F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9890" y="4142247"/>
              <a:ext cx="968587" cy="96858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Prostokąt 1">
            <a:extLst>
              <a:ext uri="{FF2B5EF4-FFF2-40B4-BE49-F238E27FC236}">
                <a16:creationId xmlns:a16="http://schemas.microsoft.com/office/drawing/2014/main" id="{AA9C06D0-A058-480A-9484-ACED87F9925B}"/>
              </a:ext>
            </a:extLst>
          </p:cNvPr>
          <p:cNvSpPr/>
          <p:nvPr/>
        </p:nvSpPr>
        <p:spPr>
          <a:xfrm>
            <a:off x="2718602" y="1422013"/>
            <a:ext cx="3005759" cy="584775"/>
          </a:xfrm>
          <a:prstGeom prst="rect">
            <a:avLst/>
          </a:prstGeom>
          <a:noFill/>
        </p:spPr>
        <p:txBody>
          <a:bodyPr wrap="square" lIns="91440" tIns="45720" rIns="91440" bIns="45720">
            <a:spAutoFit/>
          </a:bodyPr>
          <a:lstStyle/>
          <a:p>
            <a:pPr algn="ctr"/>
            <a:r>
              <a:rPr lang="pl-PL"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max 20 pkt</a:t>
            </a:r>
          </a:p>
        </p:txBody>
      </p:sp>
    </p:spTree>
    <p:extLst>
      <p:ext uri="{BB962C8B-B14F-4D97-AF65-F5344CB8AC3E}">
        <p14:creationId xmlns:p14="http://schemas.microsoft.com/office/powerpoint/2010/main" val="3207669330"/>
      </p:ext>
    </p:extLst>
  </p:cSld>
  <p:clrMapOvr>
    <a:masterClrMapping/>
  </p:clrMapOvr>
</p:sld>
</file>

<file path=ppt/theme/theme1.xml><?xml version="1.0" encoding="utf-8"?>
<a:theme xmlns:a="http://schemas.openxmlformats.org/drawingml/2006/main" name="1_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8766</TotalTime>
  <Words>2835</Words>
  <Application>Microsoft Office PowerPoint</Application>
  <PresentationFormat>Panoramiczny</PresentationFormat>
  <Paragraphs>370</Paragraphs>
  <Slides>30</Slides>
  <Notes>17</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30</vt:i4>
      </vt:variant>
    </vt:vector>
  </HeadingPairs>
  <TitlesOfParts>
    <vt:vector size="37" baseType="lpstr">
      <vt:lpstr>Arial</vt:lpstr>
      <vt:lpstr>Calibri</vt:lpstr>
      <vt:lpstr>Courier New</vt:lpstr>
      <vt:lpstr>Open Sans</vt:lpstr>
      <vt:lpstr>Times New Roman</vt:lpstr>
      <vt:lpstr>Wingdings</vt:lpstr>
      <vt:lpstr>1_Motyw pakietu Office</vt:lpstr>
      <vt:lpstr> Kryteria wyboru projektów dla Działania 2.9. Przystosowanie do zmian klimatu  programu regionalnego Fundusze Europejskie dla Pomorza 2021-2027 </vt:lpstr>
      <vt:lpstr>Kryteria wyboru projektów</vt:lpstr>
      <vt:lpstr>Kryteria wyboru projektów w zakresie projektów dotyczących zagospodarowania wód opadowych i roztopowych wraz z błękitno-zieloną infrastrukturą, naturalną i małą retencją wodną (typy projektów 1-6) </vt:lpstr>
      <vt:lpstr>Kryteria wyboru projektów – formalne (TAK/NIE/NIE DOTYCZY)</vt:lpstr>
      <vt:lpstr>Kryteria wyboru projektów – formalne (TAK/NIE/NIE DOTYCZY)</vt:lpstr>
      <vt:lpstr>Kryteria wyboru projektów – wykonalności (TAK/NIE/NIE DOTYCZY)</vt:lpstr>
      <vt:lpstr>Kryteria wyboru projektów - zgodności z zasadami horyzontalnymi (TAK/NIE) Rozporządzenie ogólne art 9. Zasady horyzontalne         Wytyczne równościowe https://www.funduszeeuropejskie.gov.pl/strony/o-funduszach/dokumenty/wytyczne-dotyczace-realizacji-zasad-rownosciowych-w-ramach-funduszy-unijnych-na-lata-2021-2027-1/   </vt:lpstr>
      <vt:lpstr>Kryteria wyboru projektów - zgodności z zasadami horyzontalnymi (TAK/NIE)  </vt:lpstr>
      <vt:lpstr>Kryteria wyboru projektów – strategiczne – ocena punktowa</vt:lpstr>
      <vt:lpstr>Kryteria wyboru projektów – strategiczne – ocena punktowa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Kryteria wyboru projektów – strategiczne – ocena punktowa</vt:lpstr>
      <vt:lpstr>Prezentacja programu PowerPoint</vt:lpstr>
      <vt:lpstr>Kryteria wyboru projektów w zakresie projektów dotyczących systemów monitorowania, wczesnego ostrzegania i prognozowania wystąpienia zagrożeń naturalnych oraz wzmacniania służb ratowniczych (typy projektu 7 i 8)</vt:lpstr>
      <vt:lpstr>Kryteria wyboru projektów – formalne (TAK/NIE/NIE DOTYCZY)</vt:lpstr>
      <vt:lpstr>Kryteria wyboru projektów – wykonalności</vt:lpstr>
      <vt:lpstr>Kryteria wyboru projektów - zgodności z zasadami horyzontalnymi (TAK/NIE) Rozporządzenie ogólne art 9. Zasady horyzontalne         Wytyczne równościowe https://www.funduszeeuropejskie.gov.pl/strony/o-funduszach/dokumenty/wytyczne-dotyczace-realizacji-zasad-rownosciowych-w-ramach-funduszy-unijnych-na-lata-2021-2027-1/   </vt:lpstr>
      <vt:lpstr>Kryteria wyboru projektów - zgodności z zasadami horyzontalnymi (TAK/NIE)  </vt:lpstr>
      <vt:lpstr>Kryteria wyboru projektów – strategiczne – ocena punktowa</vt:lpstr>
      <vt:lpstr>Kryteria wyboru projektów – strategiczne – ocena punktowa</vt:lpstr>
      <vt:lpstr>Prezentacja programu PowerPoint</vt:lpstr>
      <vt:lpstr>Prezentacja programu PowerPoint</vt:lpstr>
      <vt:lpstr>Prezentacja programu PowerPoint</vt:lpstr>
      <vt:lpstr>Prezentacja programu PowerPoint</vt:lpstr>
      <vt:lpstr> Dziękuję za uwagę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Kryteria wyboru projektów  dla Działania 6.10. Infrastruktura kultury w ramach programu regionalnego  Fundusze Europejskie dla Pomorza 2021-2027</dc:title>
  <dc:creator>Agnieszka Surudo</dc:creator>
  <cp:lastModifiedBy>MR</cp:lastModifiedBy>
  <cp:revision>393</cp:revision>
  <cp:lastPrinted>2024-01-22T09:26:43Z</cp:lastPrinted>
  <dcterms:created xsi:type="dcterms:W3CDTF">2023-06-16T08:37:31Z</dcterms:created>
  <dcterms:modified xsi:type="dcterms:W3CDTF">2024-10-03T07:53:27Z</dcterms:modified>
</cp:coreProperties>
</file>