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1025" r:id="rId3"/>
    <p:sldId id="1045" r:id="rId4"/>
    <p:sldId id="1033" r:id="rId5"/>
    <p:sldId id="335" r:id="rId6"/>
    <p:sldId id="1016" r:id="rId7"/>
    <p:sldId id="1046" r:id="rId8"/>
    <p:sldId id="345" r:id="rId9"/>
    <p:sldId id="1047" r:id="rId10"/>
    <p:sldId id="329" r:id="rId11"/>
    <p:sldId id="342" r:id="rId12"/>
    <p:sldId id="333" r:id="rId13"/>
    <p:sldId id="330" r:id="rId14"/>
    <p:sldId id="331" r:id="rId15"/>
    <p:sldId id="337" r:id="rId16"/>
    <p:sldId id="332" r:id="rId17"/>
    <p:sldId id="334" r:id="rId18"/>
    <p:sldId id="327" r:id="rId19"/>
    <p:sldId id="310" r:id="rId20"/>
    <p:sldId id="344" r:id="rId21"/>
    <p:sldId id="340" r:id="rId22"/>
    <p:sldId id="997" r:id="rId2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1025"/>
            <p14:sldId id="1045"/>
            <p14:sldId id="1033"/>
            <p14:sldId id="335"/>
            <p14:sldId id="1016"/>
            <p14:sldId id="1046"/>
            <p14:sldId id="345"/>
            <p14:sldId id="1047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44"/>
            <p14:sldId id="340"/>
            <p14:sldId id="9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0877" autoAdjust="0"/>
  </p:normalViewPr>
  <p:slideViewPr>
    <p:cSldViewPr showGuides="1">
      <p:cViewPr varScale="1">
        <p:scale>
          <a:sx n="94" d="100"/>
          <a:sy n="94" d="100"/>
        </p:scale>
        <p:origin x="1392" y="7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23.10.2024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674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39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02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27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59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23.10.2024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23.10.2024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Październik 2024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umieszczania w widoczny sposób znaku Funduszy Europejskich, znaku barw Rzeczypospolitej Polskiej (jeśli dotyczy; wersja </a:t>
            </a:r>
            <a:r>
              <a:rPr lang="pl-PL" dirty="0" err="1">
                <a:latin typeface="+mn-lt"/>
              </a:rPr>
              <a:t>pełnokolorowa</a:t>
            </a:r>
            <a:r>
              <a:rPr lang="pl-PL" dirty="0">
                <a:latin typeface="+mn-lt"/>
              </a:rPr>
              <a:t>) i znaku Unii Europejskiej na: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działaniach informacyjnych i promocyjnych,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dokumentach i materiałach podawanych do wiadomości publicznej,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Nie ma obowiązku zamieszczania dodatkowej informacji słownej 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Zestaw znaków zawiera wszystkie niezbędne informacje.</a:t>
            </a:r>
          </a:p>
        </p:txBody>
      </p:sp>
      <p:pic>
        <p:nvPicPr>
          <p:cNvPr id="5" name="Obraz 4" descr="Kolorowy zestaw logotypów &#10;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1" y="2903981"/>
            <a:ext cx="9827247" cy="907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516054"/>
            <a:ext cx="8797787" cy="81551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oznaczania działań i dokumentów </a:t>
            </a: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Jakie znaki graficzne należy umieścić?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8" name="Symbol zastępczy zawartości 7" descr="Wzór naklejki&#10;">
            <a:extLst>
              <a:ext uri="{FF2B5EF4-FFF2-40B4-BE49-F238E27FC236}">
                <a16:creationId xmlns:a16="http://schemas.microsoft.com/office/drawing/2014/main" id="{DE4ED563-27A2-4AC5-8F54-13BC034E0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4869140"/>
            <a:ext cx="4140200" cy="2249842"/>
          </a:xfrm>
        </p:spPr>
      </p:pic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0" y="4873431"/>
            <a:ext cx="4186135" cy="2258440"/>
          </a:xfrm>
          <a:prstGeom prst="rect">
            <a:avLst/>
          </a:prstGeom>
        </p:spPr>
      </p:pic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6800" dirty="0">
                <a:latin typeface="+mn-lt"/>
              </a:rPr>
              <a:t>Naklejki należy umieścić na produktach, sprzętach, pojazdach, aparaturze itp.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powstałych lub zakupionych w ramach projektu (np. komputery, drukarki, laptopy).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Naklejek nie umieszczamy na przedmiotach użytku codziennego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Wielkość naklejki odpowiednia do rodzaju i skali przedmiotu (najmniejszy rozmiar naklejki to 14x8 cm),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  <a:ea typeface="Open Sans" panose="020B0606030504020204" pitchFamily="34" charset="0"/>
              </a:rPr>
              <a:t>Obowiązują wzory naklejek.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>
                <a:latin typeface="+mn-lt"/>
              </a:rPr>
              <a:t>Obowiązki dotyczące oznaczania wyposażenia</a:t>
            </a:r>
          </a:p>
        </p:txBody>
      </p:sp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Umieszczenie </a:t>
            </a:r>
            <a:r>
              <a:rPr lang="pl-PL" b="1" dirty="0">
                <a:latin typeface="+mn-lt"/>
              </a:rPr>
              <a:t>w widocznym miejscu </a:t>
            </a:r>
            <a:r>
              <a:rPr lang="pl-PL" dirty="0">
                <a:latin typeface="+mn-lt"/>
              </a:rPr>
              <a:t>realizacji projektu </a:t>
            </a:r>
            <a:r>
              <a:rPr lang="pl-PL" b="1" dirty="0">
                <a:latin typeface="+mn-lt"/>
              </a:rPr>
              <a:t>trwałej tablicy informacyjnej </a:t>
            </a:r>
            <a:r>
              <a:rPr lang="pl-PL" dirty="0">
                <a:latin typeface="+mn-lt"/>
              </a:rPr>
              <a:t>podkreślającej fakt otrzymania dofinansowania z UE,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>
                <a:latin typeface="+mn-lt"/>
              </a:rPr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>
              <a:latin typeface="+mn-lt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Projekt obejmuje prace budowlane, działania w zakresie infrastruktury, inwestycje rzeczowe lub zakup sprzętu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>
                <a:latin typeface="+mn-lt"/>
              </a:rPr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>
                <a:latin typeface="+mn-lt"/>
              </a:rPr>
              <a:t>2. Umieszczenie w miejscu realizacji projektu przynajmniej jednego </a:t>
            </a:r>
            <a:r>
              <a:rPr lang="pl-PL" sz="3100" b="1" dirty="0">
                <a:latin typeface="+mn-lt"/>
              </a:rPr>
              <a:t>trwałego plakatu o minimalnym formacie A3</a:t>
            </a:r>
            <a:r>
              <a:rPr lang="pl-PL" sz="3100" dirty="0">
                <a:latin typeface="+mn-lt"/>
              </a:rPr>
              <a:t>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lub podobnej wielkości elektronicznego wyświetlacza, podkreślającego fakt otrzymania dofinansowania z UE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(jeśli projekt nie wymaga umieszczenia tablicy informacyjnej)</a:t>
            </a:r>
            <a:endParaRPr lang="pl-PL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>
                <a:latin typeface="+mn-lt"/>
              </a:rPr>
              <a:t>3. Umieszczenie krótkiego opisu projektu na oficjalnej stronie internetowej,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jeśli ją posiadasz i </a:t>
            </a:r>
            <a:r>
              <a:rPr lang="pl-PL" sz="3200" b="1" dirty="0">
                <a:latin typeface="+mn-lt"/>
              </a:rPr>
              <a:t>na profilach mediów społecznościowych</a:t>
            </a:r>
            <a:r>
              <a:rPr lang="pl-PL" sz="3200" dirty="0">
                <a:latin typeface="+mn-lt"/>
              </a:rPr>
              <a:t>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(w uwzględnieniu odpowiedniego zestawienia znaków i hasztagów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#</a:t>
            </a:r>
            <a:r>
              <a:rPr lang="pl-PL" sz="3200" dirty="0" err="1">
                <a:latin typeface="+mn-lt"/>
              </a:rPr>
              <a:t>FunduszeUE</a:t>
            </a:r>
            <a:r>
              <a:rPr lang="pl-PL" sz="3200" dirty="0">
                <a:latin typeface="+mn-lt"/>
              </a:rPr>
              <a:t> lub #</a:t>
            </a:r>
            <a:r>
              <a:rPr lang="pl-PL" sz="3200" dirty="0" err="1">
                <a:latin typeface="+mn-lt"/>
              </a:rPr>
              <a:t>FunduszeEuropejskie</a:t>
            </a:r>
            <a:r>
              <a:rPr lang="pl-PL" sz="3200" dirty="0">
                <a:latin typeface="+mn-lt"/>
              </a:rPr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+mn-lt"/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latin typeface="+mn-lt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9447253" cy="863739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n-lt"/>
              </a:rPr>
              <a:t>Jakie informacje w ramach opisu projektu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802" y="1691605"/>
            <a:ext cx="9591269" cy="56886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tytuł projektu (maks. 150 znaków),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znaki: FE, barw RP i UE,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działania, grupy docelowe,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cele projektu, efekty, rezultaty,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całkowity koszt projektu,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wysokość wkładu FE,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hasztagi: #</a:t>
            </a:r>
            <a:r>
              <a:rPr lang="pl-PL" sz="3600" dirty="0" err="1">
                <a:latin typeface="+mn-lt"/>
              </a:rPr>
              <a:t>FunduszeUE</a:t>
            </a:r>
            <a:r>
              <a:rPr lang="pl-PL" sz="3600" dirty="0">
                <a:latin typeface="+mn-lt"/>
              </a:rPr>
              <a:t> lub #</a:t>
            </a:r>
            <a:r>
              <a:rPr lang="pl-PL" sz="3600" dirty="0" err="1">
                <a:latin typeface="+mn-lt"/>
              </a:rPr>
              <a:t>FunduszeEuropejskie</a:t>
            </a:r>
            <a:r>
              <a:rPr lang="pl-PL" sz="3600" dirty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n-lt"/>
              </a:rPr>
              <a:t>1. Projekt o znaczeniu strategicznym lub którego </a:t>
            </a:r>
            <a:r>
              <a:rPr lang="pl-PL" b="1" dirty="0">
                <a:latin typeface="+mn-lt"/>
              </a:rPr>
              <a:t>całkowity koszt przekracza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10 mln euro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zorganizowania wydarzenia lub działania informacyjno-promocyjnego</a:t>
            </a:r>
            <a:r>
              <a:rPr lang="pl-PL" dirty="0">
                <a:latin typeface="+mn-lt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2. Projekt, którego </a:t>
            </a:r>
            <a:r>
              <a:rPr lang="pl-PL" b="1" dirty="0">
                <a:latin typeface="+mn-lt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Informacja dla IZ (zgłoszenie na minimum 14 dni przed) o: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509"/>
            <a:ext cx="9865096" cy="6444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>
              <a:latin typeface="+mn-lt"/>
            </a:endParaRP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Dokumentowanie działań informacyjnych i promocyjnych prowadzonych w projekcie,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Terminowe wprowadzanie aktualnych danych do wyszukiwarki wsparcia dla potencjalnych beneficjentów i uczestników projektów, dostępnej na Portalu Funduszy Europejskich,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Udostępnianie utworów związanych z komunikacją i widocznością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(np. zdjęcia, filmy) powstałych w ramach Projektu wraz z nieodpłatną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niewyłączną licencją do ich korzystania,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Zorganizowanie, na każdą prośbę Instytucji Zarządzającej, wspólnego wydarzenia informacyjno-promocyjnego dla mediów, 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Udzielenia pomocy w przygotowaniu wydarzenia medialnego na żądanie ministra właściwego ds. rozwoju regionalnego,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Gdzie znajdują się informacje </a:t>
            </a:r>
            <a:r>
              <a:rPr lang="pl-PL" u="sng" dirty="0">
                <a:latin typeface="+mn-lt"/>
                <a:hlinkClick r:id="rId3"/>
              </a:rPr>
              <a:t>www.funduszeuepomorskie.pl</a:t>
            </a:r>
            <a:endParaRPr lang="pl-PL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69FD5A-A8F8-4C5C-9E89-C48ED442D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11" y="1248107"/>
            <a:ext cx="9073008" cy="620704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0D261AAC-82A8-450B-B693-F6C2649E7168}"/>
              </a:ext>
            </a:extLst>
          </p:cNvPr>
          <p:cNvSpPr/>
          <p:nvPr/>
        </p:nvSpPr>
        <p:spPr>
          <a:xfrm>
            <a:off x="5345906" y="1573878"/>
            <a:ext cx="864096" cy="333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85555-4BD8-4D6C-99A9-12E4D16B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67167"/>
            <a:ext cx="8640381" cy="1080001"/>
          </a:xfrm>
        </p:spPr>
        <p:txBody>
          <a:bodyPr>
            <a:normAutofit/>
          </a:bodyPr>
          <a:lstStyle/>
          <a:p>
            <a:r>
              <a:rPr lang="pl-PL" sz="3600" dirty="0"/>
              <a:t>Znasz te marki?</a:t>
            </a:r>
          </a:p>
        </p:txBody>
      </p:sp>
      <p:pic>
        <p:nvPicPr>
          <p:cNvPr id="7" name="Symbol zastępczy zawartości 6" descr="Znak Nike">
            <a:extLst>
              <a:ext uri="{FF2B5EF4-FFF2-40B4-BE49-F238E27FC236}">
                <a16:creationId xmlns:a16="http://schemas.microsoft.com/office/drawing/2014/main" id="{EB9370E5-8DEB-444F-AD87-54B01A0CD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5" y="2303673"/>
            <a:ext cx="4560507" cy="2952328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6591ED-4B6C-43F2-AFCF-5AC0B7B59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8" name="Symbol zastępczy zawartości 7" descr="Logo Mercedesa">
            <a:extLst>
              <a:ext uri="{FF2B5EF4-FFF2-40B4-BE49-F238E27FC236}">
                <a16:creationId xmlns:a16="http://schemas.microsoft.com/office/drawing/2014/main" id="{1EF83D07-41D1-4727-99C9-957F3E703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10" y="3131765"/>
            <a:ext cx="3619500" cy="3038475"/>
          </a:xfrm>
        </p:spPr>
      </p:pic>
    </p:spTree>
    <p:extLst>
      <p:ext uri="{BB962C8B-B14F-4D97-AF65-F5344CB8AC3E}">
        <p14:creationId xmlns:p14="http://schemas.microsoft.com/office/powerpoint/2010/main" val="39857008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787355-69E1-4DF9-BFF1-2CDB9954D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8" y="683493"/>
            <a:ext cx="10098435" cy="66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Tytuł Projektu (maks. 150 znaków) - im krótszy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W formie naklejek oznaczamy produkty, sprzęty, itp.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Obowiązkowy profil w mediach społecznościowych,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Logotypy = znak towarowy.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E89ED-2D8C-4D4E-A95D-3CE5C21E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683493"/>
            <a:ext cx="9245597" cy="132970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Ważne! </a:t>
            </a:r>
            <a:b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komunikacyjne dostępne dla każdego – </a:t>
            </a:r>
            <a:b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równy dostęp, większy zasięg!</a:t>
            </a:r>
            <a:br>
              <a:rPr lang="pl-P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A504A0-94D1-4655-834E-E80299D01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11" name="Symbol zastępczy zawartości 10" descr="Obrazek animowany na którym są dzieci sprawne i z niepełnosprawnością">
            <a:extLst>
              <a:ext uri="{FF2B5EF4-FFF2-40B4-BE49-F238E27FC236}">
                <a16:creationId xmlns:a16="http://schemas.microsoft.com/office/drawing/2014/main" id="{D3D5BD21-E298-4B11-89D1-D5D2114CB5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" y="2411685"/>
            <a:ext cx="9245597" cy="3129662"/>
          </a:xfrm>
        </p:spPr>
      </p:pic>
    </p:spTree>
    <p:extLst>
      <p:ext uri="{BB962C8B-B14F-4D97-AF65-F5344CB8AC3E}">
        <p14:creationId xmlns:p14="http://schemas.microsoft.com/office/powerpoint/2010/main" val="2871153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7797B-C01B-4989-B078-5C8CF7F3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Identyfikacja wizualna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7137310-6397-4818-8AFC-9496EE89E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6" name="Symbol zastępczy zawartości 5" descr="Znak Fundusze Europejskie">
            <a:extLst>
              <a:ext uri="{FF2B5EF4-FFF2-40B4-BE49-F238E27FC236}">
                <a16:creationId xmlns:a16="http://schemas.microsoft.com/office/drawing/2014/main" id="{FF5FF078-F191-496E-8D3A-876FCF3726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546" y="2293624"/>
            <a:ext cx="1657648" cy="3286214"/>
          </a:xfrm>
          <a:prstGeom prst="rect">
            <a:avLst/>
          </a:prstGeom>
        </p:spPr>
      </p:pic>
      <p:pic>
        <p:nvPicPr>
          <p:cNvPr id="9" name="Symbol zastępczy zawartości 8" descr="Flaga Unii Europejskiej">
            <a:extLst>
              <a:ext uri="{FF2B5EF4-FFF2-40B4-BE49-F238E27FC236}">
                <a16:creationId xmlns:a16="http://schemas.microsoft.com/office/drawing/2014/main" id="{DAECA914-10C6-40A2-99D3-E0227DF51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5946" y="2735701"/>
            <a:ext cx="3265806" cy="21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84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7E94D5-0082-42DA-9AE1-1610664A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Niewłaściwe zastosowanie znaku Funduszy Europejskich, znaku barw Rzeczypospolitej Polskiej </a:t>
            </a:r>
            <a:br>
              <a:rPr lang="pl-PL" dirty="0"/>
            </a:br>
            <a:r>
              <a:rPr lang="pl-PL" dirty="0"/>
              <a:t>i znaku Unii Europejskiej </a:t>
            </a:r>
          </a:p>
        </p:txBody>
      </p:sp>
      <p:pic>
        <p:nvPicPr>
          <p:cNvPr id="9" name="Symbol zastępczy zawartości 8" descr="Przykłady niewłaściwego zastosowania znkaów">
            <a:extLst>
              <a:ext uri="{FF2B5EF4-FFF2-40B4-BE49-F238E27FC236}">
                <a16:creationId xmlns:a16="http://schemas.microsoft.com/office/drawing/2014/main" id="{31E80670-95DE-43BB-B678-48FCB29F6D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98" y="1860132"/>
            <a:ext cx="8221698" cy="5339705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02F424-83F0-42EA-9700-60B4926FB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62231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Z jakich dokumentów wynikają wymagania związane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15582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Wytyczne dotyczące informacji i promocji Funduszy Europejskich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sz="2400" b="1" dirty="0">
                <a:latin typeface="+mn-lt"/>
              </a:rPr>
              <a:t>Księga Tożsamości Wizualnej marki Fundusze Europejskie 2021-2027</a:t>
            </a:r>
            <a:r>
              <a:rPr lang="pl-PL" sz="2400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sz="2400" b="1" dirty="0">
                <a:latin typeface="+mn-lt"/>
              </a:rPr>
              <a:t>Podręcznik wnioskodawcy i beneficjenta Funduszy Europejskich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Umowa o dofinansowanie projektu.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7251D-76F3-4C73-99C1-B6E6D4E1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37" y="471833"/>
            <a:ext cx="9067573" cy="136378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! Niezbędnik beneficjenta w realizacji działań informacyjno-promocyjnych w projektach dofinansowanych z Funduszy Europejskich !</a:t>
            </a:r>
          </a:p>
        </p:txBody>
      </p:sp>
      <p:pic>
        <p:nvPicPr>
          <p:cNvPr id="6" name="Symbol zastępczy zawartości 5" descr="Puzzle informacyjno-promocyjne">
            <a:extLst>
              <a:ext uri="{FF2B5EF4-FFF2-40B4-BE49-F238E27FC236}">
                <a16:creationId xmlns:a16="http://schemas.microsoft.com/office/drawing/2014/main" id="{21CD7622-B5E2-464F-8148-62AE281BD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5" y="2182288"/>
            <a:ext cx="7301567" cy="5017549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F426EC-7B7F-423B-8C19-11BB6ECE6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7994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Korekta finansowa za naruszenie wymagań dotyczących obowiązków i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>
                <a:solidFill>
                  <a:srgbClr val="C00000"/>
                </a:solidFill>
              </a:rPr>
              <a:t>Korekta finansowa do 3% kwoty dofinasowania 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2400" dirty="0"/>
              <a:t>za niezgodność z wymogami – załącznik do umowy </a:t>
            </a:r>
            <a:br>
              <a:rPr lang="pl-PL" sz="2400" dirty="0"/>
            </a:br>
            <a:r>
              <a:rPr lang="pl-PL" sz="2400" dirty="0"/>
              <a:t>pt.: „Wykaz pomniejszenia wartości dofinansowania Projektu </a:t>
            </a:r>
            <a:br>
              <a:rPr lang="pl-PL" sz="2400" dirty="0"/>
            </a:br>
            <a:r>
              <a:rPr lang="pl-PL" sz="2400" dirty="0"/>
              <a:t>w zakresie obowiązków promocyjnych”.</a:t>
            </a:r>
          </a:p>
          <a:p>
            <a:pPr>
              <a:spcAft>
                <a:spcPts val="1800"/>
              </a:spcAft>
            </a:pPr>
            <a:r>
              <a:rPr lang="pl-PL" sz="2400" dirty="0"/>
              <a:t>wielkości pomniejszeń kwoty dofinasowania w przypadku </a:t>
            </a:r>
            <a:br>
              <a:rPr lang="pl-PL" sz="2400" dirty="0"/>
            </a:br>
            <a:r>
              <a:rPr lang="pl-PL" sz="2400" dirty="0"/>
              <a:t>nie wypełnienia i/lub nieprawidłowego wywiązywania się </a:t>
            </a:r>
            <a:br>
              <a:rPr lang="pl-PL" sz="2400" dirty="0"/>
            </a:br>
            <a:r>
              <a:rPr lang="pl-PL" sz="2400" dirty="0"/>
              <a:t>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dla wnioskujących o dofinansowanie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382863"/>
            <a:ext cx="9397044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+mn-lt"/>
              </a:rPr>
              <a:t>Dobrze przygotowany tytuł projektu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i opis projektu będą dostępne w przestrzeni publicznej na plakatach, tablicach, stronach internetowych i w mediach społecznościowych.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projektu powinien oddawać sens przedsięwzięcia, być prosty, zrozumiały dla wszystkich, niezbyt długi (maksymalnie 150 znaków) i nietechniczny.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9000711" cy="683695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beneficjentów od momentu podpisania umowy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dirty="0">
                <a:latin typeface="+mn-lt"/>
              </a:rPr>
              <a:t>Dotyczą: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 oznaczania działań i dokumentów, wyposażenia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i miejsca projektu,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informowania na oficjalnej stronie  internetowej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i </a:t>
            </a:r>
            <a:r>
              <a:rPr lang="pl-PL" sz="3200" dirty="0">
                <a:solidFill>
                  <a:srgbClr val="C00000"/>
                </a:solidFill>
                <a:latin typeface="+mn-lt"/>
              </a:rPr>
              <a:t>w mediach społecznościowych</a:t>
            </a:r>
            <a:r>
              <a:rPr lang="pl-PL" sz="3200" dirty="0">
                <a:latin typeface="+mn-lt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organizacji wydarzenia.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8626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8963</TotalTime>
  <Words>1042</Words>
  <Application>Microsoft Office PowerPoint</Application>
  <PresentationFormat>Niestandardowy</PresentationFormat>
  <Paragraphs>137</Paragraphs>
  <Slides>22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</vt:lpstr>
      <vt:lpstr>Wingdings</vt:lpstr>
      <vt:lpstr>Motyw pakietu Office</vt:lpstr>
      <vt:lpstr>Fundusze Europejskie  dla Pomorza 2021-2027 </vt:lpstr>
      <vt:lpstr>Znasz te marki?</vt:lpstr>
      <vt:lpstr>Identyfikacja wizualna</vt:lpstr>
      <vt:lpstr>Niewłaściwe zastosowanie znaku Funduszy Europejskich, znaku barw Rzeczypospolitej Polskiej  i znaku Unii Europejskiej </vt:lpstr>
      <vt:lpstr>Z jakich dokumentów wynikają wymagania związane z informacją i promocją?  </vt:lpstr>
      <vt:lpstr>! Niezbędnik beneficjenta w realizacji działań informacyjno-promocyjnych w projektach dofinansowanych z Funduszy Europejskich !</vt:lpstr>
      <vt:lpstr>Korekta finansowa za naruszenie wymagań dotyczących obowiązków i promocji   </vt:lpstr>
      <vt:lpstr>Obowiązki dla wnioskujących o dofinansowanie </vt:lpstr>
      <vt:lpstr>Obowiązki beneficjentów od momentu podpisania umowy  </vt:lpstr>
      <vt:lpstr>Obowiązki dotyczące oznaczania działań i dokumentów </vt:lpstr>
      <vt:lpstr>Obowiązki dotyczące oznaczania działań i dokumentów   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Gdzie znajdują się informacje www.funduszeuepomorskie.pl</vt:lpstr>
      <vt:lpstr>Fundusze Europejskie dla Pomorza 2021-2027 </vt:lpstr>
      <vt:lpstr>Podsumowanie </vt:lpstr>
      <vt:lpstr>Ważne!  Działania komunikacyjne dostępne dla każdego –  równy dostęp, większy zasięg!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Skibińska Joanna</cp:lastModifiedBy>
  <cp:revision>310</cp:revision>
  <cp:lastPrinted>2024-02-27T11:40:01Z</cp:lastPrinted>
  <dcterms:created xsi:type="dcterms:W3CDTF">2022-06-22T09:40:44Z</dcterms:created>
  <dcterms:modified xsi:type="dcterms:W3CDTF">2024-10-23T07:48:04Z</dcterms:modified>
</cp:coreProperties>
</file>