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2" r:id="rId3"/>
    <p:sldId id="283" r:id="rId4"/>
    <p:sldId id="385" r:id="rId5"/>
    <p:sldId id="388" r:id="rId6"/>
    <p:sldId id="389" r:id="rId7"/>
    <p:sldId id="374" r:id="rId8"/>
    <p:sldId id="288" r:id="rId9"/>
    <p:sldId id="289" r:id="rId10"/>
    <p:sldId id="391" r:id="rId11"/>
    <p:sldId id="291" r:id="rId12"/>
    <p:sldId id="292" r:id="rId13"/>
    <p:sldId id="293" r:id="rId14"/>
    <p:sldId id="390" r:id="rId15"/>
    <p:sldId id="340" r:id="rId16"/>
    <p:sldId id="387" r:id="rId17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panily Marta" initials="SM" lastIdx="1" clrIdx="1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94620" autoAdjust="0"/>
  </p:normalViewPr>
  <p:slideViewPr>
    <p:cSldViewPr showGuides="1">
      <p:cViewPr varScale="1">
        <p:scale>
          <a:sx n="70" d="100"/>
          <a:sy n="70" d="100"/>
        </p:scale>
        <p:origin x="926" y="6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731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330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6323-521-aktywnosc-obywatelska-fepm0521-iz00-0032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unduszeeuropejskie.gov.pl/nabory/521-aktywnosc-obywatelska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6323-521-aktywnosc-obywatelska-fepm0521-iz00-003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dukacja.efs@pomorskie.e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10" y="3779837"/>
            <a:ext cx="7920115" cy="21619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Działania 5.21. Aktywność obywatelska</a:t>
            </a:r>
          </a:p>
          <a:p>
            <a:pPr>
              <a:spcBef>
                <a:spcPts val="2400"/>
              </a:spcBef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październik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046F54-6DBE-4724-9777-43853AC9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036" y="395462"/>
            <a:ext cx="8712871" cy="936103"/>
          </a:xfrm>
        </p:spPr>
        <p:txBody>
          <a:bodyPr/>
          <a:lstStyle/>
          <a:p>
            <a:r>
              <a:rPr lang="pl-PL" dirty="0"/>
              <a:t>Etap oceny merytorycznej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A8001E-577C-4DB6-8493-9DD099B3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043533"/>
            <a:ext cx="8784879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Ocena merytoryczna w ramach naboru nr FEPM.05.21-IZ.00-003/24 (partnerzy społeczni)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D - nie podlegają uzupełnieniu/poprawie.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104 punkty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w tym</a:t>
            </a:r>
            <a:r>
              <a:rPr lang="pl-P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punktów łącznie za ocenę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Obszaru A i B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50 pkt stanowi minimum punktowe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punkty za ocenę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Obszaru D.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211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414" y="359839"/>
            <a:ext cx="8618492" cy="68369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043533"/>
            <a:ext cx="8618492" cy="58326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</a:t>
            </a:r>
            <a:b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i zgodności z zasadami horyzontalnymi oraz osiągnięcie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- projekt zostaje zakwalifikowany do etapu negocjacji, oczekując na jego zakończenie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Skierowanie przez oceniającego do poprawy/uzupełnienia wniosku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oraz osiągnięcie minimum punktowego (50 punktów za kryteria z Obszaru A i B) –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projekt może zostać skierowany do negocjacji w ramach wysokości alokacji na dany nabór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(pozostałe projekty oczekują na możliwość skierowania do negocjacji w ramach alokacji do czasu rozstrzygnięcia postępowania).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z kryteriów wykonalności oraz zgodności z zasadami horyzontalnymi  i/lub nieosiągnięcie wymaganego minimum punktowego.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wyboru)</a:t>
            </a: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115541"/>
            <a:ext cx="8641146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 marL="446088" indent="-1746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 marL="446088" indent="-1746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- 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na etapie oceny merytorycznej.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 - z liczbą 0 punktów.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https://funduszeuepomorskie.pl/nabory/6323-521-aktywnosc-obywatelska-fepm0521-iz00-00324</a:t>
            </a: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na 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Portalu Funduszy Europejskich    </a:t>
            </a: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Zawarcie umowy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Gwarancją prawidłowej realizacji umowy jest zabezpieczenie składane przez beneficjenta </a:t>
            </a:r>
            <a:b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w terminie wskazanym w Regulaminie wyboru projektów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6.4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107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 EFS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 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https://funduszeuepomorskie.pl/nabory/6323-521-aktywnosc-obywatelska-fepm0521-iz00-00324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edukacja.efs@pomorskie.eu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 EFS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 - kryteria specyficzne uzupełnienie/poprawa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endParaRPr lang="pl-PL" sz="20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29" y="467469"/>
            <a:ext cx="9035290" cy="864096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5.21. Aktywność obywatelska 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/>
              <a:t>w zakresie wzmocnienia potencjału pomorskich partnerów społecznych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29" y="1619597"/>
            <a:ext cx="9179305" cy="5256584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FEPM.05.21-IZ.00-003/24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24.10.2024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25.10.2024 r. – 11.12.2024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do kwietnia 2025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 w ramach naboru nr FEPM.05.21-IZ.00-003/24: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Projekt może być realizowany od dnia ogłoszenia naboru, przy czym termin realizacji projektu założony we wniosku o dofinansowanie musi zakładać jego rozpoczęcie 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do końca trzeciego kwartału 2025 roku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oraz zakończyć się maksymalnie </a:t>
            </a:r>
            <a:r>
              <a:rPr lang="pl-PL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do końca drugiego kwartału 2028 roku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08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 Regulaminem wyboru projektów –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24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https://funduszeuepomorskie.pl/nabory/6323-521-aktywnosc-obywatelska-fepm0521-iz00-00324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20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4)</a:t>
            </a:r>
            <a:endParaRPr lang="pl-PL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089C8865-FB1F-498F-BD5D-29258D010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5586" y="827510"/>
            <a:ext cx="5544616" cy="654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(4 z 4)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9F0EFF-4237-4999-87D0-C76750D2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971525"/>
            <a:ext cx="9001000" cy="61206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4900" b="1" dirty="0">
                <a:latin typeface="Arial" panose="020B0604020202020204" pitchFamily="34" charset="0"/>
                <a:cs typeface="Arial" panose="020B0604020202020204" pitchFamily="34" charset="0"/>
              </a:rPr>
              <a:t>Dodatkowe załączniki do wniosku:</a:t>
            </a:r>
          </a:p>
          <a:p>
            <a:pPr marL="0" indent="0">
              <a:lnSpc>
                <a:spcPts val="1800"/>
              </a:lnSpc>
              <a:spcBef>
                <a:spcPts val="60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W przypadku, gdy podmiot ubiegający się o pomoc publiczną lub pomoc 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jest jednocześnie wnioskodawcą, dołącza do wniosku w formie skanów załączniki:</a:t>
            </a:r>
          </a:p>
          <a:p>
            <a:pPr marL="0" indent="0">
              <a:buNone/>
            </a:pPr>
            <a:r>
              <a:rPr lang="pl-PL" sz="4300" b="1" dirty="0">
                <a:latin typeface="Arial" panose="020B0604020202020204" pitchFamily="34" charset="0"/>
                <a:cs typeface="Arial" panose="020B0604020202020204" pitchFamily="34" charset="0"/>
              </a:rPr>
              <a:t>Pomoc</a:t>
            </a:r>
            <a:r>
              <a:rPr lang="pl-PL" sz="4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43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4300" b="1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endParaRPr lang="pl-PL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kopie zaświadczeń o otrzymanej pomocy de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, jakie wnioskodawca otrzymał w ciągu minionych 3 lat, zgodnie </a:t>
            </a:r>
            <a:b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z art. 3 ust. 2 rozporządzenia Komisji (UE) 2023/2831 z dnia 13 grudnia 2023 r. w sprawie stosowania art. 107 i 108 Traktatu o funkcjonowaniu Unii Europejskiej do pomocy de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(z uwzględnieniem uwagi zawartej w pkt 11 wprowadzenia do ww. rozporządzenia), albo oświadczenie o wielkości tej pomocy otrzymanej w tym okresie, albo oświadczenie o nieotrzymaniu takiej pomocy w tym okresie</a:t>
            </a:r>
          </a:p>
          <a:p>
            <a:pPr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informacje, o których mowa w art. 37 ust. 1 pkt 2 ustawy z dnia 30 kwietnia 2004 r. o postępowaniu w sprawach dotyczących pomocy publicznej</a:t>
            </a:r>
          </a:p>
          <a:p>
            <a:pPr marL="0" indent="0">
              <a:buNone/>
            </a:pPr>
            <a:r>
              <a:rPr lang="pl-PL" sz="4300" b="1" dirty="0">
                <a:latin typeface="Arial" panose="020B0604020202020204" pitchFamily="34" charset="0"/>
                <a:cs typeface="Arial" panose="020B0604020202020204" pitchFamily="34" charset="0"/>
              </a:rPr>
              <a:t>Pomoc publiczna</a:t>
            </a:r>
          </a:p>
          <a:p>
            <a:pPr>
              <a:lnSpc>
                <a:spcPts val="18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informacje przedstawiane przy ubieganiu się o pomoc inną niż pomoc de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lub pomoc de </a:t>
            </a:r>
            <a:r>
              <a:rPr lang="pl-PL" sz="40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 w rolnictwie </a:t>
            </a:r>
            <a:b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lub rybołówstwie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WAŻNE! </a:t>
            </a:r>
          </a:p>
          <a:p>
            <a:pPr marL="0" indent="0">
              <a:lnSpc>
                <a:spcPts val="1800"/>
              </a:lnSpc>
              <a:spcBef>
                <a:spcPts val="600"/>
              </a:spcBef>
              <a:buNone/>
            </a:pPr>
            <a:r>
              <a:rPr lang="pl-PL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załączniki należy załączyć do pisma na ekranie korespondencji SOWA EFS związanej projektem w formie skanów dokumentów podpisanych lub potwierdzonych za zgodność z oryginałem przez osobę/y uprawnioną/e do reprezentowania wnioskodawcy.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41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475581"/>
            <a:ext cx="8641146" cy="55442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edukacja.efs@pomorskie.eu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467469"/>
            <a:ext cx="8640956" cy="74888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Bef>
                <a:spcPts val="4800"/>
              </a:spcBef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projektu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obligatoryjne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wówczas projekt zostaje zakwalifikowany do oceny merytorycznej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1632</TotalTime>
  <Words>1393</Words>
  <Application>Microsoft Office PowerPoint</Application>
  <PresentationFormat>Niestandardowy</PresentationFormat>
  <Paragraphs>125</Paragraphs>
  <Slides>16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5.21. Aktywność obywatelska  w zakresie wzmocnienia potencjału pomorskich partnerów społecznych  </vt:lpstr>
      <vt:lpstr>Sposób składania wniosków (1 z 4)</vt:lpstr>
      <vt:lpstr>Sposób składania wniosków (2 z 4)</vt:lpstr>
      <vt:lpstr>Sposób składania wniosków (3 z 4)</vt:lpstr>
      <vt:lpstr>Sposób składania wniosków (4 z 4)</vt:lpstr>
      <vt:lpstr>Zasady komunikacji pomiędzy ION a wnioskodawcą</vt:lpstr>
      <vt:lpstr>Ogólne zasady Oceny projektu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Zawarcie umowy o dofinansowanie projektu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Wszeborowska Monika</cp:lastModifiedBy>
  <cp:revision>124</cp:revision>
  <cp:lastPrinted>2024-04-30T06:57:31Z</cp:lastPrinted>
  <dcterms:created xsi:type="dcterms:W3CDTF">2022-06-22T09:40:44Z</dcterms:created>
  <dcterms:modified xsi:type="dcterms:W3CDTF">2024-10-24T10:45:13Z</dcterms:modified>
</cp:coreProperties>
</file>