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2" r:id="rId3"/>
    <p:sldId id="283" r:id="rId4"/>
    <p:sldId id="385" r:id="rId5"/>
    <p:sldId id="388" r:id="rId6"/>
    <p:sldId id="389" r:id="rId7"/>
    <p:sldId id="374" r:id="rId8"/>
    <p:sldId id="288" r:id="rId9"/>
    <p:sldId id="289" r:id="rId10"/>
    <p:sldId id="391" r:id="rId11"/>
    <p:sldId id="291" r:id="rId12"/>
    <p:sldId id="292" r:id="rId13"/>
    <p:sldId id="293" r:id="rId14"/>
    <p:sldId id="390" r:id="rId15"/>
    <p:sldId id="340" r:id="rId16"/>
    <p:sldId id="387" r:id="rId17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panily Marta" initials="SM" lastIdx="1" clrIdx="1">
    <p:extLst>
      <p:ext uri="{19B8F6BF-5375-455C-9EA6-DF929625EA0E}">
        <p15:presenceInfo xmlns:p15="http://schemas.microsoft.com/office/powerpoint/2012/main" userId="S-1-5-21-352459600-126056257-345019615-6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94620" autoAdjust="0"/>
  </p:normalViewPr>
  <p:slideViewPr>
    <p:cSldViewPr showGuides="1">
      <p:cViewPr varScale="1">
        <p:scale>
          <a:sx n="70" d="100"/>
          <a:sy n="70" d="100"/>
        </p:scale>
        <p:origin x="926" y="6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617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70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731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067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25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330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180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799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8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514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384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832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58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7763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  <p:sldLayoutId id="2147483741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6323-521-aktywnosc-obywatelska-fepm0521-iz00-0032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funduszeeuropejskie.gov.pl/nabory/521-aktywnosc-obywatelska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zatrudnienie.efs@pomorskie.e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wa2021.efs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6323-521-aktywnosc-obywatelska-fepm0521-iz00-003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zatrudnienie.efs@pomorskie.e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edukacja.efs@pomorskie.e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11" y="3070227"/>
            <a:ext cx="7920182" cy="709610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  <a:endParaRPr lang="pl-PL" sz="28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10" y="3779837"/>
            <a:ext cx="7920115" cy="21619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Seminarium informacyjne dla wnioskodawców aplikujących w ramach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Działania 5.21. Aktywność obywatelska</a:t>
            </a:r>
          </a:p>
          <a:p>
            <a:pPr>
              <a:spcBef>
                <a:spcPts val="2400"/>
              </a:spcBef>
            </a:pPr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Gdańsk, październik 2024 roku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046F54-6DBE-4724-9777-43853AC99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036" y="395462"/>
            <a:ext cx="8712871" cy="936103"/>
          </a:xfrm>
        </p:spPr>
        <p:txBody>
          <a:bodyPr/>
          <a:lstStyle/>
          <a:p>
            <a:r>
              <a:rPr lang="pl-PL" dirty="0"/>
              <a:t>Etap oceny merytorycznej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A8001E-577C-4DB6-8493-9DD099B3E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043533"/>
            <a:ext cx="8784879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Ocena merytoryczna w ramach naboru nr FEPM.05.21-IZ.00-003/24 (partnerzy społeczni)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wykonalności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zgodności z zasadami horyzontalnymi: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weryfikacja w systemie zerojedynkowym - podlegają uzupełnieniu/poprawie na etapie negocjacji,</a:t>
            </a:r>
          </a:p>
          <a:p>
            <a:pPr lvl="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strategiczne: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punktowy system oceny w ramach czterech obszarów A, B, D - nie podlegają uzupełnieniu/poprawie.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możliwa do uzyskania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punktów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 kryteriów strategicznych wynosi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104 punkty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w tym</a:t>
            </a:r>
            <a:r>
              <a:rPr lang="pl-P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punktów łącznie za ocenę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Obszaru A i B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50 pkt stanowi minimum punktowe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punkty za ocenę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Obszaru D.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211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414" y="359839"/>
            <a:ext cx="8618492" cy="683694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oceny merytorycznej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043533"/>
            <a:ext cx="8618492" cy="583264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merytoryczna: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 wykonalności </a:t>
            </a:r>
            <a:b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i zgodności z zasadami horyzontalnymi oraz osiągnięcie </a:t>
            </a: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minimum punktowego (50 punktów za kryteria z Obszaru A i B)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- projekt zostaje zakwalifikowany do etapu negocjacji, oczekując na jego zakończenie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Skierowanie przez oceniającego do poprawy/uzupełnienia wniosku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oraz osiągnięcie minimum punktowego (50 punktów za kryteria z Obszaru A i B) – </a:t>
            </a: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projekt może zostać skierowany do negocjacji w ramach wysokości alokacji na dany nabór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(pozostałe projekty oczekują na możliwość skierowania do negocjacji w ramach alokacji do czasu rozstrzygnięcia postępowania).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merytoryczna: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z kryteriów wykonalności oraz zgodności z zasadami horyzontalnymi  i/lub nieosiągnięcie wymaganego minimum punktowego.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wniosku: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trakcie negocjacji w SOWA EFS.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wyboru)</a:t>
            </a:r>
            <a:endParaRPr lang="pl-PL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61" y="251446"/>
            <a:ext cx="8641146" cy="504055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115541"/>
            <a:ext cx="8641146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Negocjacje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obejmują kwestie wskazane w karcie oceny projektu w zakresie kryteriów wykonalności i zgodności z zasadami horyzontalnymi. Mogą również objąć dodatkowe ustalenia podjęte już w toku negocjacji. </a:t>
            </a:r>
          </a:p>
          <a:p>
            <a:pPr marL="446088" indent="-1746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wniosku. </a:t>
            </a:r>
          </a:p>
          <a:p>
            <a:pPr marL="446088" indent="-1746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negocjacji-jedna możliwość poprawy wniosku o dofinansowanie.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Pozytywne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pozytywna ocena wniosku - 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liczbą punktów uzyskanych w ramach oceny kryteriów strategicznych na etapie oceny merytorycznej.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Negatywne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negatywna ocena z powodu niespełnienia warunków postawionych przez oceniających - z liczbą 0 punktów.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5.4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Zatwierdzenie wyników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Lista z wynikami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publikacja na </a:t>
            </a:r>
            <a:r>
              <a:rPr lang="pl-P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https://funduszeuepomorskie.pl/nabory/6323-521-aktywnosc-obywatelska-fepm0521-iz00-00324</a:t>
            </a:r>
            <a:endParaRPr lang="pl-PL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oraz na 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Portalu Funduszy Europejskich    </a:t>
            </a: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5.6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Zawarcie umowy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Gwarancją prawidłowej realizacji umowy jest zabezpieczenie składane przez beneficjenta </a:t>
            </a:r>
            <a:b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w terminie wskazanym w Regulaminie wyboru projektów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6.4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107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776F66-DDA6-4BCA-9008-02EE9D4B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467470"/>
            <a:ext cx="8640383" cy="720121"/>
          </a:xfrm>
        </p:spPr>
        <p:txBody>
          <a:bodyPr/>
          <a:lstStyle/>
          <a:p>
            <a:r>
              <a:rPr lang="pl-PL"/>
              <a:t>Podsumowanie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6CF0E9-BED1-4EFA-B96B-9E029493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971525"/>
            <a:ext cx="9145016" cy="5976664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Składanie wniosków: SOWA EFS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Jeden załącznik -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https://funduszeuepomorskie.pl/nabory/6323-521-aktywnosc-obywatelska-fepm0521-iz00-00324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Pytania: 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edukacja.efs@pomorskie.eu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Korespondencja w SOWA EFS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formalna - kryteria specyficzne uzupełnienie/poprawa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Etap negocjacji - jedna możliwość poprawy wniosku o dofinansowanie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</a:t>
            </a:r>
            <a:endParaRPr lang="pl-PL" sz="20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800" dirty="0"/>
          </a:p>
          <a:p>
            <a:pPr marL="0" indent="0">
              <a:lnSpc>
                <a:spcPct val="200000"/>
              </a:lnSpc>
              <a:buNone/>
            </a:pPr>
            <a:endParaRPr lang="pl-PL" sz="24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1A6564-FD9B-4356-B3C1-567C4400C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3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498" y="3347789"/>
            <a:ext cx="7559675" cy="1728192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Powodzenia w aplikowaniu o środki unijne z funduszu EFS+.</a:t>
            </a:r>
          </a:p>
        </p:txBody>
      </p:sp>
    </p:spTree>
    <p:extLst>
      <p:ext uri="{BB962C8B-B14F-4D97-AF65-F5344CB8AC3E}">
        <p14:creationId xmlns:p14="http://schemas.microsoft.com/office/powerpoint/2010/main" val="38218144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29" y="467469"/>
            <a:ext cx="9035290" cy="864096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5.21. Aktywność obywatelska 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/>
              <a:t>w zakresie wzmocnienia potencjału pomorskich partnerów społecznych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0" dirty="0">
              <a:solidFill>
                <a:schemeClr val="accent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29" y="1619597"/>
            <a:ext cx="9179305" cy="5256584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Numer naboru: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FEPM.05.21-IZ.00-003/24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Data ogłoszenia naboru: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24.10.2024 r.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Nabór wniosków: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25.10.2024 r. – 11.12.2024 r.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Planowany termin zakończenia postępowania: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do kwietnia 2025 r.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 w ramach naboru nr FEPM.05.21-IZ.00-003/24:</a:t>
            </a:r>
          </a:p>
          <a:p>
            <a:pPr marL="0" lv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Projekt może być realizowany od dnia ogłoszenia naboru, przy czym termin realizacji projektu założony we wniosku o dofinansowanie musi zakładać jego rozpoczęcie </a:t>
            </a: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do końca trzeciego kwartału 2025 roku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oraz zakończyć się maksymalnie </a:t>
            </a: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do końca drugiego kwartału 2028 roku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408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6"/>
            <a:ext cx="6696645" cy="864456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składania wniosków (1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827509"/>
            <a:ext cx="8784827" cy="61923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Forma elektroniczna: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składanie wniosku oraz wymaganego załącznika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odbywa się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za pośrednictwem aplikacji SOWA EFS (</a:t>
            </a:r>
            <a:r>
              <a:rPr lang="pl-PL" sz="1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https://sowa2021.efs.gov.pl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Wniosek złożony poza SOWA EFS: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brak rozpatrzenia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Formularz wniosku: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wnioskodawca nie podpisuje wniosku</a:t>
            </a:r>
            <a:endParaRPr lang="pl-PL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Wymagany załącznik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 dofinansowanie projektu – Oświadczenie Wnioskodawcy dot. kryteriów wyboru projektów i zapoznania się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z Regulaminem wyboru projektów –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Załącznik musi być podpisany podpisem kwalifikowanym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. Aby podpisać dokumenty podpisem kwalifikowanym należy posiadać jeden z podpisów kwalifikowanych, kupiony u jednego z certyfikowanych dostawców wymienionych w rejestrze Narodowego Centrum Certyfikacji.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77BAE-A590-4C9D-8822-2906EEE8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2" cy="864096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(2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70720-FC01-46FB-A7E7-A85F23D5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259557"/>
            <a:ext cx="8640764" cy="540028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Załącznik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należy pobrać z Regulaminu wyboru projektów (zał. Nr 24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Regulaminu wyboru) pod linkiem:</a:t>
            </a:r>
            <a:b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https://funduszeuepomorskie.pl/nabory/6323-521-aktywnosc-obywatelska-fepm0521-iz00-00324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Istotne jest, aby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nie modyfikować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treści załącznika.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Załącznik do formularza wniosku musi stanowić jeden plik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 rozmiarze nieprzekraczającym 20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 w przypadku większej liczby dokumentów składających się na dany załącznik, wymagane jest dostarczenie ich w postaci pliku archiwum. Maksymalna wielkość wszystkich plików załączonych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 wniosku to 35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Dopuszczalne są pliki z rozszerzeniami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xls,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xlsx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pdf,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"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txt,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mp4 oraz archiwa zip i 7z. Dopuszczalne są także pliki podpisane kwalifikowanym podpisem elektronicznym w formatach TSL,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XMLsig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CadES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ASIC,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XMLenc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8E0784-6B6F-4ABE-9630-15D32F48F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6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(3 z 4)</a:t>
            </a:r>
            <a:endParaRPr lang="pl-PL" dirty="0"/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089C8865-FB1F-498F-BD5D-29258D010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5586" y="827510"/>
            <a:ext cx="5544616" cy="654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5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(4 z 4)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49F0EFF-4237-4999-87D0-C76750D20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971525"/>
            <a:ext cx="9001000" cy="612068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sz="4900" b="1" dirty="0">
                <a:latin typeface="Arial" panose="020B0604020202020204" pitchFamily="34" charset="0"/>
                <a:cs typeface="Arial" panose="020B0604020202020204" pitchFamily="34" charset="0"/>
              </a:rPr>
              <a:t>Dodatkowe załączniki do wniosku:</a:t>
            </a:r>
          </a:p>
          <a:p>
            <a:pPr marL="0" indent="0">
              <a:lnSpc>
                <a:spcPts val="1800"/>
              </a:lnSpc>
              <a:spcBef>
                <a:spcPts val="60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W przypadku, gdy podmiot ubiegający się o pomoc publiczną lub pomoc 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l-PL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jest jednocześnie wnioskodawcą, dołącza do wniosku w formie skanów załączniki:</a:t>
            </a:r>
          </a:p>
          <a:p>
            <a:pPr marL="0" indent="0">
              <a:buNone/>
            </a:pPr>
            <a:r>
              <a:rPr lang="pl-PL" sz="4300" b="1" dirty="0">
                <a:latin typeface="Arial" panose="020B0604020202020204" pitchFamily="34" charset="0"/>
                <a:cs typeface="Arial" panose="020B0604020202020204" pitchFamily="34" charset="0"/>
              </a:rPr>
              <a:t>Pomoc</a:t>
            </a:r>
            <a:r>
              <a:rPr lang="pl-PL" sz="4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3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l-PL" sz="4300" b="1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endParaRPr lang="pl-PL" sz="4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kopie zaświadczeń o otrzymanej pomocy de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, jakie wnioskodawca otrzymał w ciągu minionych 3 lat, zgodnie </a:t>
            </a:r>
            <a:b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z art. 3 ust. 2 rozporządzenia Komisji (UE) 2023/2831 z dnia 13 grudnia 2023 r. w sprawie stosowania art. 107 i 108 Traktatu o funkcjonowaniu Unii Europejskiej do pomocy de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(z uwzględnieniem uwagi zawartej w pkt 11 wprowadzenia do ww. rozporządzenia), albo oświadczenie o wielkości tej pomocy otrzymanej w tym okresie, albo oświadczenie o nieotrzymaniu takiej pomocy w tym okresie</a:t>
            </a:r>
          </a:p>
          <a:p>
            <a:pPr>
              <a:lnSpc>
                <a:spcPts val="18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informacje, o których mowa w art. 37 ust. 1 pkt 2 ustawy z dnia 30 kwietnia 2004 r. o postępowaniu w sprawach dotyczących pomocy publicznej</a:t>
            </a:r>
          </a:p>
          <a:p>
            <a:pPr marL="0" indent="0">
              <a:buNone/>
            </a:pPr>
            <a:r>
              <a:rPr lang="pl-PL" sz="4300" b="1" dirty="0">
                <a:latin typeface="Arial" panose="020B0604020202020204" pitchFamily="34" charset="0"/>
                <a:cs typeface="Arial" panose="020B0604020202020204" pitchFamily="34" charset="0"/>
              </a:rPr>
              <a:t>Pomoc publiczna</a:t>
            </a:r>
          </a:p>
          <a:p>
            <a:pPr>
              <a:lnSpc>
                <a:spcPts val="18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informacje przedstawiane przy ubieganiu się o pomoc inną niż pomoc de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lub pomoc de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w rolnictwie </a:t>
            </a:r>
            <a:b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lub rybołówstwie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WAŻNE! </a:t>
            </a:r>
          </a:p>
          <a:p>
            <a:pPr marL="0" indent="0">
              <a:lnSpc>
                <a:spcPts val="1800"/>
              </a:lnSpc>
              <a:spcBef>
                <a:spcPts val="600"/>
              </a:spcBef>
              <a:buNone/>
            </a:pPr>
            <a:r>
              <a:rPr lang="pl-PL" sz="4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załączniki należy załączyć do pisma na ekranie korespondencji SOWA EFS związanej projektem w formie skanów dokumentów podpisanych lub potwierdzonych za zgodność z oryginałem przez osobę/y uprawnioną/e do reprezentowania wnioskodawcy.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4000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41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82775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475581"/>
            <a:ext cx="8641146" cy="554425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Korespondencja: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na etapie naboru oraz oceny wniosków odbywa się </a:t>
            </a:r>
            <a:r>
              <a:rPr lang="pl-PL" sz="3200" spc="180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drogą elektroniczną za pośrednictwem aplikacji SOWA EFS,</a:t>
            </a: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 lub poprawa wniosku: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tylko na wezwanie ION,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Wybór projektu do dofinansowania lub negatywna ocena: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przekazanie informacji w formie pisemnej lub elektronicznej,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Pytania dotyczące naboru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(do dnia zakończenia naboru)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edukacja.efs@pomorskie.eu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endParaRPr lang="pl-PL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pkt. 1.9 Regulaminu wyboru projektów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19" y="467469"/>
            <a:ext cx="864057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 zasady Oceny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548" y="467469"/>
            <a:ext cx="8640956" cy="74888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Bef>
                <a:spcPts val="4800"/>
              </a:spcBef>
              <a:spcAft>
                <a:spcPts val="18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projektu odbywa się w ramach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etapów: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formalnej;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merytorycznej;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Po każdym etapie oceny: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przekazanie informacji o wyniku oceny. Negatywny wynik zawiera pouczenie o możliwości wniesienia protestu.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5.1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6" y="251446"/>
            <a:ext cx="8628960" cy="1728392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oceny formalnej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043533"/>
            <a:ext cx="9804127" cy="5976304"/>
          </a:xfrm>
        </p:spPr>
        <p:txBody>
          <a:bodyPr>
            <a:normAutofit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kryteria zerojedynkowe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– obligatoryjne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formalna: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 wówczas projekt zostaje zakwalifikowany do oceny merytorycznej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formalna: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kryterium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5.2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1632</TotalTime>
  <Words>1393</Words>
  <Application>Microsoft Office PowerPoint</Application>
  <PresentationFormat>Niestandardowy</PresentationFormat>
  <Paragraphs>125</Paragraphs>
  <Slides>16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5.21. Aktywność obywatelska  w zakresie wzmocnienia potencjału pomorskich partnerów społecznych  </vt:lpstr>
      <vt:lpstr>Sposób składania wniosków (1 z 4)</vt:lpstr>
      <vt:lpstr>Sposób składania wniosków (2 z 4)</vt:lpstr>
      <vt:lpstr>Sposób składania wniosków (3 z 4)</vt:lpstr>
      <vt:lpstr>Sposób składania wniosków (4 z 4)</vt:lpstr>
      <vt:lpstr>Zasady komunikacji pomiędzy ION a wnioskodawcą</vt:lpstr>
      <vt:lpstr>Ogólne zasady Oceny projektu</vt:lpstr>
      <vt:lpstr>Etap oceny formalnej</vt:lpstr>
      <vt:lpstr>Etap oceny merytorycznej (1 z 2)</vt:lpstr>
      <vt:lpstr>Etap oceny merytorycznej (2 z 2)</vt:lpstr>
      <vt:lpstr>Etap negocjacji</vt:lpstr>
      <vt:lpstr>Zatwierdzanie wyników oceny</vt:lpstr>
      <vt:lpstr>Zawarcie umowy o dofinansowanie projektu</vt:lpstr>
      <vt:lpstr>Podsumowanie </vt:lpstr>
      <vt:lpstr>Powodzenia w aplikowaniu o środki unijne z funduszu EFS+.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Wszeborowska Monika</cp:lastModifiedBy>
  <cp:revision>124</cp:revision>
  <cp:lastPrinted>2024-04-30T06:57:31Z</cp:lastPrinted>
  <dcterms:created xsi:type="dcterms:W3CDTF">2022-06-22T09:40:44Z</dcterms:created>
  <dcterms:modified xsi:type="dcterms:W3CDTF">2024-10-24T10:45:13Z</dcterms:modified>
</cp:coreProperties>
</file>