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sldIdLst>
    <p:sldId id="290" r:id="rId2"/>
    <p:sldId id="972" r:id="rId3"/>
    <p:sldId id="281" r:id="rId4"/>
    <p:sldId id="977" r:id="rId5"/>
    <p:sldId id="354" r:id="rId6"/>
    <p:sldId id="975" r:id="rId7"/>
    <p:sldId id="978" r:id="rId8"/>
    <p:sldId id="338" r:id="rId9"/>
    <p:sldId id="976" r:id="rId10"/>
    <p:sldId id="337" r:id="rId11"/>
    <p:sldId id="260" r:id="rId1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walczuk Jakub" initials="KJ" lastIdx="0" clrIdx="0">
    <p:extLst>
      <p:ext uri="{19B8F6BF-5375-455C-9EA6-DF929625EA0E}">
        <p15:presenceInfo xmlns:p15="http://schemas.microsoft.com/office/powerpoint/2012/main" userId="S-1-5-21-352459600-126056257-345019615-47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72281" autoAdjust="0"/>
  </p:normalViewPr>
  <p:slideViewPr>
    <p:cSldViewPr snapToGrid="0">
      <p:cViewPr varScale="1">
        <p:scale>
          <a:sx n="83" d="100"/>
          <a:sy n="83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2024-11-21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712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681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799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79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4966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97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59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6043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487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55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2024-11-21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2024-11-21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pl-PL" altLang="pl-PL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pl-PL" altLang="pl-PL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F44AD720-0363-406B-9E7D-99645A5BE6CD}" type="slidenum">
              <a:rPr lang="pl-PL" altLang="pl-PL" sz="855" smtClean="0">
                <a:solidFill>
                  <a:srgbClr val="000000"/>
                </a:solidFill>
              </a:rPr>
              <a:pPr defTabSz="457200">
                <a:defRPr/>
              </a:pPr>
              <a:t>‹#›</a:t>
            </a:fld>
            <a:endParaRPr lang="pl-PL" altLang="pl-PL" sz="85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27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2024-11-21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2024-11-21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5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infrastruktura/przyjeto-program-inwestycyjny-w-zakresie-poprawy-jakosci-i-ograniczenia-strat-wody-przeznaczonej-do-spozycia-przez-ludz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ody.isok.gov.pl/imap_kzgw/?gpmap=gpPG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karty.apgw.gov.pl:4200/map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741" y="3051888"/>
            <a:ext cx="8996517" cy="1004864"/>
          </a:xfrm>
        </p:spPr>
        <p:txBody>
          <a:bodyPr>
            <a:noAutofit/>
          </a:bodyPr>
          <a:lstStyle/>
          <a:p>
            <a:r>
              <a:rPr lang="pl-PL" sz="2400" dirty="0"/>
              <a:t>Uwarunkowania wsparcia w Działaniu 2.12. Zrównoważona gospodarka wodna (projekty dot. zaopatrzenia w wodę pitną):  Szczegółowy Opis Priorytetów programu regionalnego Fundusze Europejskie dla Pomorza 2021-2027 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8BB35F2-EAD9-4908-B665-5BAEB9105554}"/>
              </a:ext>
            </a:extLst>
          </p:cNvPr>
          <p:cNvSpPr txBox="1"/>
          <p:nvPr/>
        </p:nvSpPr>
        <p:spPr>
          <a:xfrm>
            <a:off x="7399194" y="5144553"/>
            <a:ext cx="2772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tx2"/>
                </a:solidFill>
              </a:rPr>
              <a:t>Gdańsk, 22 listopada 2024 r.</a:t>
            </a:r>
          </a:p>
        </p:txBody>
      </p:sp>
    </p:spTree>
    <p:extLst>
      <p:ext uri="{BB962C8B-B14F-4D97-AF65-F5344CB8AC3E}">
        <p14:creationId xmlns:p14="http://schemas.microsoft.com/office/powerpoint/2010/main" val="159746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326422"/>
            <a:ext cx="9741320" cy="598995"/>
          </a:xfrm>
        </p:spPr>
        <p:txBody>
          <a:bodyPr>
            <a:normAutofit fontScale="90000"/>
          </a:bodyPr>
          <a:lstStyle/>
          <a:p>
            <a:r>
              <a:rPr lang="pl-PL" sz="2400" dirty="0"/>
              <a:t>Wnioskodawcy uprawnieni do złożenia wniosku</a:t>
            </a:r>
            <a:br>
              <a:rPr lang="pl-PL" sz="2400" dirty="0"/>
            </a:br>
            <a:r>
              <a:rPr lang="pl-PL" sz="2400" dirty="0"/>
              <a:t>w zakresie projektów dotyczących zaopatrzenia w wodę pitną</a:t>
            </a:r>
            <a:br>
              <a:rPr lang="pl-PL" sz="2400" dirty="0"/>
            </a:br>
            <a:r>
              <a:rPr lang="pl-PL" sz="2400" dirty="0"/>
              <a:t> 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>
                <a:solidFill>
                  <a:srgbClr val="002073"/>
                </a:solidFill>
              </a:rPr>
              <a:pPr defTabSz="414772"/>
              <a:t>10</a:t>
            </a:fld>
            <a:endParaRPr lang="pl-PL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70658" y="1727366"/>
            <a:ext cx="10394995" cy="51306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None/>
            </a:pPr>
            <a:r>
              <a:rPr lang="pl-PL" sz="2000" dirty="0">
                <a:latin typeface="+mn-lt"/>
              </a:rPr>
              <a:t>W ramach naboru do złożenia wniosku uprawnione są następujące podmioty:</a:t>
            </a:r>
          </a:p>
          <a:p>
            <a:pPr lvl="0"/>
            <a:r>
              <a:rPr lang="pl-PL" sz="2000" dirty="0">
                <a:latin typeface="+mn-lt"/>
              </a:rPr>
              <a:t>administracja rządowa,</a:t>
            </a:r>
          </a:p>
          <a:p>
            <a:pPr lvl="0"/>
            <a:r>
              <a:rPr lang="pl-PL" sz="2000" dirty="0">
                <a:latin typeface="+mn-lt"/>
              </a:rPr>
              <a:t>instytucje odpowiedzialne za gospodarkę wodną,</a:t>
            </a:r>
          </a:p>
          <a:p>
            <a:pPr lvl="0"/>
            <a:r>
              <a:rPr lang="pl-PL" sz="2000" dirty="0">
                <a:latin typeface="+mn-lt"/>
              </a:rPr>
              <a:t>jednostki naukowe,</a:t>
            </a:r>
          </a:p>
          <a:p>
            <a:pPr lvl="0"/>
            <a:r>
              <a:rPr lang="pl-PL" sz="2000" dirty="0">
                <a:latin typeface="+mn-lt"/>
              </a:rPr>
              <a:t>jednostki organizacyjne działające w imieniu </a:t>
            </a:r>
            <a:r>
              <a:rPr lang="pl-PL" sz="2000" dirty="0" err="1">
                <a:latin typeface="+mn-lt"/>
              </a:rPr>
              <a:t>jst</a:t>
            </a:r>
            <a:r>
              <a:rPr lang="pl-PL" sz="2000" dirty="0">
                <a:latin typeface="+mn-lt"/>
              </a:rPr>
              <a:t>,</a:t>
            </a:r>
          </a:p>
          <a:p>
            <a:pPr lvl="0"/>
            <a:r>
              <a:rPr lang="pl-PL" sz="2000" dirty="0" err="1">
                <a:latin typeface="+mn-lt"/>
              </a:rPr>
              <a:t>jst</a:t>
            </a:r>
            <a:r>
              <a:rPr lang="pl-PL" sz="2000" dirty="0">
                <a:latin typeface="+mn-lt"/>
              </a:rPr>
              <a:t>,</a:t>
            </a:r>
          </a:p>
          <a:p>
            <a:pPr lvl="0"/>
            <a:r>
              <a:rPr lang="pl-PL" sz="2000" dirty="0">
                <a:latin typeface="+mn-lt"/>
              </a:rPr>
              <a:t>podmioty świadczące usługi publiczne w ramach realizacji obowiązków własnych </a:t>
            </a:r>
            <a:r>
              <a:rPr lang="pl-PL" sz="2000" dirty="0" err="1">
                <a:latin typeface="+mn-lt"/>
              </a:rPr>
              <a:t>jst</a:t>
            </a:r>
            <a:r>
              <a:rPr lang="pl-PL" sz="2000" dirty="0">
                <a:latin typeface="+mn-lt"/>
              </a:rPr>
              <a:t>,</a:t>
            </a:r>
          </a:p>
          <a:p>
            <a:pPr lvl="0"/>
            <a:r>
              <a:rPr lang="pl-PL" sz="2000" dirty="0">
                <a:latin typeface="+mn-lt"/>
              </a:rPr>
              <a:t>przedsiębiorstwa wodociągowo-kanalizacyjne,</a:t>
            </a:r>
          </a:p>
          <a:p>
            <a:pPr lvl="0"/>
            <a:r>
              <a:rPr lang="pl-PL" sz="2000" dirty="0">
                <a:latin typeface="+mn-lt"/>
              </a:rPr>
              <a:t>spółki wodne,</a:t>
            </a:r>
          </a:p>
          <a:p>
            <a:pPr lvl="0"/>
            <a:r>
              <a:rPr lang="pl-PL" sz="2000" dirty="0">
                <a:latin typeface="+mn-lt"/>
              </a:rPr>
              <a:t>uczelnie.</a:t>
            </a:r>
            <a:endParaRPr lang="pl-PL" sz="18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Administracja rządowa, jednostki naukowe i uczelnie (szkoły wyższe) mogą ubiegać się o dofinansowanie wyłącznie w ramach drugiego typu projektu (projekty dot. systemów monitoringu).</a:t>
            </a:r>
          </a:p>
        </p:txBody>
      </p:sp>
    </p:spTree>
    <p:extLst>
      <p:ext uri="{BB962C8B-B14F-4D97-AF65-F5344CB8AC3E}">
        <p14:creationId xmlns:p14="http://schemas.microsoft.com/office/powerpoint/2010/main" val="2749695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74B72CE-6580-4604-9A20-3DC79EC666D8}"/>
              </a:ext>
            </a:extLst>
          </p:cNvPr>
          <p:cNvSpPr txBox="1">
            <a:spLocks noChangeArrowheads="1"/>
          </p:cNvSpPr>
          <p:nvPr/>
        </p:nvSpPr>
        <p:spPr>
          <a:xfrm>
            <a:off x="1595304" y="263044"/>
            <a:ext cx="9072696" cy="56896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pl-PL" altLang="pl-PL" sz="2800" b="1" kern="0" dirty="0">
                <a:solidFill>
                  <a:srgbClr val="002073"/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Priorytet 2. </a:t>
            </a:r>
            <a:r>
              <a:rPr lang="pl-PL" sz="2800" b="1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Fundusze europejskie zielonego Pomorza (EFRR)</a:t>
            </a:r>
            <a:endParaRPr lang="pl-PL" altLang="pl-PL" sz="2800" b="1" kern="0" dirty="0">
              <a:solidFill>
                <a:srgbClr val="002073"/>
              </a:solidFill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EA6B55E-456F-45D7-8ED1-B8DB9B6DC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969711"/>
              </p:ext>
            </p:extLst>
          </p:nvPr>
        </p:nvGraphicFramePr>
        <p:xfrm>
          <a:off x="1631504" y="993370"/>
          <a:ext cx="8928992" cy="5131677"/>
        </p:xfrm>
        <a:graphic>
          <a:graphicData uri="http://schemas.openxmlformats.org/drawingml/2006/table">
            <a:tbl>
              <a:tblPr firstRow="1" bandRow="1"/>
              <a:tblGrid>
                <a:gridCol w="580985">
                  <a:extLst>
                    <a:ext uri="{9D8B030D-6E8A-4147-A177-3AD203B41FA5}">
                      <a16:colId xmlns:a16="http://schemas.microsoft.com/office/drawing/2014/main" val="2979204556"/>
                    </a:ext>
                  </a:extLst>
                </a:gridCol>
                <a:gridCol w="6691823">
                  <a:extLst>
                    <a:ext uri="{9D8B030D-6E8A-4147-A177-3AD203B41FA5}">
                      <a16:colId xmlns:a16="http://schemas.microsoft.com/office/drawing/2014/main" val="320121332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13388632"/>
                    </a:ext>
                  </a:extLst>
                </a:gridCol>
              </a:tblGrid>
              <a:tr h="6219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kern="1200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CS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kern="1200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Zakres tematyczny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mln EUR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09002"/>
                  </a:ext>
                </a:extLst>
              </a:tr>
              <a:tr h="66933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48260" algn="l"/>
                        </a:tabLs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Efektywność energetyczna + systemy ciepłownicze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2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160,7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22583"/>
                  </a:ext>
                </a:extLst>
              </a:tr>
              <a:tr h="620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48260" algn="l"/>
                          <a:tab pos="171450" algn="l"/>
                        </a:tabLs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ii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Odnawialne źródła energii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42,5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724151"/>
                  </a:ext>
                </a:extLst>
              </a:tr>
              <a:tr h="620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iv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pl-PL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Adaptacja do zmian klimatu</a:t>
                      </a:r>
                      <a:endParaRPr kumimoji="0" lang="pl-PL" sz="2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46,8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284260"/>
                  </a:ext>
                </a:extLst>
              </a:tr>
              <a:tr h="56324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pl-PL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Gospodarka wodno-ściekowa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21,2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043429"/>
                  </a:ext>
                </a:extLst>
              </a:tr>
              <a:tr h="6200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vi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pl-PL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Gospodarka obiegu zamkniętego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54,0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3891619"/>
                  </a:ext>
                </a:extLst>
              </a:tr>
              <a:tr h="7085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vii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Różnorodność biologiczna i ochrona przyrody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445928"/>
                  </a:ext>
                </a:extLst>
              </a:tr>
              <a:tr h="7085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b="1" dirty="0">
                          <a:effectLst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viii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Mobilność miejska + tabor transportu publicznego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148,4</a:t>
                      </a: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81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31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659" y="1770212"/>
            <a:ext cx="6433908" cy="52595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termin naboru: </a:t>
            </a:r>
            <a:r>
              <a:rPr lang="pl-PL" sz="2000" b="1" dirty="0">
                <a:latin typeface="+mn-lt"/>
              </a:rPr>
              <a:t>22 października 2025 r. </a:t>
            </a:r>
            <a:r>
              <a:rPr lang="pl-PL" sz="2000" dirty="0">
                <a:latin typeface="+mn-lt"/>
              </a:rPr>
              <a:t>– </a:t>
            </a:r>
            <a:r>
              <a:rPr lang="pl-PL" sz="2000" b="1" dirty="0">
                <a:latin typeface="+mn-lt"/>
              </a:rPr>
              <a:t>17 grudnia 2025 r. 		(godz. 9.00) 	               (godz. 23.59)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alokacja: </a:t>
            </a:r>
            <a:r>
              <a:rPr lang="pl-PL" sz="2000" b="1" dirty="0">
                <a:latin typeface="+mn-lt"/>
              </a:rPr>
              <a:t>30 972 668,26 złotych</a:t>
            </a:r>
          </a:p>
          <a:p>
            <a:pPr marL="1058533" indent="0">
              <a:spcAft>
                <a:spcPts val="1089"/>
              </a:spcAft>
              <a:buNone/>
            </a:pPr>
            <a:r>
              <a:rPr lang="pl-PL" sz="2000" dirty="0">
                <a:latin typeface="+mn-lt"/>
              </a:rPr>
              <a:t>= 7 126 215,00 euro x 4,3463 zł (kurs EBC na  październik 2024 r.) </a:t>
            </a:r>
            <a:endParaRPr lang="pl-PL" sz="2000" b="1" dirty="0">
              <a:latin typeface="+mn-lt"/>
            </a:endParaRPr>
          </a:p>
          <a:p>
            <a:pPr marL="259232" lvl="1" indent="-259232">
              <a:spcAft>
                <a:spcPts val="1089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ostateczna kwota dofinansowania – określona w oparciu o kurs EBC aktualny na dzień podjęcia decyzji</a:t>
            </a:r>
          </a:p>
          <a:p>
            <a:pPr marL="259232" lvl="1" indent="-259232">
              <a:spcAft>
                <a:spcPts val="1089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niewystarczająca alokacja – </a:t>
            </a:r>
            <a:r>
              <a:rPr lang="pl-PL" sz="2000" b="1" dirty="0">
                <a:latin typeface="+mn-lt"/>
              </a:rPr>
              <a:t>możliwość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obniżenia dofinansowania </a:t>
            </a:r>
            <a:r>
              <a:rPr lang="pl-PL" sz="2000" dirty="0">
                <a:latin typeface="+mn-lt"/>
              </a:rPr>
              <a:t>wszystkim projektom wybranym do dofinansowania</a:t>
            </a:r>
          </a:p>
          <a:p>
            <a:pPr marL="259232" lvl="1" indent="-259232">
              <a:spcAft>
                <a:spcPts val="1089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zmiana kursu, dodatkowe środki – </a:t>
            </a:r>
            <a:r>
              <a:rPr lang="pl-PL" sz="2000" b="1" dirty="0">
                <a:latin typeface="+mn-lt"/>
              </a:rPr>
              <a:t>możliwość wyboru dodatkowych projektów </a:t>
            </a:r>
            <a:r>
              <a:rPr lang="pl-PL" sz="2000" dirty="0">
                <a:latin typeface="+mn-lt"/>
              </a:rPr>
              <a:t>(zgodnie z kolejnością na liście)</a:t>
            </a:r>
          </a:p>
          <a:p>
            <a:pPr marL="259232" lvl="1" indent="-259232">
              <a:spcAft>
                <a:spcPts val="1089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7" name="Tytuł 4">
            <a:extLst>
              <a:ext uri="{FF2B5EF4-FFF2-40B4-BE49-F238E27FC236}">
                <a16:creationId xmlns:a16="http://schemas.microsoft.com/office/drawing/2014/main" id="{F7C3CA74-7DFF-4F1A-A8C5-08A30784842D}"/>
              </a:ext>
            </a:extLst>
          </p:cNvPr>
          <p:cNvSpPr txBox="1">
            <a:spLocks/>
          </p:cNvSpPr>
          <p:nvPr/>
        </p:nvSpPr>
        <p:spPr>
          <a:xfrm>
            <a:off x="1175657" y="401096"/>
            <a:ext cx="8361882" cy="86054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sz="2200" dirty="0"/>
              <a:t>Nabór dla Działania 2.12. Zrównoważona gospodarka wodna </a:t>
            </a:r>
          </a:p>
          <a:p>
            <a:r>
              <a:rPr lang="pl-PL" sz="2200" dirty="0"/>
              <a:t>w zakresie projektów dotyczących zaopatrzenia w wodę pitną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5FFB01-0A08-4758-82BD-8AD3998AEB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671EA2B-C246-46FE-AD9B-103664E4BD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466" y="1770212"/>
            <a:ext cx="3726676" cy="289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6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659" y="1897062"/>
            <a:ext cx="9478050" cy="525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Łączna kwota przeznaczona na dofinansowanie projektów w naborze </a:t>
            </a:r>
            <a:r>
              <a:rPr lang="pl-PL" sz="2000" b="1" dirty="0">
                <a:latin typeface="+mn-lt"/>
              </a:rPr>
              <a:t>30 972 668,26 złotych, </a:t>
            </a:r>
            <a:r>
              <a:rPr lang="pl-PL" sz="2000" dirty="0">
                <a:latin typeface="+mn-lt"/>
              </a:rPr>
              <a:t>w tym: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lvl="0"/>
            <a:r>
              <a:rPr lang="pl-PL" sz="2000" b="1" dirty="0">
                <a:latin typeface="+mn-lt"/>
              </a:rPr>
              <a:t>27 712 386,93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złotych</a:t>
            </a:r>
            <a:r>
              <a:rPr lang="pl-PL" sz="2000" dirty="0">
                <a:latin typeface="+mn-lt"/>
              </a:rPr>
              <a:t> ze środków EFRR,</a:t>
            </a:r>
          </a:p>
          <a:p>
            <a:pPr lvl="0"/>
            <a:r>
              <a:rPr lang="pl-PL" sz="2000" b="1" dirty="0">
                <a:latin typeface="+mn-lt"/>
              </a:rPr>
              <a:t>3 260 281,33 złotych</a:t>
            </a:r>
            <a:r>
              <a:rPr lang="pl-PL" sz="2000" dirty="0">
                <a:latin typeface="+mn-lt"/>
              </a:rPr>
              <a:t> ze środków budżetu państwa.</a:t>
            </a:r>
            <a:endParaRPr lang="pl-PL" sz="2000" dirty="0">
              <a:solidFill>
                <a:srgbClr val="FF0000"/>
              </a:solidFill>
              <a:latin typeface="+mn-lt"/>
            </a:endParaRPr>
          </a:p>
          <a:p>
            <a:pPr marL="0" lv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2000" dirty="0">
                <a:latin typeface="+mn-lt"/>
              </a:rPr>
              <a:t>O wsparcie ze środków </a:t>
            </a:r>
            <a:r>
              <a:rPr lang="pl-PL" sz="2000" b="1" dirty="0">
                <a:latin typeface="+mn-lt"/>
              </a:rPr>
              <a:t>budżetu państwa</a:t>
            </a:r>
            <a:r>
              <a:rPr lang="pl-PL" sz="2000" dirty="0">
                <a:latin typeface="+mn-lt"/>
              </a:rPr>
              <a:t> ubiegać się mogą </a:t>
            </a:r>
            <a:r>
              <a:rPr lang="pl-PL" sz="2000" b="1" dirty="0">
                <a:latin typeface="+mn-lt"/>
              </a:rPr>
              <a:t>wyłącznie podmioty realizujące projekty na terenie gmin</a:t>
            </a:r>
            <a:r>
              <a:rPr lang="pl-PL" sz="2000" dirty="0">
                <a:latin typeface="+mn-lt"/>
              </a:rPr>
              <a:t> wskazanych jako </a:t>
            </a:r>
            <a:r>
              <a:rPr lang="pl-PL" sz="2000" b="1" dirty="0">
                <a:latin typeface="+mn-lt"/>
              </a:rPr>
              <a:t>obszary zagrożone trwałą marginalizacją</a:t>
            </a:r>
            <a:r>
              <a:rPr lang="pl-PL" sz="2000" dirty="0">
                <a:latin typeface="+mn-lt"/>
              </a:rPr>
              <a:t> w województwie pomorskim wyszczególnione w Kontrakcie Programowym dla Województwa Pomorskiego (Lista gmin zagrożonych trwałą marginalizacją w województwie pomorskim stanowi Załącznik nr 3 do Regulaminu).</a:t>
            </a:r>
          </a:p>
          <a:p>
            <a:pPr marL="0" lvl="0" indent="0">
              <a:buNone/>
            </a:pPr>
            <a:endParaRPr lang="pl-PL" dirty="0"/>
          </a:p>
        </p:txBody>
      </p:sp>
      <p:sp>
        <p:nvSpPr>
          <p:cNvPr id="7" name="Tytuł 4">
            <a:extLst>
              <a:ext uri="{FF2B5EF4-FFF2-40B4-BE49-F238E27FC236}">
                <a16:creationId xmlns:a16="http://schemas.microsoft.com/office/drawing/2014/main" id="{F7C3CA74-7DFF-4F1A-A8C5-08A30784842D}"/>
              </a:ext>
            </a:extLst>
          </p:cNvPr>
          <p:cNvSpPr txBox="1">
            <a:spLocks/>
          </p:cNvSpPr>
          <p:nvPr/>
        </p:nvSpPr>
        <p:spPr>
          <a:xfrm>
            <a:off x="1175657" y="401096"/>
            <a:ext cx="8103196" cy="6286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sz="2200" dirty="0"/>
              <a:t>Nabór dla Działania 2.12. Zrównoważona gospodarka wodna </a:t>
            </a:r>
          </a:p>
          <a:p>
            <a:r>
              <a:rPr lang="pl-PL" sz="2200" dirty="0"/>
              <a:t>w zakresie projektów dotyczących zaopatrzenia w wodę pitną</a:t>
            </a:r>
          </a:p>
          <a:p>
            <a:endParaRPr lang="pl-PL" sz="22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5FFB01-0A08-4758-82BD-8AD3998AEB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52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256083"/>
            <a:ext cx="9741320" cy="598995"/>
          </a:xfrm>
        </p:spPr>
        <p:txBody>
          <a:bodyPr>
            <a:normAutofit fontScale="90000"/>
          </a:bodyPr>
          <a:lstStyle/>
          <a:p>
            <a:r>
              <a:rPr lang="pl-PL" dirty="0"/>
              <a:t>Typy projektów </a:t>
            </a:r>
            <a:br>
              <a:rPr lang="pl-PL" dirty="0"/>
            </a:br>
            <a:r>
              <a:rPr lang="pl-PL" dirty="0"/>
              <a:t>w zakresie projektów dotyczących zaopatrzenia w wodę pitną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>
                <a:solidFill>
                  <a:srgbClr val="002073"/>
                </a:solidFill>
              </a:rPr>
              <a:pPr defTabSz="414772"/>
              <a:t>5</a:t>
            </a:fld>
            <a:endParaRPr lang="pl-PL" dirty="0">
              <a:solidFill>
                <a:srgbClr val="002073"/>
              </a:solidFill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978DE19B-D799-4971-AE27-2AAD7205DAD1}"/>
              </a:ext>
            </a:extLst>
          </p:cNvPr>
          <p:cNvSpPr txBox="1">
            <a:spLocks/>
          </p:cNvSpPr>
          <p:nvPr/>
        </p:nvSpPr>
        <p:spPr>
          <a:xfrm>
            <a:off x="1170658" y="1714943"/>
            <a:ext cx="9741320" cy="41915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b="0" dirty="0">
                <a:solidFill>
                  <a:schemeClr val="tx1"/>
                </a:solidFill>
                <a:latin typeface="+mn-lt"/>
              </a:rPr>
              <a:t>budowa, rozbudowa lub przebudowa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systemów poboru, uzdatniania i magazynowania wody </a:t>
            </a:r>
            <a:r>
              <a:rPr lang="pl-PL" sz="2000" b="0" dirty="0">
                <a:solidFill>
                  <a:schemeClr val="tx1"/>
                </a:solidFill>
                <a:latin typeface="+mn-lt"/>
              </a:rPr>
              <a:t>mających na celu ograniczanie strat wody oraz rozwój technologii </a:t>
            </a:r>
            <a:r>
              <a:rPr lang="pl-PL" sz="2000" b="0" dirty="0" err="1">
                <a:solidFill>
                  <a:schemeClr val="tx1"/>
                </a:solidFill>
                <a:latin typeface="+mn-lt"/>
              </a:rPr>
              <a:t>wodooszczędnych</a:t>
            </a:r>
            <a:r>
              <a:rPr lang="pl-PL" sz="2000" b="0" dirty="0">
                <a:solidFill>
                  <a:schemeClr val="tx1"/>
                </a:solidFill>
                <a:latin typeface="+mn-lt"/>
              </a:rPr>
              <a:t>;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b="0" dirty="0">
                <a:solidFill>
                  <a:schemeClr val="tx1"/>
                </a:solidFill>
                <a:latin typeface="+mn-lt"/>
              </a:rPr>
              <a:t>tworzenie i rozbudowa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systemów monitoringu i oceny jakości wód </a:t>
            </a:r>
            <a:r>
              <a:rPr lang="pl-PL" sz="2000" b="0" dirty="0">
                <a:solidFill>
                  <a:schemeClr val="tx1"/>
                </a:solidFill>
                <a:latin typeface="+mn-lt"/>
              </a:rPr>
              <a:t>powierzchniowych i podziemnych przeznaczonych do spożycia oraz prognozowania zagrożeń w wodach podziemnych przeznaczonych do spożycia;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>
                <a:solidFill>
                  <a:schemeClr val="tx1"/>
                </a:solidFill>
                <a:latin typeface="+mn-lt"/>
              </a:rPr>
              <a:t>budowa</a:t>
            </a:r>
            <a:r>
              <a:rPr lang="pl-PL" sz="20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pl-PL" sz="2000" dirty="0">
                <a:solidFill>
                  <a:schemeClr val="tx1"/>
                </a:solidFill>
                <a:latin typeface="+mn-lt"/>
              </a:rPr>
              <a:t>sieci wodociągowych</a:t>
            </a:r>
            <a:r>
              <a:rPr lang="pl-PL" sz="2000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1800" b="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</a:pPr>
            <a:r>
              <a:rPr lang="pl-PL" sz="2000" b="0" dirty="0">
                <a:solidFill>
                  <a:schemeClr val="tx1"/>
                </a:solidFill>
                <a:latin typeface="+mn-lt"/>
              </a:rPr>
              <a:t>Uzupełniająco: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b="0" dirty="0">
                <a:solidFill>
                  <a:schemeClr val="tx1"/>
                </a:solidFill>
                <a:latin typeface="+mn-lt"/>
              </a:rPr>
              <a:t>wdrażanie rozwiązań z zakresu gospodarki o obiegu zamkniętym;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2000" b="0" dirty="0">
                <a:solidFill>
                  <a:schemeClr val="tx1"/>
                </a:solidFill>
                <a:latin typeface="+mn-lt"/>
              </a:rPr>
              <a:t>działania sprzyjające adaptacji do zmian klimatu, w szczególności poprzez zastosowanie błękitno-zielonej infrastruktury.</a:t>
            </a:r>
          </a:p>
        </p:txBody>
      </p:sp>
    </p:spTree>
    <p:extLst>
      <p:ext uri="{BB962C8B-B14F-4D97-AF65-F5344CB8AC3E}">
        <p14:creationId xmlns:p14="http://schemas.microsoft.com/office/powerpoint/2010/main" val="351708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3333" y="1850126"/>
            <a:ext cx="8391228" cy="4681436"/>
          </a:xfrm>
        </p:spPr>
        <p:txBody>
          <a:bodyPr>
            <a:normAutofit/>
          </a:bodyPr>
          <a:lstStyle/>
          <a:p>
            <a:pPr marL="423413" lvl="1" indent="0">
              <a:lnSpc>
                <a:spcPct val="120000"/>
              </a:lnSpc>
              <a:spcBef>
                <a:spcPts val="0"/>
              </a:spcBef>
              <a:spcAft>
                <a:spcPts val="454"/>
              </a:spcAft>
              <a:buClr>
                <a:schemeClr val="accent1"/>
              </a:buClr>
              <a:buNone/>
            </a:pPr>
            <a:r>
              <a:rPr lang="pl-PL" sz="1800" b="1" dirty="0">
                <a:latin typeface="+mn-lt"/>
              </a:rPr>
              <a:t>Ukierunkowanie terytorialne: </a:t>
            </a:r>
          </a:p>
          <a:p>
            <a:pPr marL="382242" lvl="1" indent="-285750">
              <a:lnSpc>
                <a:spcPct val="120000"/>
              </a:lnSpc>
              <a:spcBef>
                <a:spcPts val="1633"/>
              </a:spcBef>
              <a:spcAft>
                <a:spcPts val="1089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W ramach </a:t>
            </a:r>
            <a:r>
              <a:rPr lang="pl-PL" sz="1800" b="1" dirty="0">
                <a:latin typeface="+mn-lt"/>
              </a:rPr>
              <a:t>pierwszego typu projektu </a:t>
            </a:r>
            <a:r>
              <a:rPr lang="pl-PL" sz="1800" dirty="0">
                <a:latin typeface="+mn-lt"/>
              </a:rPr>
              <a:t>(projekty dot. systemów poboru, uzdatniania i magazynowania wody) i</a:t>
            </a:r>
            <a:r>
              <a:rPr lang="pl-PL" sz="1800" b="1" dirty="0">
                <a:latin typeface="+mn-lt"/>
              </a:rPr>
              <a:t> trzeciego typu projektu </a:t>
            </a:r>
            <a:r>
              <a:rPr lang="pl-PL" sz="1800" dirty="0">
                <a:latin typeface="+mn-lt"/>
              </a:rPr>
              <a:t>(budowa sieci wodociągowych) wspierane będą projekty realizowane </a:t>
            </a:r>
            <a:r>
              <a:rPr lang="pl-PL" sz="1800" b="1" dirty="0">
                <a:latin typeface="+mn-lt"/>
              </a:rPr>
              <a:t>w gminach do 15 tys. mieszkańców, </a:t>
            </a:r>
            <a:r>
              <a:rPr lang="pl-PL" sz="1800" dirty="0">
                <a:latin typeface="+mn-lt"/>
              </a:rPr>
              <a:t>których zakres wskazany został </a:t>
            </a:r>
            <a:r>
              <a:rPr lang="pl-PL" sz="1800" b="1" dirty="0">
                <a:latin typeface="+mn-lt"/>
              </a:rPr>
              <a:t>w załączniku 1</a:t>
            </a:r>
            <a:r>
              <a:rPr lang="pl-PL" sz="1800" dirty="0">
                <a:latin typeface="+mn-lt"/>
              </a:rPr>
              <a:t> lub </a:t>
            </a:r>
            <a:r>
              <a:rPr lang="pl-PL" sz="1800" b="1" dirty="0">
                <a:latin typeface="+mn-lt"/>
              </a:rPr>
              <a:t>załączniku 2 </a:t>
            </a:r>
            <a:r>
              <a:rPr lang="pl-PL" sz="1800" dirty="0">
                <a:latin typeface="+mn-lt"/>
              </a:rPr>
              <a:t>do </a:t>
            </a:r>
            <a:r>
              <a:rPr lang="pl-PL" sz="1800" b="1" dirty="0">
                <a:latin typeface="+mn-lt"/>
              </a:rPr>
              <a:t>Programu Inwestycyjnego w zakresie poprawy jakości i ograniczenia strat wody przeznaczonej do spożycia przez ludzi </a:t>
            </a:r>
            <a:r>
              <a:rPr lang="pl-PL" sz="1800" dirty="0">
                <a:solidFill>
                  <a:schemeClr val="accent1"/>
                </a:solidFill>
                <a:latin typeface="+mn-lt"/>
              </a:rPr>
              <a:t>(</a:t>
            </a:r>
            <a:r>
              <a:rPr lang="pl-PL" sz="1800" u="sng" dirty="0">
                <a:solidFill>
                  <a:schemeClr val="accent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https://www.gov.pl/web/infrastruktura/przyjeto-program-inwestycyjny-w-zakresie-poprawy-jakosci-i-ograniczenia-strat-wody-przeznaczonej-do-spozycia-przez-ludzi</a:t>
            </a:r>
            <a:r>
              <a:rPr lang="pl-PL" sz="1800" dirty="0">
                <a:solidFill>
                  <a:schemeClr val="accent1"/>
                </a:solidFill>
                <a:latin typeface="+mn-lt"/>
              </a:rPr>
              <a:t>)</a:t>
            </a:r>
            <a:endParaRPr lang="pl-PL" sz="1800" b="1" dirty="0">
              <a:latin typeface="+mn-lt"/>
            </a:endParaRPr>
          </a:p>
          <a:p>
            <a:pPr marL="382242" lvl="1" indent="-285750">
              <a:lnSpc>
                <a:spcPct val="120000"/>
              </a:lnSpc>
              <a:spcBef>
                <a:spcPts val="1633"/>
              </a:spcBef>
              <a:spcAft>
                <a:spcPts val="1089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W ramach </a:t>
            </a:r>
            <a:r>
              <a:rPr lang="pl-PL" sz="1800" b="1" dirty="0">
                <a:latin typeface="+mn-lt"/>
              </a:rPr>
              <a:t>drugiego typu projektu </a:t>
            </a:r>
            <a:r>
              <a:rPr lang="pl-PL" sz="1800" dirty="0">
                <a:latin typeface="+mn-lt"/>
              </a:rPr>
              <a:t>(projekty dot. systemów monitoringu) wspierane będą projekty realizowane na obszarze całego województwa.</a:t>
            </a:r>
          </a:p>
          <a:p>
            <a:pPr marL="96492" lvl="1" indent="0">
              <a:lnSpc>
                <a:spcPct val="120000"/>
              </a:lnSpc>
              <a:spcBef>
                <a:spcPts val="1633"/>
              </a:spcBef>
              <a:spcAft>
                <a:spcPts val="1089"/>
              </a:spcAft>
              <a:buClr>
                <a:schemeClr val="accent1"/>
              </a:buClr>
              <a:buNone/>
            </a:pPr>
            <a:endParaRPr lang="pl-PL" sz="1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984CE7-EDBE-40D2-913C-9427F575FD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8" name="Tytuł 4">
            <a:extLst>
              <a:ext uri="{FF2B5EF4-FFF2-40B4-BE49-F238E27FC236}">
                <a16:creationId xmlns:a16="http://schemas.microsoft.com/office/drawing/2014/main" id="{834ED361-6195-41EA-883A-03E98BFB58AC}"/>
              </a:ext>
            </a:extLst>
          </p:cNvPr>
          <p:cNvSpPr txBox="1">
            <a:spLocks/>
          </p:cNvSpPr>
          <p:nvPr/>
        </p:nvSpPr>
        <p:spPr>
          <a:xfrm>
            <a:off x="1767505" y="483445"/>
            <a:ext cx="8846480" cy="9277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sz="2400" dirty="0"/>
              <a:t>Działanie 2.12. Zrównoważona gospodarka wodna </a:t>
            </a:r>
          </a:p>
          <a:p>
            <a:r>
              <a:rPr lang="pl-PL" sz="2400" dirty="0"/>
              <a:t>w zakresie projektów dotyczących zaopatrzenia w wodę pitną</a:t>
            </a:r>
          </a:p>
        </p:txBody>
      </p:sp>
    </p:spTree>
    <p:extLst>
      <p:ext uri="{BB962C8B-B14F-4D97-AF65-F5344CB8AC3E}">
        <p14:creationId xmlns:p14="http://schemas.microsoft.com/office/powerpoint/2010/main" val="331685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984CE7-EDBE-40D2-913C-9427F575FD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8" name="Tytuł 4">
            <a:extLst>
              <a:ext uri="{FF2B5EF4-FFF2-40B4-BE49-F238E27FC236}">
                <a16:creationId xmlns:a16="http://schemas.microsoft.com/office/drawing/2014/main" id="{834ED361-6195-41EA-883A-03E98BFB58AC}"/>
              </a:ext>
            </a:extLst>
          </p:cNvPr>
          <p:cNvSpPr txBox="1">
            <a:spLocks/>
          </p:cNvSpPr>
          <p:nvPr/>
        </p:nvSpPr>
        <p:spPr>
          <a:xfrm>
            <a:off x="1767505" y="228802"/>
            <a:ext cx="8846480" cy="9277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sz="2400" dirty="0"/>
              <a:t>Działanie 2.12. Zrównoważona gospodarka wodna </a:t>
            </a:r>
          </a:p>
          <a:p>
            <a:r>
              <a:rPr lang="pl-PL" sz="2400" dirty="0"/>
              <a:t>w zakresie projektów dotyczących zaopatrzenia w wodę pitną</a:t>
            </a:r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996B185A-7DFE-45D2-B667-61EDBF22EF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895" y="1155726"/>
            <a:ext cx="7303624" cy="5701403"/>
          </a:xfr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5075F459-06FB-4009-BAA7-F7B93BA5059E}"/>
              </a:ext>
            </a:extLst>
          </p:cNvPr>
          <p:cNvSpPr txBox="1"/>
          <p:nvPr/>
        </p:nvSpPr>
        <p:spPr>
          <a:xfrm>
            <a:off x="7315200" y="2885270"/>
            <a:ext cx="47247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Wykaz gmin z załącznika 1 lub załącznika 2 do Programu Inwestycyjnego w zakresie poprawy jakości i ograniczenia strat wody przeznaczonej do spożycia przez ludzi oraz spełniających warunek liczby mieszkańców w gminie do 15 tys. wg GUS na dzień 22.11.2024 r.</a:t>
            </a:r>
          </a:p>
        </p:txBody>
      </p:sp>
    </p:spTree>
    <p:extLst>
      <p:ext uri="{BB962C8B-B14F-4D97-AF65-F5344CB8AC3E}">
        <p14:creationId xmlns:p14="http://schemas.microsoft.com/office/powerpoint/2010/main" val="286979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658" y="326422"/>
            <a:ext cx="9741320" cy="598995"/>
          </a:xfrm>
        </p:spPr>
        <p:txBody>
          <a:bodyPr>
            <a:normAutofit fontScale="90000"/>
          </a:bodyPr>
          <a:lstStyle/>
          <a:p>
            <a:r>
              <a:rPr lang="pl-PL" sz="2400" dirty="0"/>
              <a:t>Najważniejsze warunki realizacji projektów </a:t>
            </a:r>
            <a:br>
              <a:rPr lang="pl-PL" sz="2400" dirty="0"/>
            </a:br>
            <a:r>
              <a:rPr lang="pl-PL" sz="2400" dirty="0"/>
              <a:t>w zakresie projektów dotyczących zaopatrzenia w wodę pitną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>
                <a:solidFill>
                  <a:srgbClr val="002073"/>
                </a:solidFill>
              </a:rPr>
              <a:pPr defTabSz="414772"/>
              <a:t>8</a:t>
            </a:fld>
            <a:endParaRPr lang="pl-PL" dirty="0">
              <a:solidFill>
                <a:srgbClr val="002073"/>
              </a:solidFill>
            </a:endParaRP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4C0392EE-7E4C-4CEF-980D-B1789EF16259}"/>
              </a:ext>
            </a:extLst>
          </p:cNvPr>
          <p:cNvSpPr txBox="1">
            <a:spLocks/>
          </p:cNvSpPr>
          <p:nvPr/>
        </p:nvSpPr>
        <p:spPr>
          <a:xfrm>
            <a:off x="1170657" y="1446278"/>
            <a:ext cx="9850684" cy="59325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2" indent="-228602" algn="l" defTabSz="914406" rtl="0" eaLnBrk="1" latinLnBrk="0" hangingPunct="1">
              <a:lnSpc>
                <a:spcPts val="2177"/>
              </a:lnSpc>
              <a:spcBef>
                <a:spcPts val="1000"/>
              </a:spcBef>
              <a:buClr>
                <a:schemeClr val="accent1"/>
              </a:buClr>
              <a:buFontTx/>
              <a:buBlip>
                <a:blip r:embed="rId3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85804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4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143008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Tx/>
              <a:buBlip>
                <a:blip r:embed="rId5"/>
              </a:buBlip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600210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057413" indent="-228602" algn="l" defTabSz="914406" rtl="0" eaLnBrk="1" latinLnBrk="0" hangingPunct="1">
              <a:lnSpc>
                <a:spcPts val="2177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33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400"/>
              </a:spcBef>
              <a:spcAft>
                <a:spcPts val="4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l-PL" sz="2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ramach</a:t>
            </a:r>
            <a:r>
              <a:rPr lang="pl-PL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trzeciego typu projektu 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(budowa sieci wodociągowych) wspierane będą projekty realizowane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obszarze, 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którym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zapewnione jest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zagospodarowanie ścieków zgodne z Dyrektywą 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Rady z dnia 21 maja 1991 r. dotyczącej oczyszczania ścieków komunalnych (91/271/EWG), bądź taka </a:t>
            </a: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zgodność zostanie uzyskana w wyniku zakończenia realizowanych już projektów. </a:t>
            </a:r>
          </a:p>
          <a:p>
            <a:pPr marL="457202" lvl="1" indent="0">
              <a:lnSpc>
                <a:spcPct val="115000"/>
              </a:lnSpc>
              <a:buNone/>
            </a:pP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Stopień dostosowania do wymogów dyrektywy 91/271/EWG określony może być między innymi na podstawie: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KPOŚK,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obowiązującego na dzień składania wniosku o dofinansowanie,</a:t>
            </a: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pl-PL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Rejestru przydomowych oczyszczalni ścieków i zbiorników bezodpływowych</a:t>
            </a:r>
            <a:r>
              <a:rPr lang="pl-PL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, prowadzonego zgodnie z wytycznymi art. 3 ust. 3 pkt. 1 i 2 ustawy z dnia 13 września 1996 r. o utrzymaniu czystości i porządku w gminach (Dz. U. z 2013 r. poz. 1399 ze zm.).</a:t>
            </a:r>
            <a:endParaRPr lang="pl-PL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endParaRPr lang="pl-PL" sz="1800" b="1" dirty="0">
              <a:latin typeface="+mn-lt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</a:rPr>
              <a:t>Podatek VAT i koszty pośrednie w projekcie są niekwalifikowalne.</a:t>
            </a:r>
          </a:p>
          <a:p>
            <a:pPr marL="0" indent="0">
              <a:spcAft>
                <a:spcPts val="1200"/>
              </a:spcAft>
              <a:buNone/>
            </a:pPr>
            <a:endParaRPr lang="pl-PL" sz="1800" b="1" dirty="0">
              <a:latin typeface="+mn-lt"/>
            </a:endParaRPr>
          </a:p>
          <a:p>
            <a:pPr marL="452438" lvl="1" indent="-36671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452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7505" y="1713053"/>
            <a:ext cx="9344192" cy="5243332"/>
          </a:xfrm>
        </p:spPr>
        <p:txBody>
          <a:bodyPr>
            <a:normAutofit fontScale="47500" lnSpcReduction="20000"/>
          </a:bodyPr>
          <a:lstStyle/>
          <a:p>
            <a:pPr marL="76330" lvl="1" indent="0">
              <a:lnSpc>
                <a:spcPct val="120000"/>
              </a:lnSpc>
              <a:spcBef>
                <a:spcPts val="0"/>
              </a:spcBef>
              <a:spcAft>
                <a:spcPts val="1089"/>
              </a:spcAft>
              <a:buClr>
                <a:schemeClr val="accent1"/>
              </a:buClr>
              <a:buNone/>
            </a:pPr>
            <a:r>
              <a:rPr lang="pl-PL" sz="3800" b="1" dirty="0">
                <a:latin typeface="+mn-lt"/>
              </a:rPr>
              <a:t>Projekty preferowane: </a:t>
            </a:r>
          </a:p>
          <a:p>
            <a:pPr lvl="0">
              <a:lnSpc>
                <a:spcPct val="100000"/>
              </a:lnSpc>
            </a:pPr>
            <a:r>
              <a:rPr lang="pl-PL" sz="3800" dirty="0">
                <a:latin typeface="+mn-lt"/>
              </a:rPr>
              <a:t>realizowane na </a:t>
            </a:r>
            <a:r>
              <a:rPr lang="pl-PL" sz="3800" b="1" dirty="0">
                <a:latin typeface="+mn-lt"/>
              </a:rPr>
              <a:t>obszarach jednolitych części wód podziemnych:</a:t>
            </a:r>
            <a:r>
              <a:rPr lang="pl-PL" sz="3800" dirty="0">
                <a:latin typeface="+mn-lt"/>
              </a:rPr>
              <a:t> </a:t>
            </a:r>
            <a:r>
              <a:rPr lang="pl-PL" sz="3800" b="1" dirty="0" err="1">
                <a:latin typeface="+mn-lt"/>
              </a:rPr>
              <a:t>JCWPd</a:t>
            </a:r>
            <a:r>
              <a:rPr lang="pl-PL" sz="3800" b="1" dirty="0">
                <a:latin typeface="+mn-lt"/>
              </a:rPr>
              <a:t> 12, </a:t>
            </a:r>
            <a:r>
              <a:rPr lang="pl-PL" sz="3800" b="1" dirty="0" err="1">
                <a:latin typeface="+mn-lt"/>
              </a:rPr>
              <a:t>JCWPd</a:t>
            </a:r>
            <a:r>
              <a:rPr lang="pl-PL" sz="3800" b="1" dirty="0">
                <a:latin typeface="+mn-lt"/>
              </a:rPr>
              <a:t> 14, </a:t>
            </a:r>
            <a:r>
              <a:rPr lang="pl-PL" sz="3800" b="1" dirty="0" err="1">
                <a:latin typeface="+mn-lt"/>
              </a:rPr>
              <a:t>JCWPd</a:t>
            </a:r>
            <a:r>
              <a:rPr lang="pl-PL" sz="3800" b="1" dirty="0">
                <a:latin typeface="+mn-lt"/>
              </a:rPr>
              <a:t> 15, </a:t>
            </a:r>
            <a:r>
              <a:rPr lang="pl-PL" sz="3800" b="1" dirty="0" err="1">
                <a:latin typeface="+mn-lt"/>
              </a:rPr>
              <a:t>JCWPd</a:t>
            </a:r>
            <a:r>
              <a:rPr lang="pl-PL" sz="3800" b="1" dirty="0">
                <a:latin typeface="+mn-lt"/>
              </a:rPr>
              <a:t> 16, </a:t>
            </a:r>
            <a:r>
              <a:rPr lang="pl-PL" sz="3800" b="1" dirty="0" err="1">
                <a:latin typeface="+mn-lt"/>
              </a:rPr>
              <a:t>JCWPd</a:t>
            </a:r>
            <a:r>
              <a:rPr lang="pl-PL" sz="3800" b="1" dirty="0">
                <a:latin typeface="+mn-lt"/>
              </a:rPr>
              <a:t> 17, </a:t>
            </a:r>
            <a:r>
              <a:rPr lang="pl-PL" sz="3800" b="1" dirty="0" err="1">
                <a:latin typeface="+mn-lt"/>
              </a:rPr>
              <a:t>JCWPd</a:t>
            </a:r>
            <a:r>
              <a:rPr lang="pl-PL" sz="3800" b="1" dirty="0">
                <a:latin typeface="+mn-lt"/>
              </a:rPr>
              <a:t> 30. 		</a:t>
            </a:r>
            <a:r>
              <a:rPr lang="pl-PL" sz="3800" dirty="0">
                <a:latin typeface="+mn-lt"/>
              </a:rPr>
              <a:t>	                                                                 Mapa </a:t>
            </a:r>
            <a:r>
              <a:rPr lang="pl-PL" sz="3800" dirty="0" err="1">
                <a:latin typeface="+mn-lt"/>
              </a:rPr>
              <a:t>JCWPd</a:t>
            </a:r>
            <a:r>
              <a:rPr lang="pl-PL" sz="3800" dirty="0">
                <a:latin typeface="+mn-lt"/>
              </a:rPr>
              <a:t> zawierająca dane pochodzące z drugiej aktualizacji Planów gospodarowania wodami na obszarze dorzeczy, dostępna jest pod adresami: </a:t>
            </a:r>
            <a:r>
              <a:rPr lang="pl-PL" sz="3800" u="sng" dirty="0">
                <a:solidFill>
                  <a:schemeClr val="accent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https://wody.isok.gov.pl/imap_kzgw/?gpmap=gpPGW</a:t>
            </a:r>
            <a:r>
              <a:rPr lang="pl-PL" sz="3800" dirty="0">
                <a:latin typeface="+mn-lt"/>
              </a:rPr>
              <a:t> oraz </a:t>
            </a:r>
            <a:r>
              <a:rPr lang="pl-PL" sz="3800" u="sng" dirty="0">
                <a:solidFill>
                  <a:schemeClr val="accent1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http://karty.apgw.gov.pl:4200/mapa</a:t>
            </a:r>
            <a:endParaRPr lang="pl-PL" sz="3800" dirty="0">
              <a:solidFill>
                <a:schemeClr val="accent1"/>
              </a:solidFill>
              <a:latin typeface="+mn-lt"/>
            </a:endParaRPr>
          </a:p>
          <a:p>
            <a:pPr lvl="0">
              <a:lnSpc>
                <a:spcPct val="110000"/>
              </a:lnSpc>
            </a:pPr>
            <a:r>
              <a:rPr lang="pl-PL" sz="3800" dirty="0">
                <a:latin typeface="+mn-lt"/>
              </a:rPr>
              <a:t>realizowane na </a:t>
            </a:r>
            <a:r>
              <a:rPr lang="pl-PL" sz="3800" b="1" dirty="0">
                <a:latin typeface="+mn-lt"/>
              </a:rPr>
              <a:t>obszarach zagrożonych w stopniu silnym </a:t>
            </a:r>
            <a:r>
              <a:rPr lang="pl-PL" sz="3800" dirty="0">
                <a:latin typeface="+mn-lt"/>
              </a:rPr>
              <a:t>lub </a:t>
            </a:r>
            <a:r>
              <a:rPr lang="pl-PL" sz="3800" b="1" dirty="0">
                <a:latin typeface="+mn-lt"/>
              </a:rPr>
              <a:t>ekstremalnym </a:t>
            </a:r>
            <a:r>
              <a:rPr lang="pl-PL" sz="3800" dirty="0">
                <a:latin typeface="+mn-lt"/>
              </a:rPr>
              <a:t>wystąpieniem zjawiska </a:t>
            </a:r>
            <a:r>
              <a:rPr lang="pl-PL" sz="3800" b="1" dirty="0">
                <a:latin typeface="+mn-lt"/>
              </a:rPr>
              <a:t>suszy hydrologicznej </a:t>
            </a:r>
            <a:r>
              <a:rPr lang="pl-PL" sz="3800" dirty="0">
                <a:latin typeface="+mn-lt"/>
              </a:rPr>
              <a:t>lub </a:t>
            </a:r>
            <a:r>
              <a:rPr lang="pl-PL" sz="3800" b="1" dirty="0">
                <a:latin typeface="+mn-lt"/>
              </a:rPr>
              <a:t>hydrogeologicznej, </a:t>
            </a:r>
            <a:r>
              <a:rPr lang="pl-PL" sz="3800" dirty="0">
                <a:latin typeface="+mn-lt"/>
              </a:rPr>
              <a:t>wskazanych w obowiązującym na dzień składania wniosku o dofinansowanie rozporządzeniu Ministra Infrastruktury w sprawie przyjęcia Planu przeciwdziałania skutkom suszy.                                                                                                                   Mapy obszarów zagrożonych suszą w województwie pomorskim zamieszczono w </a:t>
            </a:r>
            <a:r>
              <a:rPr lang="pl-PL" sz="3800" b="1" dirty="0">
                <a:latin typeface="+mn-lt"/>
              </a:rPr>
              <a:t>Załączniku nr 4</a:t>
            </a:r>
            <a:r>
              <a:rPr lang="pl-PL" sz="3800" dirty="0">
                <a:latin typeface="+mn-lt"/>
              </a:rPr>
              <a:t> do Regulaminu.</a:t>
            </a:r>
          </a:p>
          <a:p>
            <a:pPr lvl="0"/>
            <a:r>
              <a:rPr lang="pl-PL" sz="3800" dirty="0">
                <a:latin typeface="+mn-lt"/>
              </a:rPr>
              <a:t>uzgodnione w ramach Zintegrowanych Porozumień Terytorialnych.</a:t>
            </a:r>
          </a:p>
          <a:p>
            <a:pPr lvl="0"/>
            <a:r>
              <a:rPr lang="pl-PL" sz="3800" dirty="0">
                <a:latin typeface="+mn-lt"/>
              </a:rPr>
              <a:t>wpisujące się w zalecenia związane z realizacją </a:t>
            </a:r>
            <a:r>
              <a:rPr lang="pl-PL" sz="3800" b="1" dirty="0">
                <a:latin typeface="+mn-lt"/>
              </a:rPr>
              <a:t>zasady DNSH </a:t>
            </a:r>
            <a:r>
              <a:rPr lang="pl-PL" sz="3800" dirty="0">
                <a:latin typeface="+mn-lt"/>
              </a:rPr>
              <a:t>wskazane w „Analizie spełniania zasady DNSH dla projektu programu Fundusze Europejskie dla Pomorza 2021-2027”.</a:t>
            </a:r>
          </a:p>
          <a:p>
            <a:pPr lvl="0"/>
            <a:endParaRPr lang="pl-PL" sz="2000" dirty="0">
              <a:latin typeface="+mn-lt"/>
            </a:endParaRPr>
          </a:p>
          <a:p>
            <a:pPr marL="423413" lvl="1" indent="0">
              <a:lnSpc>
                <a:spcPct val="120000"/>
              </a:lnSpc>
              <a:spcBef>
                <a:spcPts val="0"/>
              </a:spcBef>
              <a:spcAft>
                <a:spcPts val="454"/>
              </a:spcAft>
              <a:buClr>
                <a:schemeClr val="accent1"/>
              </a:buClr>
              <a:buNone/>
            </a:pPr>
            <a:r>
              <a:rPr lang="pl-PL" sz="1800" b="1" dirty="0">
                <a:latin typeface="+mn-lt"/>
              </a:rPr>
              <a:t> </a:t>
            </a:r>
          </a:p>
          <a:p>
            <a:pPr marL="96492" lvl="1" indent="0">
              <a:lnSpc>
                <a:spcPct val="120000"/>
              </a:lnSpc>
              <a:spcBef>
                <a:spcPts val="1633"/>
              </a:spcBef>
              <a:spcAft>
                <a:spcPts val="1089"/>
              </a:spcAft>
              <a:buClr>
                <a:schemeClr val="accent1"/>
              </a:buClr>
              <a:buNone/>
            </a:pPr>
            <a:endParaRPr lang="pl-PL" sz="16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7984CE7-EDBE-40D2-913C-9427F575FD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8" name="Tytuł 4">
            <a:extLst>
              <a:ext uri="{FF2B5EF4-FFF2-40B4-BE49-F238E27FC236}">
                <a16:creationId xmlns:a16="http://schemas.microsoft.com/office/drawing/2014/main" id="{834ED361-6195-41EA-883A-03E98BFB58AC}"/>
              </a:ext>
            </a:extLst>
          </p:cNvPr>
          <p:cNvSpPr txBox="1">
            <a:spLocks/>
          </p:cNvSpPr>
          <p:nvPr/>
        </p:nvSpPr>
        <p:spPr>
          <a:xfrm>
            <a:off x="1767505" y="483445"/>
            <a:ext cx="8846480" cy="9277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sz="2400" dirty="0"/>
              <a:t>Działanie 2.12. Zrównoważona gospodarka wodna </a:t>
            </a:r>
          </a:p>
          <a:p>
            <a:r>
              <a:rPr lang="pl-PL" sz="2400" dirty="0"/>
              <a:t>w zakresie projektów dotyczących zaopatrzenia w wodę pitną</a:t>
            </a:r>
          </a:p>
        </p:txBody>
      </p:sp>
    </p:spTree>
    <p:extLst>
      <p:ext uri="{BB962C8B-B14F-4D97-AF65-F5344CB8AC3E}">
        <p14:creationId xmlns:p14="http://schemas.microsoft.com/office/powerpoint/2010/main" val="3465742694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9475</TotalTime>
  <Words>1027</Words>
  <Application>Microsoft Office PowerPoint</Application>
  <PresentationFormat>Panoramiczny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Open Sans</vt:lpstr>
      <vt:lpstr>Tahoma</vt:lpstr>
      <vt:lpstr>Times New Roman</vt:lpstr>
      <vt:lpstr>Wingdings</vt:lpstr>
      <vt:lpstr>1_Motyw pakietu Office</vt:lpstr>
      <vt:lpstr>Uwarunkowania wsparcia w Działaniu 2.12. Zrównoważona gospodarka wodna (projekty dot. zaopatrzenia w wodę pitną):  Szczegółowy Opis Priorytetów programu regionalnego Fundusze Europejskie dla Pomorza 2021-2027 </vt:lpstr>
      <vt:lpstr>Prezentacja programu PowerPoint</vt:lpstr>
      <vt:lpstr>Prezentacja programu PowerPoint</vt:lpstr>
      <vt:lpstr>Prezentacja programu PowerPoint</vt:lpstr>
      <vt:lpstr>Typy projektów  w zakresie projektów dotyczących zaopatrzenia w wodę pitną </vt:lpstr>
      <vt:lpstr>Prezentacja programu PowerPoint</vt:lpstr>
      <vt:lpstr>Prezentacja programu PowerPoint</vt:lpstr>
      <vt:lpstr>Najważniejsze warunki realizacji projektów  w zakresie projektów dotyczących zaopatrzenia w wodę pitną </vt:lpstr>
      <vt:lpstr>Prezentacja programu PowerPoint</vt:lpstr>
      <vt:lpstr>Wnioskodawcy uprawnieni do złożenia wniosku w zakresie projektów dotyczących zaopatrzenia w wodę pitną   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Budny Aleksandra</cp:lastModifiedBy>
  <cp:revision>495</cp:revision>
  <cp:lastPrinted>2024-11-21T06:51:36Z</cp:lastPrinted>
  <dcterms:created xsi:type="dcterms:W3CDTF">2023-06-16T08:37:31Z</dcterms:created>
  <dcterms:modified xsi:type="dcterms:W3CDTF">2024-11-21T10:49:23Z</dcterms:modified>
</cp:coreProperties>
</file>