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sldIdLst>
    <p:sldId id="465" r:id="rId2"/>
    <p:sldId id="369" r:id="rId3"/>
    <p:sldId id="413" r:id="rId4"/>
    <p:sldId id="410" r:id="rId5"/>
    <p:sldId id="455" r:id="rId6"/>
    <p:sldId id="454" r:id="rId7"/>
    <p:sldId id="418" r:id="rId8"/>
    <p:sldId id="477" r:id="rId9"/>
    <p:sldId id="478" r:id="rId10"/>
    <p:sldId id="469" r:id="rId11"/>
    <p:sldId id="471" r:id="rId12"/>
    <p:sldId id="479" r:id="rId13"/>
    <p:sldId id="429" r:id="rId14"/>
    <p:sldId id="472" r:id="rId15"/>
    <p:sldId id="473" r:id="rId16"/>
    <p:sldId id="436" r:id="rId17"/>
    <p:sldId id="431" r:id="rId18"/>
    <p:sldId id="432" r:id="rId19"/>
    <p:sldId id="440" r:id="rId20"/>
    <p:sldId id="441" r:id="rId21"/>
    <p:sldId id="327" r:id="rId22"/>
    <p:sldId id="442" r:id="rId23"/>
    <p:sldId id="482" r:id="rId24"/>
    <p:sldId id="480" r:id="rId25"/>
    <p:sldId id="481" r:id="rId26"/>
    <p:sldId id="443" r:id="rId27"/>
    <p:sldId id="460" r:id="rId28"/>
    <p:sldId id="333" r:id="rId29"/>
    <p:sldId id="437" r:id="rId30"/>
    <p:sldId id="466" r:id="rId31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3D349AE7-0566-4E1A-9979-84CDEBAA0DFD}">
          <p14:sldIdLst>
            <p14:sldId id="465"/>
            <p14:sldId id="369"/>
            <p14:sldId id="413"/>
            <p14:sldId id="410"/>
            <p14:sldId id="455"/>
            <p14:sldId id="454"/>
            <p14:sldId id="418"/>
            <p14:sldId id="477"/>
            <p14:sldId id="478"/>
            <p14:sldId id="469"/>
            <p14:sldId id="471"/>
            <p14:sldId id="479"/>
            <p14:sldId id="429"/>
            <p14:sldId id="472"/>
            <p14:sldId id="473"/>
            <p14:sldId id="436"/>
            <p14:sldId id="431"/>
            <p14:sldId id="432"/>
            <p14:sldId id="440"/>
            <p14:sldId id="441"/>
            <p14:sldId id="327"/>
            <p14:sldId id="442"/>
            <p14:sldId id="482"/>
            <p14:sldId id="480"/>
            <p14:sldId id="481"/>
            <p14:sldId id="443"/>
            <p14:sldId id="460"/>
            <p14:sldId id="333"/>
            <p14:sldId id="437"/>
            <p14:sldId id="4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Anna Bizub-Jechna" initials="ABJ" lastIdx="0" clrIdx="1">
    <p:extLst>
      <p:ext uri="{19B8F6BF-5375-455C-9EA6-DF929625EA0E}">
        <p15:presenceInfo xmlns:p15="http://schemas.microsoft.com/office/powerpoint/2012/main" userId="Anna Bizub-Jechna" providerId="None"/>
      </p:ext>
    </p:extLst>
  </p:cmAuthor>
  <p:cmAuthor id="3" name="Wilczyńska Aldona" initials="WA" lastIdx="1" clrIdx="2">
    <p:extLst>
      <p:ext uri="{19B8F6BF-5375-455C-9EA6-DF929625EA0E}">
        <p15:presenceInfo xmlns:p15="http://schemas.microsoft.com/office/powerpoint/2012/main" userId="S-1-5-21-352459600-126056257-345019615-80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FFFFFF"/>
    <a:srgbClr val="004494"/>
    <a:srgbClr val="002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691" autoAdjust="0"/>
    <p:restoredTop sz="70760" autoAdjust="0"/>
  </p:normalViewPr>
  <p:slideViewPr>
    <p:cSldViewPr showGuides="1">
      <p:cViewPr varScale="1">
        <p:scale>
          <a:sx n="73" d="100"/>
          <a:sy n="73" d="100"/>
        </p:scale>
        <p:origin x="1758" y="78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-2299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8" d="100"/>
        <a:sy n="158" d="100"/>
      </p:scale>
      <p:origin x="0" y="-17064"/>
    </p:cViewPr>
  </p:sorterViewPr>
  <p:notesViewPr>
    <p:cSldViewPr>
      <p:cViewPr varScale="1">
        <p:scale>
          <a:sx n="60" d="100"/>
          <a:sy n="60" d="100"/>
        </p:scale>
        <p:origin x="327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2025-01-09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8311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6202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1745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6161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3057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5810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4702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0279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9963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7209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114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19567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000" b="0" i="0" u="none" strike="noStrike" kern="120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12121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02778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0709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6274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7351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70625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37243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7690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2120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5011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5141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6490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668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2177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6743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2025-01-09</a:t>
            </a:fld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025525" y="1983572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1" name="Obraz 10" descr="Fundusze Europejsk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200"/>
            </a:lvl1pPr>
          </a:lstStyle>
          <a:p>
            <a:br>
              <a:rPr lang="pl-PL" dirty="0"/>
            </a:br>
            <a:endParaRPr lang="en-US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 descr="Ciąg 4 logotypów: Fundusze Europejskie dla Pomorza, Rzeczpospolita Polska, Dofinansowane przez Unię Europejską, Urząd Marszałkowski Województwa Pomorskiego 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29" name="Obraz 28" descr="Logo rocznicowe: 25 lat Samorządu Województwa Pomorskiego.">
            <a:extLst>
              <a:ext uri="{FF2B5EF4-FFF2-40B4-BE49-F238E27FC236}">
                <a16:creationId xmlns:a16="http://schemas.microsoft.com/office/drawing/2014/main" id="{81D43660-ADF3-43C6-A90B-7E0A413FEDB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630" y="461963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sia 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3" name="Obraz 12" descr="Tekst: 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 descr="Ciąg 4 logotypów: Fundusze Europejskie dla Pomorza, Rzeczpospolita Polska, Dofinansowane przez Unię Europejską, Urząd Marszałkowski Województwa Pomorskiego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2025-01-09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sia tytuł i merytory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6836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62" y="1403573"/>
            <a:ext cx="9793088" cy="5256266"/>
          </a:xfrm>
        </p:spPr>
        <p:txBody>
          <a:bodyPr>
            <a:normAutofit/>
          </a:bodyPr>
          <a:lstStyle>
            <a:lvl1pPr marL="251986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9929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ü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0762" y="6534368"/>
            <a:ext cx="3671887" cy="575469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4657F920-DA82-443B-99CE-F255DB7F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0002" y="6570087"/>
            <a:ext cx="2590800" cy="5397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do porówn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018904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41" r:id="rId7"/>
    <p:sldLayoutId id="2147483726" r:id="rId8"/>
    <p:sldLayoutId id="2147483740" r:id="rId9"/>
    <p:sldLayoutId id="2147483723" r:id="rId10"/>
    <p:sldLayoutId id="2147483728" r:id="rId11"/>
  </p:sldLayoutIdLst>
  <p:transition spd="slow">
    <p:push dir="u"/>
  </p:transition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zatrudnienie.efs@pomorskie.eu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unduszeuepomorskie.pl/nabory/6581-54-kobiety-na-rynku-pracy-fepm0504-iz00-00124" TargetMode="External"/><Relationship Id="rId5" Type="http://schemas.openxmlformats.org/officeDocument/2006/relationships/hyperlink" Target="https://funduszeuepomorskie.pl/" TargetMode="External"/><Relationship Id="rId4" Type="http://schemas.openxmlformats.org/officeDocument/2006/relationships/hyperlink" Target="https://funduszeuepomorskie.pl/nabory/6581-54-kobiety-na-rynku-pracy-fepm0504-iz00-00124#toc-pytania-i-odpowiedzi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wa2021.efs.gov.p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003032-C9E2-4333-A125-AA4CB513A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466" y="2915741"/>
            <a:ext cx="7920115" cy="1087764"/>
          </a:xfrm>
        </p:spPr>
        <p:txBody>
          <a:bodyPr>
            <a:normAutofit fontScale="90000"/>
          </a:bodyPr>
          <a:lstStyle/>
          <a:p>
            <a:r>
              <a:rPr lang="pl-PL" sz="3600" dirty="0"/>
              <a:t>Wniosek o dofinansowanie projektu</a:t>
            </a:r>
            <a:br>
              <a:rPr lang="pl-PL" sz="3600" dirty="0"/>
            </a:br>
            <a:r>
              <a:rPr lang="pl-PL" sz="3600" dirty="0"/>
              <a:t>– praca w aplikacji SOWA EFS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65CB703-7E3F-4705-A94A-66237F87D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466" y="4067869"/>
            <a:ext cx="7920037" cy="21602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pl-PL" sz="2000" b="0" dirty="0"/>
              <a:t>Seminarium informacyjne dla wnioskodawców aplikujących w ramach Działania 5.4  Kobiety na rynku pracy</a:t>
            </a:r>
            <a:br>
              <a:rPr lang="pl-PL" sz="2000" b="0" dirty="0"/>
            </a:br>
            <a:r>
              <a:rPr lang="pl-PL" sz="2000" b="0" dirty="0"/>
              <a:t>w programie Fundusze Europejskie dla Pomorza 2021-2027</a:t>
            </a:r>
          </a:p>
          <a:p>
            <a:r>
              <a:rPr lang="pl-PL" sz="2000" b="0" dirty="0">
                <a:latin typeface="Arial" panose="020B0604020202020204" pitchFamily="34" charset="0"/>
                <a:cs typeface="Arial" panose="020B0604020202020204" pitchFamily="34" charset="0"/>
              </a:rPr>
              <a:t>Gdańsk, 9 stycznia 2025 roku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52554386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8CD634-C934-47B6-9F5F-1EC21276C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Nabór numer FEPM.05.04-IZ.00-001/24 (2 z 2)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64FED28-4A14-4075-A4B0-9CBDAE8040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6096" y="7199837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9C9C7E67-F27A-45B7-9AAD-791F18F5F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00" y="1150937"/>
            <a:ext cx="9725410" cy="5257800"/>
          </a:xfrm>
        </p:spPr>
      </p:pic>
    </p:spTree>
    <p:extLst>
      <p:ext uri="{BB962C8B-B14F-4D97-AF65-F5344CB8AC3E}">
        <p14:creationId xmlns:p14="http://schemas.microsoft.com/office/powerpoint/2010/main" val="76348836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340" y="359474"/>
            <a:ext cx="8675249" cy="648072"/>
          </a:xfrm>
        </p:spPr>
        <p:txBody>
          <a:bodyPr>
            <a:normAutofit/>
          </a:bodyPr>
          <a:lstStyle/>
          <a:p>
            <a:r>
              <a:rPr lang="pl-PL" dirty="0"/>
              <a:t>Tworzenie wniosku z poziomu Naboru (1 z 2)</a:t>
            </a:r>
            <a:endParaRPr lang="pl-PL" b="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1589" y="7200201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  <p:pic>
        <p:nvPicPr>
          <p:cNvPr id="14" name="Symbol zastępczy zawartości 13">
            <a:extLst>
              <a:ext uri="{FF2B5EF4-FFF2-40B4-BE49-F238E27FC236}">
                <a16:creationId xmlns:a16="http://schemas.microsoft.com/office/drawing/2014/main" id="{EFA8D705-A56D-4218-B7B7-32CFE4F74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16" y="1046030"/>
            <a:ext cx="10102179" cy="5472014"/>
          </a:xfrm>
        </p:spPr>
      </p:pic>
    </p:spTree>
    <p:extLst>
      <p:ext uri="{BB962C8B-B14F-4D97-AF65-F5344CB8AC3E}">
        <p14:creationId xmlns:p14="http://schemas.microsoft.com/office/powerpoint/2010/main" val="209279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D8E5F7-363C-4CA1-A933-C936EC3D8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Tworzenie wniosku z poziomu Naboru (2 z 2)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D286F2B-C800-48F6-B2D5-3D626EE727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6096" y="7199837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27E8FCA8-8EF0-463E-9D96-0696B8E87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83" y="1125169"/>
            <a:ext cx="9840445" cy="5309335"/>
          </a:xfrm>
        </p:spPr>
      </p:pic>
    </p:spTree>
    <p:extLst>
      <p:ext uri="{BB962C8B-B14F-4D97-AF65-F5344CB8AC3E}">
        <p14:creationId xmlns:p14="http://schemas.microsoft.com/office/powerpoint/2010/main" val="347114289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395461"/>
            <a:ext cx="8603121" cy="720080"/>
          </a:xfrm>
        </p:spPr>
        <p:txBody>
          <a:bodyPr>
            <a:normAutofit/>
          </a:bodyPr>
          <a:lstStyle/>
          <a:p>
            <a:r>
              <a:rPr lang="pl-PL" dirty="0"/>
              <a:t>Edycja wniosku</a:t>
            </a:r>
            <a:endParaRPr lang="pl-PL" b="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6266" y="7156291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1801AEFD-32C7-4E65-8AF4-F3A00CF52A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34" y="1073740"/>
            <a:ext cx="9991741" cy="5412193"/>
          </a:xfrm>
        </p:spPr>
      </p:pic>
    </p:spTree>
    <p:extLst>
      <p:ext uri="{BB962C8B-B14F-4D97-AF65-F5344CB8AC3E}">
        <p14:creationId xmlns:p14="http://schemas.microsoft.com/office/powerpoint/2010/main" val="205105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410" y="395461"/>
            <a:ext cx="8928992" cy="646856"/>
          </a:xfrm>
        </p:spPr>
        <p:txBody>
          <a:bodyPr>
            <a:normAutofit/>
          </a:bodyPr>
          <a:lstStyle/>
          <a:p>
            <a:r>
              <a:rPr lang="pl-PL" dirty="0"/>
              <a:t>Tworzenie wniosku z poziomu Projektów organizacji</a:t>
            </a:r>
            <a:endParaRPr lang="pl-PL" b="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6266" y="7164214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71333D83-2FA6-4CB1-AF89-94F419A698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44" y="1096626"/>
            <a:ext cx="9898523" cy="5366421"/>
          </a:xfrm>
        </p:spPr>
      </p:pic>
    </p:spTree>
    <p:extLst>
      <p:ext uri="{BB962C8B-B14F-4D97-AF65-F5344CB8AC3E}">
        <p14:creationId xmlns:p14="http://schemas.microsoft.com/office/powerpoint/2010/main" val="239038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878" y="370107"/>
            <a:ext cx="8602055" cy="575684"/>
          </a:xfrm>
        </p:spPr>
        <p:txBody>
          <a:bodyPr>
            <a:normAutofit/>
          </a:bodyPr>
          <a:lstStyle/>
          <a:p>
            <a:r>
              <a:rPr lang="pl-PL" dirty="0"/>
              <a:t>Projekty organizacji – menu</a:t>
            </a:r>
            <a:endParaRPr lang="pl-PL" b="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66933" y="7189568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3AFE5DA3-4AFC-4CC5-B6DD-B1E80B931F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5" y="1068436"/>
            <a:ext cx="10032181" cy="5422801"/>
          </a:xfrm>
        </p:spPr>
      </p:pic>
    </p:spTree>
    <p:extLst>
      <p:ext uri="{BB962C8B-B14F-4D97-AF65-F5344CB8AC3E}">
        <p14:creationId xmlns:p14="http://schemas.microsoft.com/office/powerpoint/2010/main" val="271044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2653826"/>
          </a:xfrm>
        </p:spPr>
        <p:txBody>
          <a:bodyPr>
            <a:normAutofit/>
          </a:bodyPr>
          <a:lstStyle/>
          <a:p>
            <a:r>
              <a:rPr lang="pl-PL" dirty="0"/>
              <a:t>Kluczowe informacje przy składaniu wniosków o dofinansowanie projektów </a:t>
            </a:r>
            <a:br>
              <a:rPr lang="pl-PL" dirty="0"/>
            </a:br>
            <a:r>
              <a:rPr lang="pl-PL" dirty="0"/>
              <a:t>w konkurencyjnej procedurze </a:t>
            </a:r>
            <a:br>
              <a:rPr lang="pl-PL" dirty="0"/>
            </a:br>
            <a:r>
              <a:rPr lang="pl-PL" dirty="0"/>
              <a:t>dla Działań EFS+</a:t>
            </a:r>
            <a:br>
              <a:rPr lang="pl-PL" dirty="0"/>
            </a:br>
            <a:endParaRPr lang="pl-PL" dirty="0"/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474" y="5219997"/>
            <a:ext cx="7920037" cy="1800200"/>
          </a:xfrm>
        </p:spPr>
        <p:txBody>
          <a:bodyPr>
            <a:normAutofit/>
          </a:bodyPr>
          <a:lstStyle/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504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281" y="367690"/>
            <a:ext cx="8675249" cy="531827"/>
          </a:xfrm>
        </p:spPr>
        <p:txBody>
          <a:bodyPr>
            <a:normAutofit/>
          </a:bodyPr>
          <a:lstStyle/>
          <a:p>
            <a:r>
              <a:rPr lang="pl-PL" dirty="0"/>
              <a:t>Wzór wniosku o dofinansowanie projektu (1 z 2)</a:t>
            </a:r>
            <a:endParaRPr lang="pl-PL" b="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6266" y="7191984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DE92AE99-5CFB-4FF6-884B-F3512CE9F9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5" y="1043830"/>
            <a:ext cx="10112702" cy="5472014"/>
          </a:xfrm>
        </p:spPr>
      </p:pic>
    </p:spTree>
    <p:extLst>
      <p:ext uri="{BB962C8B-B14F-4D97-AF65-F5344CB8AC3E}">
        <p14:creationId xmlns:p14="http://schemas.microsoft.com/office/powerpoint/2010/main" val="399120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368070"/>
            <a:ext cx="8602055" cy="529410"/>
          </a:xfrm>
        </p:spPr>
        <p:txBody>
          <a:bodyPr>
            <a:normAutofit/>
          </a:bodyPr>
          <a:lstStyle/>
          <a:p>
            <a:r>
              <a:rPr lang="pl-PL" dirty="0"/>
              <a:t>Wzór wniosku o dofinansowanie projektu (2 z 2)</a:t>
            </a:r>
            <a:endParaRPr lang="pl-PL" b="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189568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58183EFD-13EC-43E1-8DB9-107C18975D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62" y="1049029"/>
            <a:ext cx="10092687" cy="5461615"/>
          </a:xfrm>
        </p:spPr>
      </p:pic>
    </p:spTree>
    <p:extLst>
      <p:ext uri="{BB962C8B-B14F-4D97-AF65-F5344CB8AC3E}">
        <p14:creationId xmlns:p14="http://schemas.microsoft.com/office/powerpoint/2010/main" val="280818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434" y="323453"/>
            <a:ext cx="8675249" cy="576062"/>
          </a:xfrm>
        </p:spPr>
        <p:txBody>
          <a:bodyPr>
            <a:normAutofit/>
          </a:bodyPr>
          <a:lstStyle/>
          <a:p>
            <a:r>
              <a:rPr lang="pl-PL" dirty="0"/>
              <a:t>Sekcja: Wnioskodawca i realizatorzy (1 z 2)</a:t>
            </a:r>
            <a:endParaRPr lang="pl-PL" b="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6266" y="7164212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C23846C5-DFA0-4FD3-9C65-5EB1FD341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13" y="1025574"/>
            <a:ext cx="10169585" cy="5508526"/>
          </a:xfrm>
        </p:spPr>
      </p:pic>
    </p:spTree>
    <p:extLst>
      <p:ext uri="{BB962C8B-B14F-4D97-AF65-F5344CB8AC3E}">
        <p14:creationId xmlns:p14="http://schemas.microsoft.com/office/powerpoint/2010/main" val="67168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4" y="359838"/>
            <a:ext cx="8675249" cy="648072"/>
          </a:xfrm>
        </p:spPr>
        <p:txBody>
          <a:bodyPr>
            <a:normAutofit/>
          </a:bodyPr>
          <a:lstStyle/>
          <a:p>
            <a:r>
              <a:rPr lang="pl-PL" dirty="0"/>
              <a:t>AGENDA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144" y="1007910"/>
            <a:ext cx="8675249" cy="5796443"/>
          </a:xfrm>
        </p:spPr>
        <p:txBody>
          <a:bodyPr>
            <a:noAutofit/>
          </a:bodyPr>
          <a:lstStyle/>
          <a:p>
            <a:pPr marL="457200" lvl="1" indent="-457200">
              <a:lnSpc>
                <a:spcPct val="150000"/>
              </a:lnSpc>
              <a:spcAft>
                <a:spcPts val="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pl-PL" sz="2000" dirty="0"/>
              <a:t>SOWA EFS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Tworzenie konta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Rejestracja organizacji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Nabory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Projekty</a:t>
            </a:r>
          </a:p>
          <a:p>
            <a:pPr marL="457200" lvl="1" indent="-457200">
              <a:lnSpc>
                <a:spcPct val="150000"/>
              </a:lnSpc>
              <a:spcAft>
                <a:spcPts val="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pl-PL" sz="2000" dirty="0"/>
              <a:t>Kluczowe informacje przy składaniu wniosków w konkurencyjnej procedurze dla Działań EFS+ …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Poprawne wskazanie nazwy podmiotu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Zgodność ze szczegółowymi uwarunkowaniami określonymi dla Działania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Kompletność wniosku o dofinansowanie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pl-PL" sz="2000" dirty="0"/>
          </a:p>
          <a:p>
            <a:pPr marL="457200" lvl="1" indent="-457200">
              <a:lnSpc>
                <a:spcPct val="150000"/>
              </a:lnSpc>
              <a:spcAft>
                <a:spcPts val="1800"/>
              </a:spcAft>
              <a:buClr>
                <a:srgbClr val="002060"/>
              </a:buClr>
              <a:buFont typeface="+mj-lt"/>
              <a:buAutoNum type="arabicPeriod"/>
            </a:pPr>
            <a:endParaRPr lang="pl-PL" sz="2100" b="1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6266" y="7199837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839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395" y="359838"/>
            <a:ext cx="8589806" cy="683695"/>
          </a:xfrm>
        </p:spPr>
        <p:txBody>
          <a:bodyPr>
            <a:normAutofit/>
          </a:bodyPr>
          <a:lstStyle/>
          <a:p>
            <a:r>
              <a:rPr lang="pl-PL" dirty="0"/>
              <a:t>Sekcja: Wnioskodawca i realizatorzy (2 z 2)</a:t>
            </a:r>
            <a:endParaRPr lang="pl-PL" b="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1" y="7179931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ECE36B6E-11E4-4594-8095-0BBCD28C0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73" y="1025226"/>
            <a:ext cx="10190466" cy="5509221"/>
          </a:xfrm>
        </p:spPr>
      </p:pic>
    </p:spTree>
    <p:extLst>
      <p:ext uri="{BB962C8B-B14F-4D97-AF65-F5344CB8AC3E}">
        <p14:creationId xmlns:p14="http://schemas.microsoft.com/office/powerpoint/2010/main" val="311160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698275"/>
          </a:xfrm>
        </p:spPr>
        <p:txBody>
          <a:bodyPr/>
          <a:lstStyle/>
          <a:p>
            <a:r>
              <a:rPr lang="pl-PL" dirty="0"/>
              <a:t>Poprawne wskazanie nazwy podmiotu we wniosku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214417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 dirty="0"/>
          </a:p>
        </p:txBody>
      </p:sp>
      <p:sp>
        <p:nvSpPr>
          <p:cNvPr id="5" name="Symbol zastępczy zawartości 4" descr="art. 39 ustawy wdrożeniowej   &#10;">
            <a:extLst>
              <a:ext uri="{FF2B5EF4-FFF2-40B4-BE49-F238E27FC236}">
                <a16:creationId xmlns:a16="http://schemas.microsoft.com/office/drawing/2014/main" id="{62701F0E-A92A-4F29-9A20-426F661C7E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921" y="1043533"/>
            <a:ext cx="8639279" cy="588261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b="1" dirty="0"/>
              <a:t>WAŻNE!</a:t>
            </a:r>
            <a:r>
              <a:rPr lang="pl-PL" sz="2400" dirty="0"/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2400" dirty="0"/>
              <a:t>SOWA EFS zawsze rozpoznaje Realizatora jako Partnera, czyli:  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400" b="1" u="sng" dirty="0"/>
              <a:t>PARTNER = REALIZATOR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2400" b="1" dirty="0"/>
              <a:t>(Obowiązują zapisy art. 39 ustawy wdrożeniowej)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2400" dirty="0"/>
              <a:t>Jeśli projekt ma być realizowany przez jednostkę/podmiot podległe Wnioskodawcy lub Partnerowi należy wpisać w sekcji wniosku</a:t>
            </a:r>
            <a:br>
              <a:rPr lang="pl-PL" sz="2400" dirty="0"/>
            </a:br>
            <a:r>
              <a:rPr lang="pl-PL" sz="2400" i="1" dirty="0"/>
              <a:t>Wnioskodawca i realizatorzy</a:t>
            </a:r>
            <a:r>
              <a:rPr lang="pl-PL" sz="2400" dirty="0"/>
              <a:t> w polu Nazwa: </a:t>
            </a:r>
          </a:p>
          <a:p>
            <a:pPr marL="0" indent="0"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 sz="2400" b="1" dirty="0"/>
              <a:t>nazwę jednostki nadrzędnej / nazwę maksymalnie jednej jednostki podległej</a:t>
            </a:r>
            <a:br>
              <a:rPr lang="pl-PL" sz="2400" b="1" dirty="0"/>
            </a:br>
            <a:r>
              <a:rPr lang="pl-PL" sz="2400" dirty="0"/>
              <a:t>np. </a:t>
            </a:r>
            <a:r>
              <a:rPr lang="pl-PL" sz="2400" u="sng" dirty="0"/>
              <a:t>Gmina X / GOPS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2400" dirty="0"/>
              <a:t>W polach dotyczących danych adresowych należy wpisać dane dotyczące właściwej jednostki nadrzędnej.</a:t>
            </a:r>
          </a:p>
        </p:txBody>
      </p:sp>
    </p:spTree>
    <p:extLst>
      <p:ext uri="{BB962C8B-B14F-4D97-AF65-F5344CB8AC3E}">
        <p14:creationId xmlns:p14="http://schemas.microsoft.com/office/powerpoint/2010/main" val="111355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110" y="329283"/>
            <a:ext cx="8675249" cy="636372"/>
          </a:xfrm>
        </p:spPr>
        <p:txBody>
          <a:bodyPr>
            <a:normAutofit/>
          </a:bodyPr>
          <a:lstStyle/>
          <a:p>
            <a:r>
              <a:rPr lang="pl-PL" dirty="0"/>
              <a:t>Sekcja: Wskaźniki projektu</a:t>
            </a:r>
            <a:endParaRPr lang="pl-PL" b="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43359" y="7188167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EE0EB68D-41D8-49F9-AF12-DB2AA977F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47" y="1007826"/>
            <a:ext cx="10235117" cy="5544022"/>
          </a:xfrm>
        </p:spPr>
      </p:pic>
    </p:spTree>
    <p:extLst>
      <p:ext uri="{BB962C8B-B14F-4D97-AF65-F5344CB8AC3E}">
        <p14:creationId xmlns:p14="http://schemas.microsoft.com/office/powerpoint/2010/main" val="375682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0EDC69-2344-4EA9-9000-7487D99CE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4" y="277704"/>
            <a:ext cx="8640381" cy="549806"/>
          </a:xfrm>
        </p:spPr>
        <p:txBody>
          <a:bodyPr/>
          <a:lstStyle/>
          <a:p>
            <a:r>
              <a:rPr lang="pl-PL" dirty="0"/>
              <a:t>Sekcja: Oświadczenia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F2BBE9C-277E-4037-B7DE-137F1B3DE0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223333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23</a:t>
            </a:fld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4563846-C120-4D4E-9A4B-9E0AEFDDBA7B}"/>
              </a:ext>
            </a:extLst>
          </p:cNvPr>
          <p:cNvSpPr txBox="1"/>
          <p:nvPr/>
        </p:nvSpPr>
        <p:spPr>
          <a:xfrm>
            <a:off x="1025714" y="6217443"/>
            <a:ext cx="8639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W przypadku, gdy podmiot ubiegający się o pomoc publiczną lub pomoc </a:t>
            </a:r>
            <a:r>
              <a:rPr lang="pl-PL" sz="1600" b="1" i="1" dirty="0"/>
              <a:t>de </a:t>
            </a:r>
            <a:r>
              <a:rPr lang="pl-PL" sz="1600" b="1" i="1" dirty="0" err="1"/>
              <a:t>minimis</a:t>
            </a:r>
            <a:r>
              <a:rPr lang="pl-PL" sz="1600" b="1" i="1" dirty="0"/>
              <a:t> </a:t>
            </a:r>
            <a:r>
              <a:rPr lang="pl-PL" sz="1600" b="1" dirty="0"/>
              <a:t>jest jednocześnie wnioskodawcą/partnerem, ma obowiązek załączyć dodatkowe załączniki (w formie skanów podpisanych dokumentów) wskazane w pkt. 1.8 Regulaminu wyboru projektów.</a:t>
            </a:r>
            <a:endParaRPr lang="pl-PL" sz="1600" dirty="0"/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996C5283-2B67-4ED7-B918-0DAA7A8DE5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54" y="899517"/>
            <a:ext cx="6955304" cy="5317926"/>
          </a:xfrm>
        </p:spPr>
      </p:pic>
    </p:spTree>
    <p:extLst>
      <p:ext uri="{BB962C8B-B14F-4D97-AF65-F5344CB8AC3E}">
        <p14:creationId xmlns:p14="http://schemas.microsoft.com/office/powerpoint/2010/main" val="2291484435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8F72702-80E7-4D1C-B8C5-FA9EDF63A3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6189" y="7153316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24</a:t>
            </a:fld>
            <a:endParaRPr lang="pl-PL" dirty="0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3804D261-861D-401E-8E1A-00596C4BD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251446"/>
            <a:ext cx="8640763" cy="504056"/>
          </a:xfrm>
        </p:spPr>
        <p:txBody>
          <a:bodyPr>
            <a:normAutofit/>
          </a:bodyPr>
          <a:lstStyle/>
          <a:p>
            <a:r>
              <a:rPr lang="pl-PL" dirty="0"/>
              <a:t>Sekcja: Dodatkowe informacje (1 z 2)</a:t>
            </a:r>
          </a:p>
        </p:txBody>
      </p:sp>
      <p:pic>
        <p:nvPicPr>
          <p:cNvPr id="12" name="Symbol zastępczy zawartości 11">
            <a:extLst>
              <a:ext uri="{FF2B5EF4-FFF2-40B4-BE49-F238E27FC236}">
                <a16:creationId xmlns:a16="http://schemas.microsoft.com/office/drawing/2014/main" id="{615BDE46-CC33-457D-B67F-10DCBB4BD6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545" y="755502"/>
            <a:ext cx="7128523" cy="6677936"/>
          </a:xfrm>
        </p:spPr>
      </p:pic>
    </p:spTree>
    <p:extLst>
      <p:ext uri="{BB962C8B-B14F-4D97-AF65-F5344CB8AC3E}">
        <p14:creationId xmlns:p14="http://schemas.microsoft.com/office/powerpoint/2010/main" val="1144941649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8F72702-80E7-4D1C-B8C5-FA9EDF63A3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25</a:t>
            </a:fld>
            <a:endParaRPr lang="pl-PL" dirty="0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3804D261-861D-401E-8E1A-00596C4BD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360363"/>
            <a:ext cx="8640763" cy="682625"/>
          </a:xfrm>
        </p:spPr>
        <p:txBody>
          <a:bodyPr>
            <a:normAutofit/>
          </a:bodyPr>
          <a:lstStyle/>
          <a:p>
            <a:r>
              <a:rPr lang="pl-PL" dirty="0"/>
              <a:t>Sekcja: Dodatkowe informacje (2 z 2)</a:t>
            </a:r>
          </a:p>
        </p:txBody>
      </p:sp>
      <p:pic>
        <p:nvPicPr>
          <p:cNvPr id="7" name="Symbol zastępczy zawartości 6" descr="zrzut ekranu prezentujący Sekcję Dodatkowe informacje (c.d.)">
            <a:extLst>
              <a:ext uri="{FF2B5EF4-FFF2-40B4-BE49-F238E27FC236}">
                <a16:creationId xmlns:a16="http://schemas.microsoft.com/office/drawing/2014/main" id="{3EE9D3C5-57EF-415E-91CE-24625DF8DF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184" t="18227" r="21243" b="49025"/>
          <a:stretch/>
        </p:blipFill>
        <p:spPr>
          <a:xfrm>
            <a:off x="1200984" y="3620266"/>
            <a:ext cx="8321385" cy="3600549"/>
          </a:xfrm>
          <a:prstGeom prst="rect">
            <a:avLst/>
          </a:prstGeom>
        </p:spPr>
      </p:pic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A9D8678D-AEAC-4944-AF8B-93183FFABC35}"/>
              </a:ext>
            </a:extLst>
          </p:cNvPr>
          <p:cNvSpPr/>
          <p:nvPr/>
        </p:nvSpPr>
        <p:spPr>
          <a:xfrm>
            <a:off x="1377250" y="5368793"/>
            <a:ext cx="7888631" cy="172783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6E3DB32-FC6C-4E07-AFB2-535FD9E31B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590" y="1057073"/>
            <a:ext cx="7888631" cy="26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7320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A151C2-3E4B-46A7-B71C-FCC99812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005" y="331242"/>
            <a:ext cx="8637196" cy="539680"/>
          </a:xfrm>
        </p:spPr>
        <p:txBody>
          <a:bodyPr>
            <a:normAutofit/>
          </a:bodyPr>
          <a:lstStyle/>
          <a:p>
            <a:r>
              <a:rPr lang="pl-PL" dirty="0"/>
              <a:t>Sekcja: Załączniki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0DD5F62-D179-457E-9C4F-4FCEA9AD41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199836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26</a:t>
            </a:fld>
            <a:endParaRPr 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7B3C955-1615-4AEB-9814-16FDEADD101B}"/>
              </a:ext>
            </a:extLst>
          </p:cNvPr>
          <p:cNvSpPr/>
          <p:nvPr/>
        </p:nvSpPr>
        <p:spPr>
          <a:xfrm>
            <a:off x="953418" y="3141957"/>
            <a:ext cx="8711782" cy="3805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Załącznik należy pobrać z Regulaminu wyboru projektów </a:t>
            </a: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(Załącznik nr 32).</a:t>
            </a: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Nie należy modyfikować treści załącznika.</a:t>
            </a: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KOP weryfikuje czy załącznik podpisała osoba wskazana we wniosku </a:t>
            </a:r>
          </a:p>
          <a:p>
            <a:pPr>
              <a:lnSpc>
                <a:spcPct val="150000"/>
              </a:lnSpc>
              <a:buClr>
                <a:srgbClr val="002060"/>
              </a:buClr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 sekcji Dodatkowe informacje.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Załącznik do wniosku musi być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podpisany PODPISEM KWALIFIKOWANYM przez osobę/osoby upoważnioną/e do reprezentowania Wnioskodawcy.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36376AC0-1B16-4158-B6B8-BC4E6D434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03" y="887850"/>
            <a:ext cx="9145016" cy="2001823"/>
          </a:xfrm>
        </p:spPr>
      </p:pic>
    </p:spTree>
    <p:extLst>
      <p:ext uri="{BB962C8B-B14F-4D97-AF65-F5344CB8AC3E}">
        <p14:creationId xmlns:p14="http://schemas.microsoft.com/office/powerpoint/2010/main" val="340428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289" y="359838"/>
            <a:ext cx="8584911" cy="648072"/>
          </a:xfrm>
        </p:spPr>
        <p:txBody>
          <a:bodyPr>
            <a:normAutofit/>
          </a:bodyPr>
          <a:lstStyle/>
          <a:p>
            <a:r>
              <a:rPr lang="pl-PL" dirty="0"/>
              <a:t>Przesłanie wniosku do instytucji</a:t>
            </a:r>
            <a:endParaRPr lang="pl-PL" b="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51320" y="7199837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27</a:t>
            </a:fld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8F5B0D23-55AC-4DD4-9D8A-123EE004D8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05" y="1081897"/>
            <a:ext cx="9972001" cy="5395879"/>
          </a:xfrm>
        </p:spPr>
      </p:pic>
    </p:spTree>
    <p:extLst>
      <p:ext uri="{BB962C8B-B14F-4D97-AF65-F5344CB8AC3E}">
        <p14:creationId xmlns:p14="http://schemas.microsoft.com/office/powerpoint/2010/main" val="370259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554259"/>
          </a:xfrm>
        </p:spPr>
        <p:txBody>
          <a:bodyPr/>
          <a:lstStyle/>
          <a:p>
            <a:r>
              <a:rPr lang="pl-PL" dirty="0"/>
              <a:t>Kontakt w czasie trwania naboru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66793" y="7124417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28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538A41E-DFB8-4CD7-9AA3-DF6DDB79F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819" y="1115541"/>
            <a:ext cx="8640382" cy="518457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000" dirty="0"/>
              <a:t>Pytania należy kierować na adres poczty elektronicznej: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000" u="sng" dirty="0">
                <a:hlinkClick r:id="rId3"/>
              </a:rPr>
              <a:t>zatrudnienie.efs@pomorskie.eu</a:t>
            </a:r>
            <a:endParaRPr lang="pl-PL" sz="2000" u="sng" dirty="0"/>
          </a:p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pl-PL" sz="2000" dirty="0"/>
              <a:t>Najczęściej zadawane </a:t>
            </a:r>
            <a:r>
              <a:rPr lang="pl-PL" sz="2000" dirty="0">
                <a:hlinkClick r:id="rId4"/>
              </a:rPr>
              <a:t>pytania i odpowiedzi</a:t>
            </a:r>
            <a:r>
              <a:rPr lang="pl-PL" sz="2000" dirty="0"/>
              <a:t> publikowane są na stronie internetowej </a:t>
            </a:r>
            <a:r>
              <a:rPr lang="pl-PL" sz="2000" u="sng" dirty="0">
                <a:hlinkClick r:id="rId5"/>
              </a:rPr>
              <a:t>FEP 2021-2027</a:t>
            </a:r>
            <a:r>
              <a:rPr lang="pl-PL" sz="2000" b="1" dirty="0"/>
              <a:t> </a:t>
            </a:r>
            <a:r>
              <a:rPr lang="pl-PL" sz="2000" dirty="0"/>
              <a:t>w zakładce dedykowanej naborowi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000" b="1" u="sng" dirty="0">
                <a:hlinkClick r:id="rId6"/>
              </a:rPr>
              <a:t>5.4. Kobiety na rynku pracy FEPM.05.04-IZ.00-001/24</a:t>
            </a:r>
            <a:r>
              <a:rPr lang="pl-PL" sz="2000" dirty="0"/>
              <a:t>. </a:t>
            </a:r>
          </a:p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pl-PL" sz="2000" dirty="0"/>
              <a:t>Wysyłając wniosek w ramach naboru, szczególnie w ostatnim dniu naboru należy uwzględnić, że kontakt ze wsparciem technicznym SOWA EFS jest możliwy jedynie od poniedziałku do piątku (dni robocze) w określonych godzinach, tj. 08:00 – 16:00.</a:t>
            </a:r>
          </a:p>
        </p:txBody>
      </p:sp>
    </p:spTree>
    <p:extLst>
      <p:ext uri="{BB962C8B-B14F-4D97-AF65-F5344CB8AC3E}">
        <p14:creationId xmlns:p14="http://schemas.microsoft.com/office/powerpoint/2010/main" val="251867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251445"/>
            <a:ext cx="8640381" cy="482251"/>
          </a:xfrm>
        </p:spPr>
        <p:txBody>
          <a:bodyPr/>
          <a:lstStyle/>
          <a:p>
            <a:r>
              <a:rPr lang="pl-PL" dirty="0"/>
              <a:t>PODSUMOWANIE: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159673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29</a:t>
            </a:fld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9E45CC-D440-4366-BEE4-CC0B79973E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426" y="899517"/>
            <a:ext cx="8639774" cy="314941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60000"/>
              </a:lnSpc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pl-PL" sz="1800" dirty="0"/>
              <a:t>Dane w SOWA EFS (REALIZATOR = PARTNER).</a:t>
            </a:r>
          </a:p>
          <a:p>
            <a:pPr marL="457200" indent="-457200">
              <a:lnSpc>
                <a:spcPct val="160000"/>
              </a:lnSpc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pl-PL" sz="1800" dirty="0"/>
              <a:t>Wybór wszystkich wskaźników wymienionych w Regulaminie wyboru projektów.</a:t>
            </a:r>
          </a:p>
          <a:p>
            <a:pPr marL="457200" indent="-457200">
              <a:lnSpc>
                <a:spcPct val="160000"/>
              </a:lnSpc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pl-PL" sz="1800" dirty="0"/>
              <a:t>Kompletność wniosku o dofinansowanie (Załącznik nr 32 do Regulaminu wyboru projektów, podpis kwalifikowany).</a:t>
            </a:r>
          </a:p>
          <a:p>
            <a:pPr marL="457200" indent="-457200">
              <a:lnSpc>
                <a:spcPct val="160000"/>
              </a:lnSpc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pl-PL" sz="1800" dirty="0"/>
              <a:t>Instrukcja merytoryczna wypełniania formularza wniosku o dofinansowanie (Załącznik nr 7 do Regulaminu wyboru projektów).</a:t>
            </a:r>
          </a:p>
        </p:txBody>
      </p:sp>
      <p:sp>
        <p:nvSpPr>
          <p:cNvPr id="8" name="Symbol zastępczy zawartości 3">
            <a:extLst>
              <a:ext uri="{FF2B5EF4-FFF2-40B4-BE49-F238E27FC236}">
                <a16:creationId xmlns:a16="http://schemas.microsoft.com/office/drawing/2014/main" id="{E3430DF5-2F77-41DF-BF64-99E252FC1680}"/>
              </a:ext>
            </a:extLst>
          </p:cNvPr>
          <p:cNvSpPr txBox="1">
            <a:spLocks/>
          </p:cNvSpPr>
          <p:nvPr/>
        </p:nvSpPr>
        <p:spPr>
          <a:xfrm>
            <a:off x="161330" y="899517"/>
            <a:ext cx="10297144" cy="58326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endParaRPr lang="pl-PL" sz="2400" dirty="0"/>
          </a:p>
        </p:txBody>
      </p:sp>
      <p:sp>
        <p:nvSpPr>
          <p:cNvPr id="9" name="pole tekstowe 8" descr="cytat: „Zawsze wydaje się, że coś jest niemożliwe, dopóki nie zostanie to zrobione.” Nelson Mandela">
            <a:extLst>
              <a:ext uri="{FF2B5EF4-FFF2-40B4-BE49-F238E27FC236}">
                <a16:creationId xmlns:a16="http://schemas.microsoft.com/office/drawing/2014/main" id="{284DEC90-437E-4FAD-BE43-D7467D1C3AC6}"/>
              </a:ext>
            </a:extLst>
          </p:cNvPr>
          <p:cNvSpPr txBox="1"/>
          <p:nvPr/>
        </p:nvSpPr>
        <p:spPr>
          <a:xfrm>
            <a:off x="5525926" y="4597608"/>
            <a:ext cx="4778684" cy="193899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b="1" i="1" dirty="0">
                <a:solidFill>
                  <a:schemeClr val="tx1"/>
                </a:solidFill>
              </a:rPr>
              <a:t>„Zawsze wydaje się, że coś jest niemożliwe, dopóki nie zostanie to zrobione.”</a:t>
            </a:r>
          </a:p>
          <a:p>
            <a:pPr algn="ctr"/>
            <a:endParaRPr lang="pl-PL" sz="2000" b="1" i="1" dirty="0">
              <a:solidFill>
                <a:schemeClr val="tx1"/>
              </a:solidFill>
            </a:endParaRPr>
          </a:p>
          <a:p>
            <a:pPr algn="ctr"/>
            <a:r>
              <a:rPr lang="pl-PL" sz="2000" b="1" i="1" dirty="0">
                <a:solidFill>
                  <a:schemeClr val="tx1"/>
                </a:solidFill>
              </a:rPr>
              <a:t>Nelson Mandela</a:t>
            </a:r>
            <a:br>
              <a:rPr lang="pl-PL" sz="2000" i="1" dirty="0">
                <a:solidFill>
                  <a:schemeClr val="tx1"/>
                </a:solidFill>
              </a:rPr>
            </a:br>
            <a:r>
              <a:rPr lang="pl-PL" sz="2000" i="1" dirty="0">
                <a:solidFill>
                  <a:schemeClr val="tx1"/>
                </a:solidFill>
              </a:rPr>
              <a:t>								</a:t>
            </a:r>
          </a:p>
        </p:txBody>
      </p:sp>
      <p:pic>
        <p:nvPicPr>
          <p:cNvPr id="4" name="Obraz 3" descr="Rysunek &quot;Na którym stopniu jesteś dzisiaj?&quot; &#10;stopień 1 - nie zrobię tego&#10;stopień 2 - nie umiem&#10;stopień 3 - chcę&#10;stopień 4 - jak to zrobić?&#10;stopień 5 - spróbuję&#10;stopień 6 - mogę to zrobić&#10;stopień 7 - zrobię to&#10;stopień 8 (najwyższy) - Tak, udało się!">
            <a:extLst>
              <a:ext uri="{FF2B5EF4-FFF2-40B4-BE49-F238E27FC236}">
                <a16:creationId xmlns:a16="http://schemas.microsoft.com/office/drawing/2014/main" id="{473D83D9-8E49-4B10-94CA-D07A8A2EE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426" y="4048935"/>
            <a:ext cx="4346636" cy="298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0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019" y="359838"/>
            <a:ext cx="8639774" cy="936104"/>
          </a:xfrm>
        </p:spPr>
        <p:txBody>
          <a:bodyPr>
            <a:normAutofit fontScale="90000"/>
          </a:bodyPr>
          <a:lstStyle/>
          <a:p>
            <a:r>
              <a:rPr lang="pl-PL" sz="3100" dirty="0"/>
              <a:t>Witamy w Systemie Obsługi Wniosków Aplikacyjnych… </a:t>
            </a:r>
            <a:r>
              <a:rPr lang="pl-PL" b="0" dirty="0">
                <a:solidFill>
                  <a:schemeClr val="accent2">
                    <a:lumMod val="25000"/>
                  </a:schemeClr>
                </a:solidFill>
                <a:hlinkClick r:id="rId3"/>
              </a:rPr>
              <a:t>https://sowa2021.efs.gov.pl</a:t>
            </a:r>
            <a:br>
              <a:rPr lang="pl-PL" b="0" dirty="0">
                <a:solidFill>
                  <a:schemeClr val="accent2">
                    <a:lumMod val="25000"/>
                  </a:schemeClr>
                </a:solidFill>
              </a:rPr>
            </a:br>
            <a:br>
              <a:rPr lang="pl-PL" sz="2400" b="0" dirty="0">
                <a:solidFill>
                  <a:schemeClr val="accent2">
                    <a:lumMod val="25000"/>
                  </a:schemeClr>
                </a:solidFill>
              </a:rPr>
            </a:b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793" y="7199837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F70503E4-31EC-48CF-B965-3541A23A48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00" y="1512004"/>
            <a:ext cx="10009212" cy="5420789"/>
          </a:xfrm>
        </p:spPr>
      </p:pic>
    </p:spTree>
    <p:extLst>
      <p:ext uri="{BB962C8B-B14F-4D97-AF65-F5344CB8AC3E}">
        <p14:creationId xmlns:p14="http://schemas.microsoft.com/office/powerpoint/2010/main" val="80745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BC92D9-6F7D-4D77-A223-3677E68D3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466" y="3707829"/>
            <a:ext cx="7920115" cy="1087764"/>
          </a:xfrm>
        </p:spPr>
        <p:txBody>
          <a:bodyPr/>
          <a:lstStyle/>
          <a:p>
            <a:pPr algn="ctr"/>
            <a:r>
              <a:rPr lang="pl-PL" dirty="0"/>
              <a:t>Owocnej pracy nad wnioskiem </a:t>
            </a:r>
            <a:br>
              <a:rPr lang="pl-PL" dirty="0"/>
            </a:br>
            <a:r>
              <a:rPr lang="pl-PL" dirty="0"/>
              <a:t>o dofinansowanie projektu!</a:t>
            </a:r>
          </a:p>
        </p:txBody>
      </p:sp>
    </p:spTree>
    <p:extLst>
      <p:ext uri="{BB962C8B-B14F-4D97-AF65-F5344CB8AC3E}">
        <p14:creationId xmlns:p14="http://schemas.microsoft.com/office/powerpoint/2010/main" val="290691663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23453"/>
            <a:ext cx="8639774" cy="593170"/>
          </a:xfrm>
        </p:spPr>
        <p:txBody>
          <a:bodyPr>
            <a:normAutofit/>
          </a:bodyPr>
          <a:lstStyle/>
          <a:p>
            <a:r>
              <a:rPr lang="pl-PL" dirty="0"/>
              <a:t>Rejestracja konta użytkownika</a:t>
            </a:r>
            <a:endParaRPr lang="pl-PL" b="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181320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CB0E0F57-DFFF-4C7B-B6F8-51D41E2A9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57" y="1043830"/>
            <a:ext cx="10152511" cy="5472014"/>
          </a:xfrm>
        </p:spPr>
      </p:pic>
    </p:spTree>
    <p:extLst>
      <p:ext uri="{BB962C8B-B14F-4D97-AF65-F5344CB8AC3E}">
        <p14:creationId xmlns:p14="http://schemas.microsoft.com/office/powerpoint/2010/main" val="74922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434" y="365501"/>
            <a:ext cx="8675249" cy="720080"/>
          </a:xfrm>
        </p:spPr>
        <p:txBody>
          <a:bodyPr>
            <a:normAutofit/>
          </a:bodyPr>
          <a:lstStyle/>
          <a:p>
            <a:r>
              <a:rPr lang="pl-PL" dirty="0"/>
              <a:t>Użytkownicy</a:t>
            </a:r>
            <a:endParaRPr lang="pl-PL" b="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6266" y="7164213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  <p:pic>
        <p:nvPicPr>
          <p:cNvPr id="20" name="Symbol zastępczy zawartości 19">
            <a:extLst>
              <a:ext uri="{FF2B5EF4-FFF2-40B4-BE49-F238E27FC236}">
                <a16:creationId xmlns:a16="http://schemas.microsoft.com/office/drawing/2014/main" id="{FAB53246-923A-4311-BEC7-1A51716CF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78" y="1079834"/>
            <a:ext cx="9998855" cy="5400006"/>
          </a:xfrm>
        </p:spPr>
      </p:pic>
    </p:spTree>
    <p:extLst>
      <p:ext uri="{BB962C8B-B14F-4D97-AF65-F5344CB8AC3E}">
        <p14:creationId xmlns:p14="http://schemas.microsoft.com/office/powerpoint/2010/main" val="137157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359839"/>
            <a:ext cx="8675249" cy="661205"/>
          </a:xfrm>
        </p:spPr>
        <p:txBody>
          <a:bodyPr>
            <a:normAutofit/>
          </a:bodyPr>
          <a:lstStyle/>
          <a:p>
            <a:r>
              <a:rPr lang="pl-PL" dirty="0"/>
              <a:t>Moje konto</a:t>
            </a:r>
            <a:endParaRPr lang="pl-PL" b="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58394" y="7199836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5B1924B6-8B96-42C4-98A2-11A5C9756B10}"/>
              </a:ext>
            </a:extLst>
          </p:cNvPr>
          <p:cNvSpPr/>
          <p:nvPr/>
        </p:nvSpPr>
        <p:spPr>
          <a:xfrm>
            <a:off x="2681610" y="2267669"/>
            <a:ext cx="1656184" cy="36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5FDEA5EB-A43A-4EBF-8BF5-91A985FCA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45" y="1104296"/>
            <a:ext cx="9878921" cy="5351082"/>
          </a:xfrm>
        </p:spPr>
      </p:pic>
    </p:spTree>
    <p:extLst>
      <p:ext uri="{BB962C8B-B14F-4D97-AF65-F5344CB8AC3E}">
        <p14:creationId xmlns:p14="http://schemas.microsoft.com/office/powerpoint/2010/main" val="163355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12" y="389305"/>
            <a:ext cx="8675249" cy="582220"/>
          </a:xfrm>
        </p:spPr>
        <p:txBody>
          <a:bodyPr>
            <a:normAutofit/>
          </a:bodyPr>
          <a:lstStyle/>
          <a:p>
            <a:r>
              <a:rPr lang="pl-PL" dirty="0"/>
              <a:t>Rejestracja organizacji</a:t>
            </a:r>
            <a:endParaRPr lang="pl-PL" b="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3561" y="7164213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DF85B8F2-AA8C-4E91-A930-26066664F5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93" y="1079834"/>
            <a:ext cx="9979625" cy="5400006"/>
          </a:xfrm>
        </p:spPr>
      </p:pic>
    </p:spTree>
    <p:extLst>
      <p:ext uri="{BB962C8B-B14F-4D97-AF65-F5344CB8AC3E}">
        <p14:creationId xmlns:p14="http://schemas.microsoft.com/office/powerpoint/2010/main" val="370122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1" y="384465"/>
            <a:ext cx="8675249" cy="576064"/>
          </a:xfrm>
        </p:spPr>
        <p:txBody>
          <a:bodyPr>
            <a:normAutofit/>
          </a:bodyPr>
          <a:lstStyle/>
          <a:p>
            <a:r>
              <a:rPr lang="pl-PL" dirty="0"/>
              <a:t>Role w organizacji</a:t>
            </a:r>
            <a:endParaRPr lang="pl-PL" b="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9354" y="7164213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6E5D2250-8A07-4983-AC71-594AEA1FC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16" y="1144700"/>
            <a:ext cx="9721179" cy="5270274"/>
          </a:xfrm>
        </p:spPr>
      </p:pic>
    </p:spTree>
    <p:extLst>
      <p:ext uri="{BB962C8B-B14F-4D97-AF65-F5344CB8AC3E}">
        <p14:creationId xmlns:p14="http://schemas.microsoft.com/office/powerpoint/2010/main" val="293830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F6F145-953F-46CA-8D62-C1C7A4784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Nabór numer FEPM.05.04-IZ.00-001/24 (1 z 2)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6A82981-8BA0-4765-8F6E-79E89F1A60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6096" y="7170648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F270A142-0F2E-4D91-BE7C-96BC0DE964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88" y="1126413"/>
            <a:ext cx="9835836" cy="5306848"/>
          </a:xfrm>
        </p:spPr>
      </p:pic>
    </p:spTree>
    <p:extLst>
      <p:ext uri="{BB962C8B-B14F-4D97-AF65-F5344CB8AC3E}">
        <p14:creationId xmlns:p14="http://schemas.microsoft.com/office/powerpoint/2010/main" val="127774573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15263</TotalTime>
  <Words>665</Words>
  <Application>Microsoft Office PowerPoint</Application>
  <PresentationFormat>Niestandardowy</PresentationFormat>
  <Paragraphs>121</Paragraphs>
  <Slides>30</Slides>
  <Notes>27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5" baseType="lpstr">
      <vt:lpstr>Arial</vt:lpstr>
      <vt:lpstr>Calibri</vt:lpstr>
      <vt:lpstr>Open Sans</vt:lpstr>
      <vt:lpstr>Wingdings</vt:lpstr>
      <vt:lpstr>Motyw pakietu Office</vt:lpstr>
      <vt:lpstr>Wniosek o dofinansowanie projektu – praca w aplikacji SOWA EFS </vt:lpstr>
      <vt:lpstr>AGENDA</vt:lpstr>
      <vt:lpstr>Witamy w Systemie Obsługi Wniosków Aplikacyjnych… https://sowa2021.efs.gov.pl  </vt:lpstr>
      <vt:lpstr>Rejestracja konta użytkownika</vt:lpstr>
      <vt:lpstr>Użytkownicy</vt:lpstr>
      <vt:lpstr>Moje konto</vt:lpstr>
      <vt:lpstr>Rejestracja organizacji</vt:lpstr>
      <vt:lpstr>Role w organizacji</vt:lpstr>
      <vt:lpstr>Nabór numer FEPM.05.04-IZ.00-001/24 (1 z 2)</vt:lpstr>
      <vt:lpstr>Nabór numer FEPM.05.04-IZ.00-001/24 (2 z 2)</vt:lpstr>
      <vt:lpstr>Tworzenie wniosku z poziomu Naboru (1 z 2)</vt:lpstr>
      <vt:lpstr>Tworzenie wniosku z poziomu Naboru (2 z 2)</vt:lpstr>
      <vt:lpstr>Edycja wniosku</vt:lpstr>
      <vt:lpstr>Tworzenie wniosku z poziomu Projektów organizacji</vt:lpstr>
      <vt:lpstr>Projekty organizacji – menu</vt:lpstr>
      <vt:lpstr>Kluczowe informacje przy składaniu wniosków o dofinansowanie projektów  w konkurencyjnej procedurze  dla Działań EFS+ </vt:lpstr>
      <vt:lpstr>Wzór wniosku o dofinansowanie projektu (1 z 2)</vt:lpstr>
      <vt:lpstr>Wzór wniosku o dofinansowanie projektu (2 z 2)</vt:lpstr>
      <vt:lpstr>Sekcja: Wnioskodawca i realizatorzy (1 z 2)</vt:lpstr>
      <vt:lpstr>Sekcja: Wnioskodawca i realizatorzy (2 z 2)</vt:lpstr>
      <vt:lpstr>Poprawne wskazanie nazwy podmiotu we wniosku</vt:lpstr>
      <vt:lpstr>Sekcja: Wskaźniki projektu</vt:lpstr>
      <vt:lpstr>Sekcja: Oświadczenia</vt:lpstr>
      <vt:lpstr>Sekcja: Dodatkowe informacje (1 z 2)</vt:lpstr>
      <vt:lpstr>Sekcja: Dodatkowe informacje (2 z 2)</vt:lpstr>
      <vt:lpstr>Sekcja: Załączniki</vt:lpstr>
      <vt:lpstr>Przesłanie wniosku do instytucji</vt:lpstr>
      <vt:lpstr>Kontakt w czasie trwania naboru</vt:lpstr>
      <vt:lpstr>PODSUMOWANIE:</vt:lpstr>
      <vt:lpstr>Owocnej pracy nad wnioskiem  o dofinansowanie projektu!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Wniosek o dofinansowanie - praca w aplikacji SOWA EFS</dc:title>
  <dc:creator>Ruczyńska Małgorzata</dc:creator>
  <cp:keywords>wniosek o dofinansowanie; SOWA EFS</cp:keywords>
  <cp:lastModifiedBy>Preuhs Joanna</cp:lastModifiedBy>
  <cp:revision>833</cp:revision>
  <cp:lastPrinted>2024-07-02T13:14:57Z</cp:lastPrinted>
  <dcterms:created xsi:type="dcterms:W3CDTF">2022-06-22T09:40:44Z</dcterms:created>
  <dcterms:modified xsi:type="dcterms:W3CDTF">2025-01-09T13:11:03Z</dcterms:modified>
</cp:coreProperties>
</file>