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5" r:id="rId3"/>
    <p:sldId id="258" r:id="rId4"/>
    <p:sldId id="274" r:id="rId5"/>
    <p:sldId id="264" r:id="rId6"/>
    <p:sldId id="279" r:id="rId7"/>
    <p:sldId id="266" r:id="rId8"/>
    <p:sldId id="285" r:id="rId9"/>
    <p:sldId id="288" r:id="rId10"/>
    <p:sldId id="277" r:id="rId11"/>
    <p:sldId id="289" r:id="rId12"/>
    <p:sldId id="278" r:id="rId13"/>
    <p:sldId id="282" r:id="rId14"/>
    <p:sldId id="283" r:id="rId15"/>
    <p:sldId id="284" r:id="rId16"/>
    <p:sldId id="260" r:id="rId17"/>
    <p:sldId id="290" r:id="rId18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45" autoAdjust="0"/>
  </p:normalViewPr>
  <p:slideViewPr>
    <p:cSldViewPr showGuides="1">
      <p:cViewPr varScale="1">
        <p:scale>
          <a:sx n="74" d="100"/>
          <a:sy n="74" d="100"/>
        </p:scale>
        <p:origin x="1387" y="7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2025-03-05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39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74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55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86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901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054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73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575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578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62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28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3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82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92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6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1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28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65792BD4-3A93-4438-AEB4-266E69D8F6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7832008"/>
              </p:ext>
            </p:extLst>
          </p:nvPr>
        </p:nvGraphicFramePr>
        <p:xfrm>
          <a:off x="5345906" y="836190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8" imgW="3563557" imgH="1592400" progId="CorelDraw.Graphic.19">
                  <p:embed/>
                </p:oleObj>
              </mc:Choice>
              <mc:Fallback>
                <p:oleObj name="CorelDRAW" r:id="rId8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5906" y="836190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8EF111D-7CE5-450F-B306-F937C0A2BC8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4826300"/>
              </p:ext>
            </p:extLst>
          </p:nvPr>
        </p:nvGraphicFramePr>
        <p:xfrm>
          <a:off x="5310065" y="849303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orelDRAW" r:id="rId17" imgW="3563557" imgH="1592400" progId="CorelDraw.Graphic.19">
                  <p:embed/>
                </p:oleObj>
              </mc:Choice>
              <mc:Fallback>
                <p:oleObj name="CorelDRAW" r:id="rId17" imgW="3563557" imgH="1592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0065" y="849303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719E4FA-CED0-4848-85E8-9534F2012E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9205808"/>
              </p:ext>
            </p:extLst>
          </p:nvPr>
        </p:nvGraphicFramePr>
        <p:xfrm>
          <a:off x="7146106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orelDRAW" r:id="rId5" imgW="3563557" imgH="1592400" progId="CorelDraw.Graphic.19">
                  <p:embed/>
                </p:oleObj>
              </mc:Choice>
              <mc:Fallback>
                <p:oleObj name="CorelDRAW" r:id="rId5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6106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8AA97FE2-5807-4DCF-9ADB-039E5C2C80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6694974"/>
              </p:ext>
            </p:extLst>
          </p:nvPr>
        </p:nvGraphicFramePr>
        <p:xfrm>
          <a:off x="7794178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orelDRAW" r:id="rId3" imgW="3563557" imgH="1592400" progId="CorelDraw.Graphic.19">
                  <p:embed/>
                </p:oleObj>
              </mc:Choice>
              <mc:Fallback>
                <p:oleObj name="CorelDRAW" r:id="rId3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178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bp.pl/Dla-Klientow/Prosta-komunikacja-bankow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PROSTY JĘZYK NIE TAKI ZNOWU PROSTY… czyli ludzie listy piszą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Monika Grochulska </a:t>
            </a:r>
          </a:p>
          <a:p>
            <a:pPr algn="ctr"/>
            <a:r>
              <a:rPr lang="pl-PL" dirty="0"/>
              <a:t>Gdańsk, 2025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B0641-0309-4A15-A3EC-8829A29C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 język, trudna język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0B9027-1DA9-46EC-B3B4-718EC204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1547589"/>
            <a:ext cx="864038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Błędy językowe najczęściej popełniane…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Wziąć temat na tapet (nie tapetę)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Ilość a liczba – jest różnica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Dedykowany (może być wiersz lub utwór) a projekt jest przeznaczony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Posiadać a mieć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Dzień dzisiejszy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Bynajmniej ≠ przynajmniej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Dzień dzisiejszy i okres czasu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Trwać nadal i dalej kontynuować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W każdym </a:t>
            </a:r>
            <a:r>
              <a:rPr lang="pl-PL" strike="sngStrike" dirty="0">
                <a:solidFill>
                  <a:srgbClr val="000000"/>
                </a:solidFill>
                <a:latin typeface="tahoma" panose="020B0604030504040204" pitchFamily="34" charset="0"/>
              </a:rPr>
              <a:t>bądź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 razie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W cudzysłowie (w</a:t>
            </a:r>
            <a:r>
              <a:rPr lang="pl-PL" strike="sngStrike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pl-PL" strike="sngStrike" dirty="0" err="1">
                <a:solidFill>
                  <a:srgbClr val="000000"/>
                </a:solidFill>
                <a:latin typeface="tahoma" panose="020B0604030504040204" pitchFamily="34" charset="0"/>
              </a:rPr>
              <a:t>cudzysłowiu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</a:rPr>
              <a:t>„Półtorej” roku, „półtorej” kilo 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BDCF10-A6FE-4EB7-AC02-49FE22236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62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63AA6-6F00-4466-85D9-EC8C67E0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Krócej, prościej, lepiej!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CED9AF-B3BD-45CE-AAD7-61A39A1CD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896064" cy="5040000"/>
          </a:xfrm>
        </p:spPr>
        <p:txBody>
          <a:bodyPr>
            <a:noAutofit/>
          </a:bodyPr>
          <a:lstStyle/>
          <a:p>
            <a:r>
              <a:rPr lang="pl-PL" sz="1400" dirty="0"/>
              <a:t>dokonywać: zmiany, wyboru, inwestycji /                           zmieniać, wybierać, inwestować</a:t>
            </a:r>
          </a:p>
          <a:p>
            <a:r>
              <a:rPr lang="pl-PL" sz="1400" dirty="0"/>
              <a:t>ulec: skróceniu, przedawnieniu /	                                         skrócić, przedawnić (się)</a:t>
            </a:r>
          </a:p>
          <a:p>
            <a:r>
              <a:rPr lang="pl-PL" sz="1400" dirty="0"/>
              <a:t>składać: podpis, deklarację /	                                         podpisać, deklarować</a:t>
            </a:r>
          </a:p>
          <a:p>
            <a:r>
              <a:rPr lang="pl-PL" sz="1400" dirty="0"/>
              <a:t>podejmować: decyzję, działanie / decydować, działać</a:t>
            </a:r>
          </a:p>
          <a:p>
            <a:r>
              <a:rPr lang="pl-PL" sz="1400" dirty="0"/>
              <a:t>przeprowadzać: test, analizę / testować, analizować</a:t>
            </a:r>
          </a:p>
          <a:p>
            <a:r>
              <a:rPr lang="pl-PL" sz="1400" dirty="0"/>
              <a:t>mieć: możliwość, wiedzę / móc, wiedzieć</a:t>
            </a:r>
          </a:p>
          <a:p>
            <a:r>
              <a:rPr lang="pl-PL" sz="1400" dirty="0"/>
              <a:t>udzielać: odpowiedzi, wsparci/ odpowiadać, wspierać</a:t>
            </a:r>
          </a:p>
          <a:p>
            <a:endParaRPr lang="pl-PL" sz="1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30A188-4F9C-4DEE-AA43-D76A9D33B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3978" y="1907629"/>
            <a:ext cx="4392488" cy="4680226"/>
          </a:xfrm>
        </p:spPr>
        <p:txBody>
          <a:bodyPr>
            <a:normAutofit fontScale="25000" lnSpcReduction="20000"/>
          </a:bodyPr>
          <a:lstStyle/>
          <a:p>
            <a:r>
              <a:rPr lang="pl-PL" sz="5600" dirty="0"/>
              <a:t>okres czasu / czas</a:t>
            </a:r>
          </a:p>
          <a:p>
            <a:r>
              <a:rPr lang="pl-PL" sz="5600" dirty="0"/>
              <a:t>w dniu dzisiejszym / dzisiaj</a:t>
            </a:r>
          </a:p>
          <a:p>
            <a:r>
              <a:rPr lang="pl-PL" sz="5600" dirty="0"/>
              <a:t>skutkować konsekwencjami / mieć konsekwencje</a:t>
            </a:r>
          </a:p>
          <a:p>
            <a:r>
              <a:rPr lang="pl-PL" sz="5600" dirty="0"/>
              <a:t>potencjalna możliwość / możliwość</a:t>
            </a:r>
          </a:p>
          <a:p>
            <a:r>
              <a:rPr lang="pl-PL" sz="5600" dirty="0"/>
              <a:t>jedyny i niepowtarzalny / jedyny=niepowtarzalny</a:t>
            </a:r>
          </a:p>
          <a:p>
            <a:r>
              <a:rPr lang="pl-PL" sz="5600" dirty="0"/>
              <a:t>aczkolwiek / ale, jednak</a:t>
            </a:r>
          </a:p>
          <a:p>
            <a:r>
              <a:rPr lang="pl-PL" sz="5600" dirty="0"/>
              <a:t>celem / żeby, aby</a:t>
            </a:r>
          </a:p>
          <a:p>
            <a:r>
              <a:rPr lang="pl-PL" sz="5600" dirty="0" err="1"/>
              <a:t>niniejszy,powyższy,przedmiotowy</a:t>
            </a:r>
            <a:r>
              <a:rPr lang="pl-PL" sz="5600" dirty="0"/>
              <a:t> / ten /omawiany</a:t>
            </a:r>
          </a:p>
          <a:p>
            <a:r>
              <a:rPr lang="pl-PL" sz="5600" dirty="0"/>
              <a:t>w drodze wyjątku / wyjątkowo</a:t>
            </a:r>
          </a:p>
          <a:p>
            <a:r>
              <a:rPr lang="pl-PL" sz="5600" dirty="0"/>
              <a:t>w związku z powyższym / dlatego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D5F5DD-A7CC-49B4-9D43-7207D20C0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168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A8EDD-93C8-4346-BCAA-1E516908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Dobre praktyki nie są złe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64BE2E-62B5-4580-93CA-21BE939D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619597"/>
            <a:ext cx="8784879" cy="5040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/>
              <a:t>Zasady skutecznej komunikacji: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zrozumienie tematu,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poznanie grupy docelowej,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dopasowanie języka,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jasne określenie celu przekazu.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Kolejne (pożądane) etapy skutecznej komunikacji: Tworzenie treści, wybór kanałów komunikacji i analiza efektów. </a:t>
            </a:r>
          </a:p>
          <a:p>
            <a:pPr marL="0" indent="0">
              <a:buNone/>
            </a:pPr>
            <a:r>
              <a:rPr lang="pl-PL" sz="1600" b="1" dirty="0"/>
              <a:t>Przykład dobrych praktyk: </a:t>
            </a:r>
            <a:r>
              <a:rPr lang="pl-PL" sz="1600" dirty="0"/>
              <a:t>deklaracja banków w sprawie standardów prostego języka: </a:t>
            </a:r>
          </a:p>
          <a:p>
            <a:pPr marL="0" indent="0">
              <a:buNone/>
            </a:pPr>
            <a:r>
              <a:rPr lang="pl-PL" sz="1600" dirty="0"/>
              <a:t>„Będziemy dążyć do zmiany języka bankowego tak, by klienci rozumieli wszystko, co do nich mówimy i piszemy…” link: </a:t>
            </a:r>
            <a:r>
              <a:rPr lang="pl-PL" sz="1600" dirty="0">
                <a:hlinkClick r:id="rId3"/>
              </a:rPr>
              <a:t>https://www.zbp.pl/Dla-Klientow/Prosta-komunikacja-bankowa</a:t>
            </a:r>
            <a:r>
              <a:rPr lang="pl-PL" sz="1600" dirty="0"/>
              <a:t> </a:t>
            </a:r>
          </a:p>
          <a:p>
            <a:pPr marL="0" indent="0">
              <a:buNone/>
            </a:pPr>
            <a:br>
              <a:rPr lang="pl-PL" sz="1600" dirty="0"/>
            </a:b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CB7D66-7FD3-4554-85A6-D1B867C35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200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8077C-2F24-40F7-964A-8D6DFEC5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/>
              <a:t>Żelazne zasady (5w1) przygotowania komunikatu prasowego/artykułu na stronę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EBECC1-F168-43C4-A0B8-A7FCDCD1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Tytuł – dobrze dobrany, krótki i chwytliwy</a:t>
            </a:r>
          </a:p>
          <a:p>
            <a:r>
              <a:rPr lang="pl-PL" dirty="0" err="1"/>
              <a:t>Lead</a:t>
            </a:r>
            <a:r>
              <a:rPr lang="pl-PL" dirty="0"/>
              <a:t> (nagłówek) –zwięzłe streszczenie komunikatu</a:t>
            </a:r>
          </a:p>
          <a:p>
            <a:r>
              <a:rPr lang="pl-PL" dirty="0"/>
              <a:t>Rozwinięcie – informacja właściwa – rozwinięcie tego, co zostało napisane w nagłówku</a:t>
            </a:r>
          </a:p>
          <a:p>
            <a:r>
              <a:rPr lang="pl-PL" dirty="0"/>
              <a:t>Data upowszechnienia informacji – jest potwierdzeniem aktualności informacji</a:t>
            </a:r>
          </a:p>
          <a:p>
            <a:r>
              <a:rPr lang="pl-PL" dirty="0"/>
              <a:t>Osoba do kontaktu – bezwzględnie należy podać takie informacje jak: imię i nazwisko, telefon, adres e-mail osoby, która w razie potrzeby udzieli szczegółowych informacji (w artykule podajemy autora tekstu)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5DAAEE3-2F40-4E54-BA65-987728B53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7" name="Symbol zastępczy obrazu 6" descr="grafika ze schematem pokazującym z czego powinien składać się prawidłowo napisany tekst ">
            <a:extLst>
              <a:ext uri="{FF2B5EF4-FFF2-40B4-BE49-F238E27FC236}">
                <a16:creationId xmlns:a16="http://schemas.microsoft.com/office/drawing/2014/main" id="{01C8FA28-71CD-4D86-A089-8759E3F065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4858" r="14858"/>
          <a:stretch>
            <a:fillRect/>
          </a:stretch>
        </p:blipFill>
        <p:spPr>
          <a:xfrm>
            <a:off x="161330" y="755501"/>
            <a:ext cx="4986338" cy="57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CC378-1CD0-43EF-A67F-3A921CDF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Media społecznościowe czyli o poście na Facebooku…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22E33-8D75-4417-804E-21D24FA0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Krótko, zwięźle i na temat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Regularnie i na bieżąco - planuj posty i twórz wydarzenia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Skracaj dystans ale zawsze szanuj innych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Oznaczaj partnerów @ np. </a:t>
            </a:r>
            <a:r>
              <a:rPr lang="pl-PL" sz="6400" dirty="0" err="1"/>
              <a:t>pomorskiewunii</a:t>
            </a:r>
            <a:endParaRPr lang="pl-PL" sz="6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Stosuj # (ale z umiarem) – UE i FE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Ciekawe grafiki przyciągają uwagę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Stosuj linki do treści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Zabierz odbiorców „za kulisy”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Odpowiadaj na komentarze i wiadomości – niepochlebnych nie usuwaj!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6400" dirty="0"/>
              <a:t>Pamiętaj – nie ilość a jakość!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Dziel się sukcesami! Newsletter. Biuletyn unijny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80C5F6-830C-4DA0-AF25-494E30339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Symbol zastępczy obrazu 5" descr="grafika z ikonami pokazującymi logo social mediów">
            <a:extLst>
              <a:ext uri="{FF2B5EF4-FFF2-40B4-BE49-F238E27FC236}">
                <a16:creationId xmlns:a16="http://schemas.microsoft.com/office/drawing/2014/main" id="{A5FEA6E8-9B32-4377-9C75-BBC4DE8437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141" r="21141"/>
          <a:stretch>
            <a:fillRect/>
          </a:stretch>
        </p:blipFill>
        <p:spPr>
          <a:xfrm>
            <a:off x="0" y="900113"/>
            <a:ext cx="5129882" cy="592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09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8FAC7-E583-4863-90A1-139F6B31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Konstruktywna krytyka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AAA0AC-B682-4943-B20D-C26C2DE02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5" name="Symbol zastępczy zawartości 4" descr="ulotka a na niej porady ">
            <a:extLst>
              <a:ext uri="{FF2B5EF4-FFF2-40B4-BE49-F238E27FC236}">
                <a16:creationId xmlns:a16="http://schemas.microsoft.com/office/drawing/2014/main" id="{A9B5BF2F-650D-43D7-8A3C-B2815AB3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1530" y="1482472"/>
            <a:ext cx="6768752" cy="56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7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275781"/>
            <a:ext cx="7559675" cy="1714682"/>
          </a:xfrm>
        </p:spPr>
        <p:txBody>
          <a:bodyPr>
            <a:normAutofit fontScale="90000"/>
          </a:bodyPr>
          <a:lstStyle/>
          <a:p>
            <a:r>
              <a:rPr lang="pl-PL" dirty="0"/>
              <a:t>„Nie wystarczy mówić do rzeczy, </a:t>
            </a:r>
            <a:br>
              <a:rPr lang="pl-PL" dirty="0"/>
            </a:br>
            <a:r>
              <a:rPr lang="pl-PL" dirty="0"/>
              <a:t>trzeba jeszcze mówić do ludzi” </a:t>
            </a:r>
            <a:br>
              <a:rPr lang="pl-PL" dirty="0"/>
            </a:br>
            <a:r>
              <a:rPr lang="pl-PL" dirty="0"/>
              <a:t>Stanisław Jerzy Lec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DACEB2-6D7E-4A68-A350-7952F6AE81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br>
              <a:rPr lang="pl-PL" dirty="0"/>
            </a:br>
            <a:r>
              <a:rPr lang="pl-PL" dirty="0"/>
              <a:t>Monika Grochulska </a:t>
            </a:r>
          </a:p>
        </p:txBody>
      </p:sp>
    </p:spTree>
    <p:extLst>
      <p:ext uri="{BB962C8B-B14F-4D97-AF65-F5344CB8AC3E}">
        <p14:creationId xmlns:p14="http://schemas.microsoft.com/office/powerpoint/2010/main" val="14547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2800" dirty="0"/>
              <a:t>Język w administracji – co w urzędzie piszczy?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4861794"/>
            <a:ext cx="8280920" cy="1080000"/>
          </a:xfrm>
        </p:spPr>
        <p:txBody>
          <a:bodyPr>
            <a:normAutofit/>
          </a:bodyPr>
          <a:lstStyle/>
          <a:p>
            <a:r>
              <a:rPr lang="pl-PL" sz="1900" dirty="0"/>
              <a:t>Nadrzędnym celem komunikacji między urzędem a obywatelem musi być POROZUMIENIE. Czy porozumienie=zrozumienie?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Stare, ale czy dobre czasy? </a:t>
            </a:r>
          </a:p>
        </p:txBody>
      </p:sp>
      <p:pic>
        <p:nvPicPr>
          <p:cNvPr id="6" name="Symbol zastępczy obrazu 5" descr="stary druk decyzji z pieczątkami i datą ">
            <a:extLst>
              <a:ext uri="{FF2B5EF4-FFF2-40B4-BE49-F238E27FC236}">
                <a16:creationId xmlns:a16="http://schemas.microsoft.com/office/drawing/2014/main" id="{77E6AB0D-CEA0-42B1-AEDF-00084A533E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865" b="13865"/>
          <a:stretch>
            <a:fillRect/>
          </a:stretch>
        </p:blipFill>
        <p:spPr>
          <a:xfrm>
            <a:off x="669925" y="0"/>
            <a:ext cx="5827713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Prosto i kropka! Pisz jak do „przeciętnego Polaka”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Fundusze są postrzegane jako temat trudny przez ich formalny charakter. Postrzeganie Unii Europejskiej przez Polaków: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Niski poziom wiedzy, co sprawia, że odbiorcy mogą mieć trudności z przyswojeniem treści.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Skomplikowany system pomocy finansowej: System dotacji i programów jest złożony, co wymaga prostszego wyjaśnienia.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Niska świadomość społeczna: Wiele osób nie zdaje sobie sprawy, jak Fundusze wpływają na ich życie codzienne.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Specyficzny styl komunikacji administracji europejskiej: Charakterystyczny formalny </a:t>
            </a:r>
            <a:br>
              <a:rPr lang="pl-PL" dirty="0"/>
            </a:br>
            <a:r>
              <a:rPr lang="pl-PL" dirty="0"/>
              <a:t>i biurokratyczny styl nie zawsze trafia do przeciętnego odbiorcy.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zdjęcie z lotu ptaka łódek, w tym jedna z panelami słonecznymi">
            <a:extLst>
              <a:ext uri="{FF2B5EF4-FFF2-40B4-BE49-F238E27FC236}">
                <a16:creationId xmlns:a16="http://schemas.microsoft.com/office/drawing/2014/main" id="{EB54BD17-3D15-4103-B87B-61441F82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3848"/>
          <a:stretch>
            <a:fillRect/>
          </a:stretch>
        </p:blipFill>
        <p:spPr/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Marzenia a rzeczywistość </a:t>
            </a:r>
          </a:p>
        </p:txBody>
      </p: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Raport Mazowieckiego Urzędu Wojewódzkiego </a:t>
            </a:r>
            <a:br>
              <a:rPr lang="pl-PL" dirty="0"/>
            </a:br>
            <a:r>
              <a:rPr lang="pl-PL" dirty="0"/>
              <a:t>w Warszawie i Biura Rzecznika Praw Obywatelskich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raporcie Biura RPO znalazł się fragment pisma, który brzmi tak: </a:t>
            </a:r>
            <a:br>
              <a:rPr lang="pl-PL" dirty="0"/>
            </a:br>
            <a:r>
              <a:rPr lang="pl-PL" dirty="0"/>
              <a:t>„W sytuacji, gdy ubezpieczony nie rozwiązał stosunku pracy na dzień złożenia wniosku o emeryturę na podstawie art. 184, a nadto nie udokumentował przed organem rentowym spełnienia warunku posiadania wymaganego okresu pracy w szczególnych warunkach lub w szczególnym charakterze na dzień 1 stycznia 1999 r., sąd rozpoznający odwołanie od decyzji odmawiającej przyznanie prawa do emerytury, </a:t>
            </a:r>
            <a:br>
              <a:rPr lang="pl-PL" dirty="0"/>
            </a:br>
            <a:r>
              <a:rPr lang="pl-PL" dirty="0"/>
              <a:t>po ustaleniu, że ubezpieczony nie rozwiązał stosunku pracy, nie ma obowiązku prowadzenia postępowania celem ustalenia spełnienia pozostałych przesłanek przyznania świadczenia”.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986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8" name="Symbol zastępczy zawartości 7" descr="przykład decyzji po zmianach i uproszczeniu jej zapisów ">
            <a:extLst>
              <a:ext uri="{FF2B5EF4-FFF2-40B4-BE49-F238E27FC236}">
                <a16:creationId xmlns:a16="http://schemas.microsoft.com/office/drawing/2014/main" id="{99E314F5-2888-48FA-B644-04FF0BDF2C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41136" y="935487"/>
            <a:ext cx="4797258" cy="5724076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7" name="Symbol zastępczy obrazu 6" descr="stary druk decyzji jak robiono dotychczas ">
            <a:extLst>
              <a:ext uri="{FF2B5EF4-FFF2-40B4-BE49-F238E27FC236}">
                <a16:creationId xmlns:a16="http://schemas.microsoft.com/office/drawing/2014/main" id="{55B00292-E330-4A34-8AFB-402116296E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282" b="282"/>
          <a:stretch>
            <a:fillRect/>
          </a:stretch>
        </p:blipFill>
        <p:spPr>
          <a:xfrm>
            <a:off x="0" y="900113"/>
            <a:ext cx="4986338" cy="57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Klątwa wiedzy i językowa abrakadabra </a:t>
            </a:r>
          </a:p>
        </p:txBody>
      </p:sp>
      <p:pic>
        <p:nvPicPr>
          <p:cNvPr id="7" name="Symbol zastępczy obrazu 6" descr="stos książek ">
            <a:extLst>
              <a:ext uri="{FF2B5EF4-FFF2-40B4-BE49-F238E27FC236}">
                <a16:creationId xmlns:a16="http://schemas.microsoft.com/office/drawing/2014/main" id="{35114B0B-0CAA-4E34-A476-F0FFD414EF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84" r="6684"/>
          <a:stretch>
            <a:fillRect/>
          </a:stretch>
        </p:blipFill>
        <p:spPr>
          <a:xfrm>
            <a:off x="1" y="0"/>
            <a:ext cx="5921970" cy="455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92E46ED-3E19-4474-B281-AF42E175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Rzuć okiem! </a:t>
            </a:r>
          </a:p>
        </p:txBody>
      </p:sp>
      <p:sp>
        <p:nvSpPr>
          <p:cNvPr id="3" name="Symbol zastępczy zawartości 2" descr="opis ">
            <a:extLst>
              <a:ext uri="{FF2B5EF4-FFF2-40B4-BE49-F238E27FC236}">
                <a16:creationId xmlns:a16="http://schemas.microsoft.com/office/drawing/2014/main" id="{FC17017B-C14A-4AD7-800D-FDAB0449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Ponoć najtrudniejsze w pisaniu tekstu jest wyobrażenie sobie, jak to jest nie wiedzieć tego, </a:t>
            </a:r>
            <a:br>
              <a:rPr lang="pl-PL" sz="1600" dirty="0"/>
            </a:br>
            <a:r>
              <a:rPr lang="pl-PL" sz="1600" dirty="0"/>
              <a:t>co my wiemy. Taki stan to tzw. klątwa wiedzy, która dopada zwłaszcza osoby mocno osadzone w danej branży, np. medycznej, technologicznej. W komunikacji skutkuje to brakiem selekcji </a:t>
            </a:r>
            <a:br>
              <a:rPr lang="pl-PL" sz="1600" dirty="0"/>
            </a:br>
            <a:r>
              <a:rPr lang="pl-PL" sz="1600" dirty="0"/>
              <a:t>i pokusą wchodzenia w zbędne detale lub przeciwnie - niezrozumiałym hermetycznym językiem oraz licznymi skrótami, które rozwinąć potrafią tylko profesjonaliści. </a:t>
            </a:r>
          </a:p>
          <a:p>
            <a:r>
              <a:rPr lang="pl-PL" sz="1600" dirty="0"/>
              <a:t>Dobrym rozwiązaniem jest pokazanie tekstu przed publikacją kilku osobom, które nie są bezpośrednio związane z tematem. Sprawdź, czy koleżanka z księgowości przeczyta </a:t>
            </a:r>
            <a:br>
              <a:rPr lang="pl-PL" sz="1600" dirty="0"/>
            </a:br>
            <a:r>
              <a:rPr lang="pl-PL" sz="1600" dirty="0"/>
              <a:t>ze zrozumieniem informację o nowym produkcie. Jeśli na jakimś etapie tekst okaże się niezrozumiały lub zabraknie w nim informacji, które Tobie wydały się zbędne, jest duże prawdopodobieństwo, że końcowy odbiorca – niezwiązany z firmą – również będzie miał podobne odczucia.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617BCC-7C9D-4B77-867F-F3E9514E9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0465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353</TotalTime>
  <Words>938</Words>
  <Application>Microsoft Office PowerPoint</Application>
  <PresentationFormat>Niestandardowy</PresentationFormat>
  <Paragraphs>113</Paragraphs>
  <Slides>17</Slides>
  <Notes>17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tahoma</vt:lpstr>
      <vt:lpstr>Wingdings</vt:lpstr>
      <vt:lpstr>Motyw pakietu Office</vt:lpstr>
      <vt:lpstr>CorelDRAW</vt:lpstr>
      <vt:lpstr>PROSTY JĘZYK NIE TAKI ZNOWU PROSTY… czyli ludzie listy piszą </vt:lpstr>
      <vt:lpstr>Język w administracji – co w urzędzie piszczy?</vt:lpstr>
      <vt:lpstr>Stare, ale czy dobre czasy? </vt:lpstr>
      <vt:lpstr>Prosto i kropka! Pisz jak do „przeciętnego Polaka”</vt:lpstr>
      <vt:lpstr>Marzenia a rzeczywistość </vt:lpstr>
      <vt:lpstr>Raport Mazowieckiego Urzędu Wojewódzkiego  w Warszawie i Biura Rzecznika Praw Obywatelskich</vt:lpstr>
      <vt:lpstr> </vt:lpstr>
      <vt:lpstr>Klątwa wiedzy i językowa abrakadabra </vt:lpstr>
      <vt:lpstr>Rzuć okiem! </vt:lpstr>
      <vt:lpstr>Polska język, trudna język </vt:lpstr>
      <vt:lpstr>Krócej, prościej, lepiej!</vt:lpstr>
      <vt:lpstr>Dobre praktyki nie są złe </vt:lpstr>
      <vt:lpstr>Żelazne zasady (5w1) przygotowania komunikatu prasowego/artykułu na stronę </vt:lpstr>
      <vt:lpstr>Media społecznościowe czyli o poście na Facebooku… </vt:lpstr>
      <vt:lpstr>Konstruktywna krytyka</vt:lpstr>
      <vt:lpstr>„Nie wystarczy mówić do rzeczy,  trzeba jeszcze mówić do ludzi”  Stanisław Jerzy Lec  </vt:lpstr>
      <vt:lpstr>Dziękuję za uwagę Monika Grochulska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Grochulska Monika</cp:lastModifiedBy>
  <cp:revision>54</cp:revision>
  <cp:lastPrinted>2025-03-05T06:54:56Z</cp:lastPrinted>
  <dcterms:created xsi:type="dcterms:W3CDTF">2022-06-22T09:40:44Z</dcterms:created>
  <dcterms:modified xsi:type="dcterms:W3CDTF">2025-03-05T06:55:01Z</dcterms:modified>
</cp:coreProperties>
</file>