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93" r:id="rId4"/>
  </p:sldMasterIdLst>
  <p:notesMasterIdLst>
    <p:notesMasterId r:id="rId25"/>
  </p:notesMasterIdLst>
  <p:sldIdLst>
    <p:sldId id="256" r:id="rId5"/>
    <p:sldId id="332" r:id="rId6"/>
    <p:sldId id="284" r:id="rId7"/>
    <p:sldId id="333" r:id="rId8"/>
    <p:sldId id="315" r:id="rId9"/>
    <p:sldId id="331" r:id="rId10"/>
    <p:sldId id="335" r:id="rId11"/>
    <p:sldId id="336" r:id="rId12"/>
    <p:sldId id="316" r:id="rId13"/>
    <p:sldId id="326" r:id="rId14"/>
    <p:sldId id="337" r:id="rId15"/>
    <p:sldId id="338" r:id="rId16"/>
    <p:sldId id="339" r:id="rId17"/>
    <p:sldId id="325" r:id="rId18"/>
    <p:sldId id="318" r:id="rId19"/>
    <p:sldId id="321" r:id="rId20"/>
    <p:sldId id="327" r:id="rId21"/>
    <p:sldId id="340" r:id="rId22"/>
    <p:sldId id="288" r:id="rId23"/>
    <p:sldId id="341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" initials="AK" lastIdx="2" clrIdx="0">
    <p:extLst>
      <p:ext uri="{19B8F6BF-5375-455C-9EA6-DF929625EA0E}">
        <p15:presenceInfo xmlns:p15="http://schemas.microsoft.com/office/powerpoint/2012/main" userId="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6340" autoAdjust="0"/>
  </p:normalViewPr>
  <p:slideViewPr>
    <p:cSldViewPr snapToGrid="0">
      <p:cViewPr>
        <p:scale>
          <a:sx n="87" d="100"/>
          <a:sy n="87" d="100"/>
        </p:scale>
        <p:origin x="1434" y="5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41906-F7D7-4590-990D-B9D902344738}" type="datetimeFigureOut">
              <a:rPr lang="pl-PL" smtClean="0"/>
              <a:t>22.04.2025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A4E63-7224-469D-9C03-58FE018829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291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6473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A4E63-7224-469D-9C03-58FE018829E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102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A4E63-7224-469D-9C03-58FE018829E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772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603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141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074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469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6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25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115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9044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A4E63-7224-469D-9C03-58FE018829E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927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A4E63-7224-469D-9C03-58FE018829E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044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812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4848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A4E63-7224-469D-9C03-58FE018829E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95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22.04.2025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469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169419" y="1799461"/>
            <a:ext cx="9853164" cy="39201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0299" y="3094953"/>
            <a:ext cx="9031400" cy="986800"/>
          </a:xfrm>
        </p:spPr>
        <p:txBody>
          <a:bodyPr anchor="t" anchorCtr="0">
            <a:normAutofit/>
          </a:bodyPr>
          <a:lstStyle>
            <a:lvl1pPr algn="ctr">
              <a:lnSpc>
                <a:spcPts val="3629"/>
              </a:lnSpc>
              <a:defRPr sz="2903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8A69D8-E434-4799-8832-9915F4EB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22.04.2025</a:t>
            </a:fld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3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99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08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8" name="Obraz 7" descr="Logo rocznicowe: 25 lat Samorządu Województwa Pomorskiego.">
            <a:extLst>
              <a:ext uri="{FF2B5EF4-FFF2-40B4-BE49-F238E27FC236}">
                <a16:creationId xmlns:a16="http://schemas.microsoft.com/office/drawing/2014/main" id="{47461BC3-2B77-43FB-8BAB-EFD2EBB03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760" y="952912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196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7" name="Obraz 6" descr="Logo rocznicowe: 25 lat Samorządu Województwa Pomorskiego.">
            <a:extLst>
              <a:ext uri="{FF2B5EF4-FFF2-40B4-BE49-F238E27FC236}">
                <a16:creationId xmlns:a16="http://schemas.microsoft.com/office/drawing/2014/main" id="{8DAA9314-721F-4659-8D76-1CB0F3F0F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27" y="685377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48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2729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9356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9692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3723655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292285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22.04.2025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000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169419" y="1799461"/>
            <a:ext cx="9853164" cy="39201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0299" y="3094953"/>
            <a:ext cx="9031400" cy="986800"/>
          </a:xfrm>
        </p:spPr>
        <p:txBody>
          <a:bodyPr anchor="t" anchorCtr="0">
            <a:normAutofit/>
          </a:bodyPr>
          <a:lstStyle>
            <a:lvl1pPr algn="ctr">
              <a:lnSpc>
                <a:spcPts val="3629"/>
              </a:lnSpc>
              <a:defRPr sz="2903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8A69D8-E434-4799-8832-9915F4EB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39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22.04.2025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38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22.04.2025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63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22.04.2025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40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83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7351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0652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2677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3941899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20707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22.04.2025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8" name="Obraz 7" descr="Logo rocznicowe: 25 lat Samorządu Województwa Pomorskiego.">
            <a:extLst>
              <a:ext uri="{FF2B5EF4-FFF2-40B4-BE49-F238E27FC236}">
                <a16:creationId xmlns:a16="http://schemas.microsoft.com/office/drawing/2014/main" id="{47461BC3-2B77-43FB-8BAB-EFD2EBB03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760" y="952912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852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169419" y="1799461"/>
            <a:ext cx="9853164" cy="39201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0299" y="3094953"/>
            <a:ext cx="9031400" cy="986800"/>
          </a:xfrm>
        </p:spPr>
        <p:txBody>
          <a:bodyPr anchor="t" anchorCtr="0">
            <a:normAutofit/>
          </a:bodyPr>
          <a:lstStyle>
            <a:lvl1pPr algn="ctr">
              <a:lnSpc>
                <a:spcPts val="3629"/>
              </a:lnSpc>
              <a:defRPr sz="2903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8A69D8-E434-4799-8832-9915F4EB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22.04.2025</a:t>
            </a:fld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72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60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3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8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6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4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421"/>
              </a:lnSpc>
              <a:defRPr sz="273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6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2993"/>
              </a:lnSpc>
              <a:buNone/>
              <a:defRPr sz="2395" b="1">
                <a:solidFill>
                  <a:schemeClr val="tx2"/>
                </a:solidFill>
              </a:defRPr>
            </a:lvl1pPr>
            <a:lvl2pPr marL="430997" indent="0" algn="ctr">
              <a:buNone/>
              <a:defRPr sz="1886"/>
            </a:lvl2pPr>
            <a:lvl3pPr marL="861993" indent="0" algn="ctr">
              <a:buNone/>
              <a:defRPr sz="1697"/>
            </a:lvl3pPr>
            <a:lvl4pPr marL="1292990" indent="0" algn="ctr">
              <a:buNone/>
              <a:defRPr sz="1509"/>
            </a:lvl4pPr>
            <a:lvl5pPr marL="1723986" indent="0" algn="ctr">
              <a:buNone/>
              <a:defRPr sz="1509"/>
            </a:lvl5pPr>
            <a:lvl6pPr marL="2154983" indent="0" algn="ctr">
              <a:buNone/>
              <a:defRPr sz="1509"/>
            </a:lvl6pPr>
            <a:lvl7pPr marL="2585979" indent="0" algn="ctr">
              <a:buNone/>
              <a:defRPr sz="1509"/>
            </a:lvl7pPr>
            <a:lvl8pPr marL="3016975" indent="0" algn="ctr">
              <a:buNone/>
              <a:defRPr sz="1509"/>
            </a:lvl8pPr>
            <a:lvl9pPr marL="3447971" indent="0" algn="ctr">
              <a:buNone/>
              <a:defRPr sz="1509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9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539"/>
              </a:lnSpc>
              <a:defRPr sz="119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22.04.2025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7" y="5846001"/>
            <a:ext cx="10097759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27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1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421"/>
              </a:lnSpc>
              <a:defRPr sz="273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6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2993"/>
              </a:lnSpc>
              <a:buNone/>
              <a:defRPr sz="2395" b="1">
                <a:solidFill>
                  <a:schemeClr val="tx2"/>
                </a:solidFill>
              </a:defRPr>
            </a:lvl1pPr>
            <a:lvl2pPr marL="430997" indent="0" algn="ctr">
              <a:buNone/>
              <a:defRPr sz="1886"/>
            </a:lvl2pPr>
            <a:lvl3pPr marL="861993" indent="0" algn="ctr">
              <a:buNone/>
              <a:defRPr sz="1697"/>
            </a:lvl3pPr>
            <a:lvl4pPr marL="1292990" indent="0" algn="ctr">
              <a:buNone/>
              <a:defRPr sz="1509"/>
            </a:lvl4pPr>
            <a:lvl5pPr marL="1723986" indent="0" algn="ctr">
              <a:buNone/>
              <a:defRPr sz="1509"/>
            </a:lvl5pPr>
            <a:lvl6pPr marL="2154983" indent="0" algn="ctr">
              <a:buNone/>
              <a:defRPr sz="1509"/>
            </a:lvl6pPr>
            <a:lvl7pPr marL="2585979" indent="0" algn="ctr">
              <a:buNone/>
              <a:defRPr sz="1509"/>
            </a:lvl7pPr>
            <a:lvl8pPr marL="3016975" indent="0" algn="ctr">
              <a:buNone/>
              <a:defRPr sz="1509"/>
            </a:lvl8pPr>
            <a:lvl9pPr marL="3447971" indent="0" algn="ctr">
              <a:buNone/>
              <a:defRPr sz="1509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9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539"/>
              </a:lnSpc>
              <a:defRPr sz="119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22.04.2025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7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5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0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1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7" y="5846001"/>
            <a:ext cx="10097759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77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55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7" y="4082830"/>
            <a:ext cx="7800345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2" y="5061679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2993"/>
              </a:lnSpc>
              <a:defRPr sz="23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539"/>
              </a:lnSpc>
              <a:defRPr sz="119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22.04.2025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7" y="4082830"/>
            <a:ext cx="4514751" cy="65325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7" y="5846001"/>
            <a:ext cx="10097759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26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7" y="4082829"/>
            <a:ext cx="8205841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1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5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9"/>
            <a:ext cx="4105635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8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2993"/>
              </a:lnSpc>
              <a:defRPr sz="23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30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029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3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6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00419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816317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9" y="1796072"/>
            <a:ext cx="4926583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816567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85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8466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</p:spTree>
    <p:extLst>
      <p:ext uri="{BB962C8B-B14F-4D97-AF65-F5344CB8AC3E}">
        <p14:creationId xmlns:p14="http://schemas.microsoft.com/office/powerpoint/2010/main" val="3997765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3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6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</p:spTree>
    <p:extLst>
      <p:ext uri="{BB962C8B-B14F-4D97-AF65-F5344CB8AC3E}">
        <p14:creationId xmlns:p14="http://schemas.microsoft.com/office/powerpoint/2010/main" val="251002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7" name="Obraz 6" descr="Logo rocznicowe: 25 lat Samorządu Województwa Pomorskiego.">
            <a:extLst>
              <a:ext uri="{FF2B5EF4-FFF2-40B4-BE49-F238E27FC236}">
                <a16:creationId xmlns:a16="http://schemas.microsoft.com/office/drawing/2014/main" id="{8DAA9314-721F-4659-8D76-1CB0F3F0F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27" y="685377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31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811311" y="4082830"/>
            <a:ext cx="9380691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419" y="0"/>
            <a:ext cx="9853164" cy="473665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5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22" y="4082830"/>
            <a:ext cx="4514751" cy="65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36" y="5074439"/>
            <a:ext cx="8620387" cy="64008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6FCFA159-EADF-49BB-9E3A-21FD151919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7" y="5846001"/>
            <a:ext cx="10097759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99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F44AD720-0363-406B-9E7D-99645A5BE6CD}" type="slidenum">
              <a:rPr lang="pl-PL" altLang="pl-PL" smtClean="0">
                <a:solidFill>
                  <a:srgbClr val="000000"/>
                </a:solidFill>
              </a:rPr>
              <a:pPr defTabSz="457200"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5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60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805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988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10543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149623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71816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2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43383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 dt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2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41391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hdr="0" ftr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2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7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3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5" y="6368270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855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</p:spTree>
    <p:extLst>
      <p:ext uri="{BB962C8B-B14F-4D97-AF65-F5344CB8AC3E}">
        <p14:creationId xmlns:p14="http://schemas.microsoft.com/office/powerpoint/2010/main" val="50241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/>
  <p:txStyles>
    <p:titleStyle>
      <a:lvl1pPr algn="l" defTabSz="861993" rtl="0" eaLnBrk="1" latinLnBrk="0" hangingPunct="1">
        <a:lnSpc>
          <a:spcPts val="3079"/>
        </a:lnSpc>
        <a:spcBef>
          <a:spcPct val="0"/>
        </a:spcBef>
        <a:buNone/>
        <a:defRPr sz="239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15498" indent="-215498" algn="l" defTabSz="861993" rtl="0" eaLnBrk="1" latinLnBrk="0" hangingPunct="1">
        <a:lnSpc>
          <a:spcPts val="2052"/>
        </a:lnSpc>
        <a:spcBef>
          <a:spcPts val="942"/>
        </a:spcBef>
        <a:buClr>
          <a:schemeClr val="accent1"/>
        </a:buClr>
        <a:buFontTx/>
        <a:buBlip>
          <a:blip r:embed="rId13"/>
        </a:buBlip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46494" indent="-215498" algn="l" defTabSz="861993" rtl="0" eaLnBrk="1" latinLnBrk="0" hangingPunct="1">
        <a:lnSpc>
          <a:spcPts val="2052"/>
        </a:lnSpc>
        <a:spcBef>
          <a:spcPts val="471"/>
        </a:spcBef>
        <a:buFontTx/>
        <a:buBlip>
          <a:blip r:embed="rId14"/>
        </a:buBlip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077491" indent="-215498" algn="l" defTabSz="861993" rtl="0" eaLnBrk="1" latinLnBrk="0" hangingPunct="1">
        <a:lnSpc>
          <a:spcPts val="2052"/>
        </a:lnSpc>
        <a:spcBef>
          <a:spcPts val="471"/>
        </a:spcBef>
        <a:buFontTx/>
        <a:buBlip>
          <a:blip r:embed="rId15"/>
        </a:buBlip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508487" indent="-215498" algn="l" defTabSz="861993" rtl="0" eaLnBrk="1" latinLnBrk="0" hangingPunct="1">
        <a:lnSpc>
          <a:spcPts val="2052"/>
        </a:lnSpc>
        <a:spcBef>
          <a:spcPts val="471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939484" indent="-215498" algn="l" defTabSz="861993" rtl="0" eaLnBrk="1" latinLnBrk="0" hangingPunct="1">
        <a:lnSpc>
          <a:spcPts val="2052"/>
        </a:lnSpc>
        <a:spcBef>
          <a:spcPts val="471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370481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801477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23247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663470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0997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199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299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3986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498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5979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6975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7971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3DB9B5B6-45F0-4C4A-B77C-807EDB46B4A6}"/>
              </a:ext>
            </a:extLst>
          </p:cNvPr>
          <p:cNvSpPr txBox="1">
            <a:spLocks/>
          </p:cNvSpPr>
          <p:nvPr/>
        </p:nvSpPr>
        <p:spPr>
          <a:xfrm>
            <a:off x="1523060" y="2817773"/>
            <a:ext cx="8969611" cy="10048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61993" rtl="0" eaLnBrk="1" latinLnBrk="0" hangingPunct="1">
              <a:lnSpc>
                <a:spcPts val="3421"/>
              </a:lnSpc>
              <a:spcBef>
                <a:spcPct val="0"/>
              </a:spcBef>
              <a:buNone/>
              <a:defRPr sz="2737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3600"/>
              </a:lnSpc>
              <a:spcBef>
                <a:spcPts val="0"/>
              </a:spcBef>
            </a:pPr>
            <a:r>
              <a:rPr lang="pl-PL" sz="2000" dirty="0"/>
              <a:t>Uwarunkowania wsparcia w Działaniu 6.3 Infrastruktura społeczna:</a:t>
            </a:r>
            <a:br>
              <a:rPr lang="pl-PL" sz="2000" dirty="0"/>
            </a:br>
            <a:r>
              <a:rPr lang="pl-PL" sz="2000" dirty="0"/>
              <a:t> Szczegółowy Opis Priorytetów i kryteria wyboru projektów</a:t>
            </a:r>
            <a:br>
              <a:rPr lang="pl-PL" sz="1814" dirty="0"/>
            </a:br>
            <a:br>
              <a:rPr lang="pl-PL" sz="1814" dirty="0"/>
            </a:br>
            <a:endParaRPr lang="pl-PL" sz="1814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B065E8D-EEAF-4316-876A-C8227A20A93B}"/>
              </a:ext>
            </a:extLst>
          </p:cNvPr>
          <p:cNvSpPr txBox="1"/>
          <p:nvPr/>
        </p:nvSpPr>
        <p:spPr>
          <a:xfrm>
            <a:off x="4737253" y="4139689"/>
            <a:ext cx="60262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tx2"/>
                </a:solidFill>
              </a:rPr>
              <a:t>Agnieszka Surudo</a:t>
            </a:r>
          </a:p>
          <a:p>
            <a:r>
              <a:rPr lang="pl-PL" sz="2000" dirty="0">
                <a:solidFill>
                  <a:schemeClr val="tx2"/>
                </a:solidFill>
              </a:rPr>
              <a:t>Departament Programów Regionalnych UMWP</a:t>
            </a:r>
          </a:p>
          <a:p>
            <a:r>
              <a:rPr lang="pl-PL" sz="2400" b="1" dirty="0">
                <a:solidFill>
                  <a:schemeClr val="tx2"/>
                </a:solidFill>
              </a:rPr>
              <a:t> </a:t>
            </a:r>
            <a:r>
              <a:rPr lang="pl-PL" sz="1400" b="1" dirty="0">
                <a:solidFill>
                  <a:schemeClr val="tx2"/>
                </a:solidFill>
              </a:rPr>
              <a:t>Gdańsk, 25 kwietnia 2025r.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1200" smtClean="0"/>
              <a:pPr/>
              <a:t>10</a:t>
            </a:fld>
            <a:endParaRPr lang="pl-PL" sz="1200" dirty="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803F0366-C71B-4EC3-B8A4-B36F84B3EA6A}"/>
              </a:ext>
            </a:extLst>
          </p:cNvPr>
          <p:cNvGrpSpPr/>
          <p:nvPr/>
        </p:nvGrpSpPr>
        <p:grpSpPr>
          <a:xfrm>
            <a:off x="908731" y="1009980"/>
            <a:ext cx="9728839" cy="4838040"/>
            <a:chOff x="998" y="1112958"/>
            <a:chExt cx="11269926" cy="3311849"/>
          </a:xfrm>
        </p:grpSpPr>
        <p:sp>
          <p:nvSpPr>
            <p:cNvPr id="6" name="Symbol zastępczy zawartości 5">
              <a:extLst>
                <a:ext uri="{FF2B5EF4-FFF2-40B4-BE49-F238E27FC236}">
                  <a16:creationId xmlns:a16="http://schemas.microsoft.com/office/drawing/2014/main" id="{28AFC0A7-5DD3-4FDC-AF5A-3CEA79BC2E15}"/>
                </a:ext>
              </a:extLst>
            </p:cNvPr>
            <p:cNvSpPr txBox="1">
              <a:spLocks/>
            </p:cNvSpPr>
            <p:nvPr/>
          </p:nvSpPr>
          <p:spPr>
            <a:xfrm>
              <a:off x="998" y="1112958"/>
              <a:ext cx="4216918" cy="3311849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51986" indent="-251986" algn="l" defTabSz="1007943" rtl="0" eaLnBrk="1" latinLnBrk="0" hangingPunct="1">
                <a:lnSpc>
                  <a:spcPts val="2400"/>
                </a:lnSpc>
                <a:spcBef>
                  <a:spcPts val="1102"/>
                </a:spcBef>
                <a:buClr>
                  <a:schemeClr val="accent1"/>
                </a:buClr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1pPr>
              <a:lvl2pPr marL="755957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2pPr>
              <a:lvl3pPr marL="1259929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3pPr>
              <a:lvl4pPr marL="1763900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4pPr>
              <a:lvl5pPr marL="2267872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3538" lvl="3" indent="-250825">
                <a:lnSpc>
                  <a:spcPct val="120000"/>
                </a:lnSpc>
                <a:spcAft>
                  <a:spcPts val="300"/>
                </a:spcAft>
                <a:buClr>
                  <a:schemeClr val="accent1"/>
                </a:buClr>
              </a:pPr>
              <a:r>
                <a:rPr lang="pl-PL" sz="2000" dirty="0"/>
                <a:t>rzeczowej:</a:t>
              </a:r>
            </a:p>
            <a:p>
              <a:pPr marL="577850" lvl="3" indent="-214313">
                <a:lnSpc>
                  <a:spcPct val="120000"/>
                </a:lnSpc>
                <a:spcBef>
                  <a:spcPts val="600"/>
                </a:spcBef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Możliwe warianty</a:t>
              </a:r>
            </a:p>
            <a:p>
              <a:pPr marL="577850" lvl="3" indent="-214313">
                <a:lnSpc>
                  <a:spcPct val="120000"/>
                </a:lnSpc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Zakres rzeczowy projektu</a:t>
              </a:r>
            </a:p>
            <a:p>
              <a:pPr marL="577850" lvl="3" indent="-214313">
                <a:lnSpc>
                  <a:spcPct val="120000"/>
                </a:lnSpc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Nakłady na realizację projektu </a:t>
              </a:r>
            </a:p>
            <a:p>
              <a:pPr marL="577850" lvl="3" indent="-214313">
                <a:lnSpc>
                  <a:spcPct val="120000"/>
                </a:lnSpc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Procedura oceny oddziaływania na środowisko</a:t>
              </a:r>
            </a:p>
            <a:p>
              <a:pPr marL="577850" lvl="3" indent="-214313">
                <a:lnSpc>
                  <a:spcPct val="120000"/>
                </a:lnSpc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Promocja projektu</a:t>
              </a:r>
            </a:p>
            <a:p>
              <a:pPr marL="1511914" lvl="3" indent="0">
                <a:lnSpc>
                  <a:spcPct val="120000"/>
                </a:lnSpc>
                <a:buNone/>
              </a:pPr>
              <a:endParaRPr lang="pl-PL" dirty="0"/>
            </a:p>
            <a:p>
              <a:endParaRPr lang="pl-PL" dirty="0"/>
            </a:p>
          </p:txBody>
        </p:sp>
        <p:sp>
          <p:nvSpPr>
            <p:cNvPr id="7" name="Symbol zastępczy zawartości 5">
              <a:extLst>
                <a:ext uri="{FF2B5EF4-FFF2-40B4-BE49-F238E27FC236}">
                  <a16:creationId xmlns:a16="http://schemas.microsoft.com/office/drawing/2014/main" id="{7000B0F7-12C7-4B42-9939-81F726B8E22D}"/>
                </a:ext>
              </a:extLst>
            </p:cNvPr>
            <p:cNvSpPr txBox="1">
              <a:spLocks/>
            </p:cNvSpPr>
            <p:nvPr/>
          </p:nvSpPr>
          <p:spPr>
            <a:xfrm>
              <a:off x="4134503" y="1112958"/>
              <a:ext cx="3817176" cy="3096345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51986" indent="-251986" algn="l" defTabSz="1007943" rtl="0" eaLnBrk="1" latinLnBrk="0" hangingPunct="1">
                <a:lnSpc>
                  <a:spcPts val="2400"/>
                </a:lnSpc>
                <a:spcBef>
                  <a:spcPts val="1102"/>
                </a:spcBef>
                <a:buClr>
                  <a:schemeClr val="accent1"/>
                </a:buClr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1pPr>
              <a:lvl2pPr marL="755957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2pPr>
              <a:lvl3pPr marL="1259929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3pPr>
              <a:lvl4pPr marL="1763900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4pPr>
              <a:lvl5pPr marL="2267872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3538" lvl="3" indent="-285750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</a:pPr>
              <a:r>
                <a:rPr lang="pl-PL" sz="2000" dirty="0"/>
                <a:t>instytucjonalnej:</a:t>
              </a:r>
            </a:p>
            <a:p>
              <a:pPr marL="550863" lvl="3" indent="-187325">
                <a:lnSpc>
                  <a:spcPct val="120000"/>
                </a:lnSpc>
                <a:spcBef>
                  <a:spcPts val="0"/>
                </a:spcBef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Partnerstwo </a:t>
              </a:r>
            </a:p>
            <a:p>
              <a:pPr marL="550863" lvl="3" indent="-187325">
                <a:lnSpc>
                  <a:spcPct val="120000"/>
                </a:lnSpc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Sposób zarządzania projektem</a:t>
              </a:r>
            </a:p>
            <a:p>
              <a:pPr marL="0" indent="0">
                <a:buNone/>
              </a:pPr>
              <a:endParaRPr lang="pl-PL" dirty="0"/>
            </a:p>
          </p:txBody>
        </p:sp>
        <p:sp>
          <p:nvSpPr>
            <p:cNvPr id="8" name="Symbol zastępczy zawartości 5">
              <a:extLst>
                <a:ext uri="{FF2B5EF4-FFF2-40B4-BE49-F238E27FC236}">
                  <a16:creationId xmlns:a16="http://schemas.microsoft.com/office/drawing/2014/main" id="{1132AA19-E86E-4091-9402-6F9BE9B46623}"/>
                </a:ext>
              </a:extLst>
            </p:cNvPr>
            <p:cNvSpPr txBox="1">
              <a:spLocks/>
            </p:cNvSpPr>
            <p:nvPr/>
          </p:nvSpPr>
          <p:spPr>
            <a:xfrm>
              <a:off x="7806560" y="1112958"/>
              <a:ext cx="3464364" cy="223224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51986" indent="-251986" algn="l" defTabSz="1007943" rtl="0" eaLnBrk="1" latinLnBrk="0" hangingPunct="1">
                <a:lnSpc>
                  <a:spcPts val="2400"/>
                </a:lnSpc>
                <a:spcBef>
                  <a:spcPts val="1102"/>
                </a:spcBef>
                <a:buClr>
                  <a:schemeClr val="accent1"/>
                </a:buClr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1pPr>
              <a:lvl2pPr marL="755957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2pPr>
              <a:lvl3pPr marL="1259929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3pPr>
              <a:lvl4pPr marL="1763900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4pPr>
              <a:lvl5pPr marL="2267872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6088" lvl="3" indent="-244475">
                <a:lnSpc>
                  <a:spcPct val="120000"/>
                </a:lnSpc>
                <a:spcAft>
                  <a:spcPts val="600"/>
                </a:spcAft>
                <a:buClr>
                  <a:schemeClr val="tx2"/>
                </a:buClr>
              </a:pPr>
              <a:r>
                <a:rPr lang="pl-PL" sz="2000" dirty="0"/>
                <a:t>finansowej:</a:t>
              </a:r>
            </a:p>
            <a:p>
              <a:pPr marL="661988" lvl="3" indent="-215900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Pomoc publiczna </a:t>
              </a:r>
            </a:p>
            <a:p>
              <a:pPr marL="661988" lvl="3" indent="-215900">
                <a:lnSpc>
                  <a:spcPct val="120000"/>
                </a:lnSpc>
                <a:spcBef>
                  <a:spcPts val="0"/>
                </a:spcBef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Budżet projektu </a:t>
              </a:r>
            </a:p>
            <a:p>
              <a:pPr lvl="3">
                <a:lnSpc>
                  <a:spcPct val="120000"/>
                </a:lnSpc>
              </a:pPr>
              <a:endParaRPr lang="pl-PL" dirty="0"/>
            </a:p>
            <a:p>
              <a:endParaRPr lang="pl-PL" dirty="0"/>
            </a:p>
          </p:txBody>
        </p:sp>
      </p:grpSp>
      <p:sp>
        <p:nvSpPr>
          <p:cNvPr id="11" name="Tytuł 1">
            <a:extLst>
              <a:ext uri="{FF2B5EF4-FFF2-40B4-BE49-F238E27FC236}">
                <a16:creationId xmlns:a16="http://schemas.microsoft.com/office/drawing/2014/main" id="{75102E5E-3CC0-460F-8415-B3E5758C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9" y="333227"/>
            <a:ext cx="9852728" cy="554896"/>
          </a:xfrm>
        </p:spPr>
        <p:txBody>
          <a:bodyPr/>
          <a:lstStyle/>
          <a:p>
            <a:r>
              <a:rPr lang="pl-PL" dirty="0"/>
              <a:t>Kryteria wyboru projektów – wykonalności (0/1)</a:t>
            </a:r>
          </a:p>
        </p:txBody>
      </p:sp>
    </p:spTree>
    <p:extLst>
      <p:ext uri="{BB962C8B-B14F-4D97-AF65-F5344CB8AC3E}">
        <p14:creationId xmlns:p14="http://schemas.microsoft.com/office/powerpoint/2010/main" val="1448663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0" y="564763"/>
            <a:ext cx="11076719" cy="5715977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900" b="1" dirty="0"/>
              <a:t>Możliwe warianty</a:t>
            </a:r>
            <a:endParaRPr lang="pl-PL" sz="2000" b="1" dirty="0"/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diagnoza potrzeb grupy docelowej oraz deficytów w zakresie deinstytucjonalizacji usług społecznych zawierającą szczegółową analizę bieżących i prognozowanych potrzeb w zakresie miejsc świadczenia usług społecznych;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analiza różnych wariantów realizacji inwestycji. </a:t>
            </a:r>
            <a:endParaRPr lang="pl-PL" sz="1800" b="1" dirty="0"/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900" b="1" dirty="0"/>
              <a:t>Zakres rzeczowy projektu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adekwatność rozwiązań; 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dopasowanie do indywidualnych potrzeb osób otrzymujących wsparcie;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spełnianie standardów dla infrastruktury.  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900" b="1" dirty="0"/>
              <a:t>Nakłady na realizację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sposób szacowania;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kwalifikowalność wydatków;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nakłady odtworzeniowe.</a:t>
            </a:r>
          </a:p>
          <a:p>
            <a:pPr marL="0" indent="0">
              <a:buNone/>
            </a:pPr>
            <a:endParaRPr lang="pl-PL" sz="2000" dirty="0"/>
          </a:p>
          <a:p>
            <a:pPr marL="914406" lvl="2" indent="0">
              <a:buNone/>
            </a:pPr>
            <a:endParaRPr lang="pl-PL" sz="1800" dirty="0"/>
          </a:p>
          <a:p>
            <a:pPr marL="914406" lvl="2" indent="0">
              <a:buNone/>
            </a:pPr>
            <a:endParaRPr lang="pl-PL" sz="1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75102E5E-3CC0-460F-8415-B3E5758C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62" y="138915"/>
            <a:ext cx="9852728" cy="554896"/>
          </a:xfrm>
        </p:spPr>
        <p:txBody>
          <a:bodyPr/>
          <a:lstStyle/>
          <a:p>
            <a:r>
              <a:rPr lang="pl-PL" dirty="0"/>
              <a:t>Kryteria wyboru projektów – wykonalności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089661D6-DA26-4C91-B176-0FFBB46EE52D}"/>
              </a:ext>
            </a:extLst>
          </p:cNvPr>
          <p:cNvGrpSpPr/>
          <p:nvPr/>
        </p:nvGrpSpPr>
        <p:grpSpPr>
          <a:xfrm>
            <a:off x="4433716" y="4590435"/>
            <a:ext cx="6499464" cy="751424"/>
            <a:chOff x="6266046" y="1044492"/>
            <a:chExt cx="5530719" cy="684292"/>
          </a:xfrm>
        </p:grpSpPr>
        <p:sp>
          <p:nvSpPr>
            <p:cNvPr id="10" name="Strzałka: w prawo 9">
              <a:extLst>
                <a:ext uri="{FF2B5EF4-FFF2-40B4-BE49-F238E27FC236}">
                  <a16:creationId xmlns:a16="http://schemas.microsoft.com/office/drawing/2014/main" id="{5A7A8328-6256-471E-8E6D-3698D618F3FA}"/>
                </a:ext>
              </a:extLst>
            </p:cNvPr>
            <p:cNvSpPr/>
            <p:nvPr/>
          </p:nvSpPr>
          <p:spPr>
            <a:xfrm>
              <a:off x="6266046" y="1126828"/>
              <a:ext cx="875899" cy="4716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C4D84C46-1D63-4EC5-9F56-7CC54910275D}"/>
                </a:ext>
              </a:extLst>
            </p:cNvPr>
            <p:cNvSpPr txBox="1"/>
            <p:nvPr/>
          </p:nvSpPr>
          <p:spPr>
            <a:xfrm rot="10800000" flipH="1" flipV="1">
              <a:off x="7295948" y="1044492"/>
              <a:ext cx="4500817" cy="68429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pl-PL" sz="300" dirty="0"/>
            </a:p>
            <a:p>
              <a:pPr>
                <a:lnSpc>
                  <a:spcPct val="150000"/>
                </a:lnSpc>
              </a:pPr>
              <a:r>
                <a:rPr lang="pl-PL" sz="1400" dirty="0"/>
                <a:t>Zał. nr 2 do RW:  </a:t>
              </a:r>
              <a:r>
                <a:rPr lang="pl-PL" sz="1400" b="1" dirty="0"/>
                <a:t>Zasady kwalifikowania wydatków w ramach naboru dla Działania 6.3. Infrastruktura społeczna FEP 2021-2027</a:t>
              </a:r>
            </a:p>
          </p:txBody>
        </p:sp>
      </p:grpSp>
      <p:sp>
        <p:nvSpPr>
          <p:cNvPr id="19" name="Prostokąt 18">
            <a:extLst>
              <a:ext uri="{FF2B5EF4-FFF2-40B4-BE49-F238E27FC236}">
                <a16:creationId xmlns:a16="http://schemas.microsoft.com/office/drawing/2014/main" id="{D5DC1641-43B5-4CF2-8AF8-0AD073DE94F3}"/>
              </a:ext>
            </a:extLst>
          </p:cNvPr>
          <p:cNvSpPr/>
          <p:nvPr/>
        </p:nvSpPr>
        <p:spPr>
          <a:xfrm>
            <a:off x="8740072" y="1701700"/>
            <a:ext cx="2934668" cy="175179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CBC3DEEC-6176-4EF6-A3F9-5837A4C07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619" y="1766887"/>
            <a:ext cx="2617574" cy="1568336"/>
          </a:xfrm>
          <a:prstGeom prst="rect">
            <a:avLst/>
          </a:prstGeom>
        </p:spPr>
      </p:pic>
      <p:sp>
        <p:nvSpPr>
          <p:cNvPr id="24" name="Strzałka: wygięta w górę 23">
            <a:extLst>
              <a:ext uri="{FF2B5EF4-FFF2-40B4-BE49-F238E27FC236}">
                <a16:creationId xmlns:a16="http://schemas.microsoft.com/office/drawing/2014/main" id="{5FB61A7F-7EF6-449F-91EB-6F332C833A6A}"/>
              </a:ext>
            </a:extLst>
          </p:cNvPr>
          <p:cNvSpPr/>
          <p:nvPr/>
        </p:nvSpPr>
        <p:spPr>
          <a:xfrm>
            <a:off x="6853954" y="3175267"/>
            <a:ext cx="3706880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179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78" y="525191"/>
            <a:ext cx="10460496" cy="5533998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1900" b="1" dirty="0">
                <a:solidFill>
                  <a:srgbClr val="000000"/>
                </a:solidFill>
              </a:rPr>
              <a:t>Procedura oddziaływania na środowisko</a:t>
            </a:r>
          </a:p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pl-PL" sz="1900" b="1" dirty="0">
              <a:solidFill>
                <a:srgbClr val="000000"/>
              </a:solidFill>
            </a:endParaRPr>
          </a:p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1900" b="1" dirty="0">
                <a:solidFill>
                  <a:srgbClr val="000000"/>
                </a:solidFill>
              </a:rPr>
              <a:t>Promocja projektu</a:t>
            </a:r>
          </a:p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pl-PL" sz="1900" b="1" dirty="0">
              <a:solidFill>
                <a:srgbClr val="000000"/>
              </a:solidFill>
            </a:endParaRPr>
          </a:p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pl-PL" sz="1900" b="1" dirty="0">
              <a:solidFill>
                <a:srgbClr val="000000"/>
              </a:solidFill>
            </a:endParaRPr>
          </a:p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1900" b="1" dirty="0">
                <a:solidFill>
                  <a:srgbClr val="000000"/>
                </a:solidFill>
              </a:rPr>
              <a:t>Partnerstwo</a:t>
            </a:r>
          </a:p>
          <a:p>
            <a:pPr lvl="1">
              <a:lnSpc>
                <a:spcPct val="114000"/>
              </a:lnSpc>
              <a:buClr>
                <a:srgbClr val="003399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rgbClr val="000000"/>
                </a:solidFill>
              </a:rPr>
              <a:t>warunki określone w art 39 ust 1-4 ustawy wdrożeniowej:</a:t>
            </a:r>
          </a:p>
          <a:p>
            <a:pPr lvl="0"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1900" b="1" dirty="0">
                <a:solidFill>
                  <a:srgbClr val="000000"/>
                </a:solidFill>
              </a:rPr>
              <a:t>Sposób zarządzania </a:t>
            </a:r>
            <a:r>
              <a:rPr lang="pl-PL" sz="1800" b="1" dirty="0">
                <a:solidFill>
                  <a:srgbClr val="000000"/>
                </a:solidFill>
              </a:rPr>
              <a:t>projektem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rgbClr val="000000"/>
                </a:solidFill>
              </a:rPr>
              <a:t>źródła utrzymania majątku, które uwiarygadniają zachowanie trwałości projektu</a:t>
            </a:r>
          </a:p>
          <a:p>
            <a:pPr>
              <a:lnSpc>
                <a:spcPct val="114000"/>
              </a:lnSpc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1900" b="1" dirty="0">
                <a:solidFill>
                  <a:srgbClr val="000000"/>
                </a:solidFill>
              </a:rPr>
              <a:t>Budżet projektu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rgbClr val="000000"/>
                </a:solidFill>
              </a:rPr>
              <a:t>kompletność montażu finansowego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vert="horz" lIns="0" tIns="72000" rIns="0" bIns="7200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92ACDA9-632C-40E8-9FB8-FB02830A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62" y="138915"/>
            <a:ext cx="9852728" cy="554896"/>
          </a:xfrm>
        </p:spPr>
        <p:txBody>
          <a:bodyPr/>
          <a:lstStyle/>
          <a:p>
            <a:r>
              <a:rPr lang="pl-PL" dirty="0"/>
              <a:t>Kryteria wyboru projektów – wykonalności</a:t>
            </a: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2FA66C26-7C0E-4DB2-9A36-B1D8A1869BCC}"/>
              </a:ext>
            </a:extLst>
          </p:cNvPr>
          <p:cNvGrpSpPr/>
          <p:nvPr/>
        </p:nvGrpSpPr>
        <p:grpSpPr>
          <a:xfrm>
            <a:off x="7155083" y="2991780"/>
            <a:ext cx="3560807" cy="769441"/>
            <a:chOff x="7155083" y="2991780"/>
            <a:chExt cx="3560807" cy="769441"/>
          </a:xfrm>
        </p:grpSpPr>
        <p:sp>
          <p:nvSpPr>
            <p:cNvPr id="8" name="Strzałka: w prawo 7">
              <a:extLst>
                <a:ext uri="{FF2B5EF4-FFF2-40B4-BE49-F238E27FC236}">
                  <a16:creationId xmlns:a16="http://schemas.microsoft.com/office/drawing/2014/main" id="{4E0F100A-D6DA-4987-8CD7-323D7705D04C}"/>
                </a:ext>
              </a:extLst>
            </p:cNvPr>
            <p:cNvSpPr/>
            <p:nvPr/>
          </p:nvSpPr>
          <p:spPr>
            <a:xfrm>
              <a:off x="7155083" y="3117547"/>
              <a:ext cx="556235" cy="5179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34501FEE-A637-4059-91DF-16C98687299A}"/>
                </a:ext>
              </a:extLst>
            </p:cNvPr>
            <p:cNvSpPr txBox="1"/>
            <p:nvPr/>
          </p:nvSpPr>
          <p:spPr>
            <a:xfrm rot="10800000" flipH="1" flipV="1">
              <a:off x="7857670" y="2991780"/>
              <a:ext cx="2858220" cy="76944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r>
                <a:rPr lang="pl-PL" sz="1100" dirty="0"/>
                <a:t>podmioty wnoszące  do projektu zasoby;</a:t>
              </a:r>
            </a:p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r>
                <a:rPr lang="pl-PL" sz="1100" dirty="0"/>
                <a:t>wybór przed złożeniem </a:t>
              </a:r>
              <a:r>
                <a:rPr lang="pl-PL" sz="1100" dirty="0" err="1"/>
                <a:t>WoD</a:t>
              </a:r>
              <a:endParaRPr lang="pl-PL" sz="1100" dirty="0"/>
            </a:p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r>
                <a:rPr lang="pl-PL" sz="1100" dirty="0"/>
                <a:t>otwarty nabór (przejrzystość, równe traktowanie)</a:t>
              </a:r>
            </a:p>
          </p:txBody>
        </p: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8CA8D34D-06FF-4D58-A573-576F4B90817F}"/>
              </a:ext>
            </a:extLst>
          </p:cNvPr>
          <p:cNvGrpSpPr/>
          <p:nvPr/>
        </p:nvGrpSpPr>
        <p:grpSpPr>
          <a:xfrm>
            <a:off x="5025530" y="4530619"/>
            <a:ext cx="3558663" cy="1384995"/>
            <a:chOff x="5146910" y="3980360"/>
            <a:chExt cx="3558663" cy="1384995"/>
          </a:xfrm>
        </p:grpSpPr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id="{B590FAFD-5FE1-4788-8F37-3C762D99E28E}"/>
                </a:ext>
              </a:extLst>
            </p:cNvPr>
            <p:cNvSpPr/>
            <p:nvPr/>
          </p:nvSpPr>
          <p:spPr>
            <a:xfrm>
              <a:off x="5146910" y="4292259"/>
              <a:ext cx="556235" cy="5179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F6F66489-2DAA-4043-ACC2-23B626F29FFD}"/>
                </a:ext>
              </a:extLst>
            </p:cNvPr>
            <p:cNvSpPr txBox="1"/>
            <p:nvPr/>
          </p:nvSpPr>
          <p:spPr>
            <a:xfrm rot="10800000" flipH="1" flipV="1">
              <a:off x="5847353" y="3980360"/>
              <a:ext cx="2858220" cy="138499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r>
                <a:rPr lang="pl-PL" sz="1400" b="1" dirty="0"/>
                <a:t>wydatki kwalifikowalne:</a:t>
              </a:r>
            </a:p>
            <a:p>
              <a:pPr marL="742950" lvl="1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pl-PL" sz="1400" dirty="0"/>
                <a:t>EFRR – 85%</a:t>
              </a:r>
            </a:p>
            <a:p>
              <a:pPr marL="742950" lvl="1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pl-PL" sz="1400" dirty="0"/>
                <a:t>budżet państwa – 10%</a:t>
              </a:r>
            </a:p>
            <a:p>
              <a:pPr marL="742950" lvl="1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pl-PL" sz="1400" dirty="0"/>
                <a:t>wkład własny</a:t>
              </a:r>
            </a:p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r>
                <a:rPr lang="pl-PL" sz="1400" b="1" dirty="0"/>
                <a:t>wydatki niekwalifikowalne:</a:t>
              </a:r>
            </a:p>
            <a:p>
              <a:pPr marL="742950" lvl="1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pl-PL" sz="1400" dirty="0"/>
                <a:t>środki własne</a:t>
              </a:r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2C2DD0F7-C19F-48EC-8682-520420AAF053}"/>
              </a:ext>
            </a:extLst>
          </p:cNvPr>
          <p:cNvGrpSpPr/>
          <p:nvPr/>
        </p:nvGrpSpPr>
        <p:grpSpPr>
          <a:xfrm>
            <a:off x="3049724" y="1056381"/>
            <a:ext cx="5107047" cy="1384995"/>
            <a:chOff x="5146910" y="3980361"/>
            <a:chExt cx="3558663" cy="1384995"/>
          </a:xfrm>
        </p:grpSpPr>
        <p:sp>
          <p:nvSpPr>
            <p:cNvPr id="15" name="Strzałka: w prawo 14">
              <a:extLst>
                <a:ext uri="{FF2B5EF4-FFF2-40B4-BE49-F238E27FC236}">
                  <a16:creationId xmlns:a16="http://schemas.microsoft.com/office/drawing/2014/main" id="{18985BBA-17C9-4862-B035-8CE9B2C466E2}"/>
                </a:ext>
              </a:extLst>
            </p:cNvPr>
            <p:cNvSpPr/>
            <p:nvPr/>
          </p:nvSpPr>
          <p:spPr>
            <a:xfrm>
              <a:off x="5146910" y="4292259"/>
              <a:ext cx="556235" cy="5179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6C2F85D3-200C-4E08-877E-14405B6AE5A6}"/>
                </a:ext>
              </a:extLst>
            </p:cNvPr>
            <p:cNvSpPr txBox="1"/>
            <p:nvPr/>
          </p:nvSpPr>
          <p:spPr>
            <a:xfrm rot="10800000" flipH="1" flipV="1">
              <a:off x="5847353" y="3980361"/>
              <a:ext cx="2858220" cy="138499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endParaRPr lang="pl-PL" sz="1400" dirty="0"/>
            </a:p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endParaRPr lang="pl-PL" sz="1400" dirty="0"/>
            </a:p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endParaRPr lang="pl-PL" sz="1400" dirty="0"/>
            </a:p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endParaRPr lang="pl-PL" sz="1400" dirty="0"/>
            </a:p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endParaRPr lang="pl-PL" sz="1400" dirty="0"/>
            </a:p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endParaRPr lang="pl-PL" sz="1400" dirty="0"/>
            </a:p>
          </p:txBody>
        </p:sp>
      </p:grpSp>
      <p:pic>
        <p:nvPicPr>
          <p:cNvPr id="17" name="Obraz 16">
            <a:extLst>
              <a:ext uri="{FF2B5EF4-FFF2-40B4-BE49-F238E27FC236}">
                <a16:creationId xmlns:a16="http://schemas.microsoft.com/office/drawing/2014/main" id="{DE19B379-A959-4988-A8B7-63242ABCE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939" y="1157739"/>
            <a:ext cx="3857824" cy="11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23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78" y="525191"/>
            <a:ext cx="10460496" cy="553399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900" b="1" dirty="0">
                <a:solidFill>
                  <a:srgbClr val="000000"/>
                </a:solidFill>
              </a:rPr>
              <a:t>Pomoc publiczna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900" b="1" dirty="0">
                <a:solidFill>
                  <a:srgbClr val="000000"/>
                </a:solidFill>
              </a:rPr>
              <a:t> </a:t>
            </a:r>
            <a:r>
              <a:rPr lang="pl-PL" sz="1800" dirty="0">
                <a:solidFill>
                  <a:srgbClr val="000000"/>
                </a:solidFill>
              </a:rPr>
              <a:t>identyfikacja braku lub wystąpienia pomocy publicznej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vert="horz" lIns="0" tIns="72000" rIns="0" bIns="7200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92ACDA9-632C-40E8-9FB8-FB02830A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62" y="138915"/>
            <a:ext cx="9852728" cy="554896"/>
          </a:xfrm>
        </p:spPr>
        <p:txBody>
          <a:bodyPr/>
          <a:lstStyle/>
          <a:p>
            <a:r>
              <a:rPr lang="pl-PL" dirty="0"/>
              <a:t>Kryteria wyboru projektów – wykonalności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1B50008-D212-4049-A93A-B6FB10C00116}"/>
              </a:ext>
            </a:extLst>
          </p:cNvPr>
          <p:cNvSpPr txBox="1"/>
          <p:nvPr/>
        </p:nvSpPr>
        <p:spPr>
          <a:xfrm>
            <a:off x="412057" y="1459169"/>
            <a:ext cx="11367886" cy="40626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400" b="1"/>
            </a:lvl1pPr>
            <a:lvl2pPr marL="685804" indent="-228602" defTabSz="914406">
              <a:lnSpc>
                <a:spcPts val="2177"/>
              </a:lnSpc>
              <a:spcBef>
                <a:spcPts val="500"/>
              </a:spcBef>
              <a:buFontTx/>
              <a:buBlip>
                <a:blip r:embed="rId3"/>
              </a:buBlip>
              <a:defRPr sz="1633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457204" lvl="2" indent="-285750" defTabSz="914406">
              <a:lnSpc>
                <a:spcPts val="2177"/>
              </a:lnSpc>
              <a:spcBef>
                <a:spcPts val="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400">
                <a:ea typeface="Open Sans" pitchFamily="2" charset="0"/>
                <a:cs typeface="Open Sans" pitchFamily="2" charset="0"/>
              </a:defRPr>
            </a:lvl3pPr>
            <a:lvl4pPr marL="1600210" indent="-228602" defTabSz="914406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defTabSz="914406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defTabSz="91440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19" indent="-228602" defTabSz="91440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23" indent="-228602" defTabSz="91440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25" indent="-228602" defTabSz="91440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73"/>
              </a:buClr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Analiza powinna zostać dokonana w oparciu o następujące przesłanki: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73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wsparcie udzielane jest przedsiębiorstwu przez państwo lub ze źródeł państwowych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 (NIE)PROWADZENIE DZIAŁANOŚCI GOSPODARCZEJ, ODPŁATNOŚĆ USŁUG, </a:t>
            </a:r>
            <a:r>
              <a:rPr kumimoji="0" lang="pl-PL" sz="1600" b="0" i="0" u="none" strike="noStrike" kern="1200" cap="all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działalność pomocnicza </a:t>
            </a:r>
            <a:r>
              <a:rPr kumimoji="0" lang="pl-PL" sz="16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= NIE / TAK</a:t>
            </a:r>
            <a:endParaRPr kumimoji="0" lang="pl-PL" sz="1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73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wsparcie powoduje uzyskanie przez przedsiębiorstwo przysporzenia na warunkach korzystniejszych od rynkowych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kumimoji="0" lang="pl-PL" sz="1600" b="0" i="0" u="none" strike="noStrike" kern="1200" cap="all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Wsparcie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FEP 2021-2027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= TAK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73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wsparcie ma charakter selektywny (uprzywilejowuje określone przedsiębiorstwa albo produkcję określonych towarów)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kumimoji="0" lang="pl-PL" sz="1600" b="0" i="0" u="none" strike="noStrike" kern="1200" cap="all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katalog projektodawców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= TAK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73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wsparcie grozi zakłóceniem lub zakłóca konkurencję oraz wpływa na wymianę handlową między państwami członkowskimi Unii Europejskiej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kumimoji="0" lang="pl-PL" sz="1600" b="0" i="0" u="none" strike="noStrike" kern="1200" cap="all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lokalny charakter usług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= NIE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73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73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UWAGA: </a:t>
            </a:r>
            <a:r>
              <a:rPr kumimoji="0" lang="pl-PL" sz="1400" b="1" i="0" u="none" strike="noStrike" kern="1200" cap="small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dodatkowa analiza w przypadku gdy w ramach wydatków kwalifikowalnych przewidziano INSTALACJĘ FOTOWOLTAICZNĄ </a:t>
            </a:r>
            <a:r>
              <a:rPr kumimoji="0" lang="pl-PL" sz="1400" b="1" i="0" u="none" strike="noStrike" kern="1200" cap="small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Instrukcja przygotowania Studiów Wykonalności w ramach naboru dla Działania 6.3. Infrastruktura społeczna FEP 2021-2027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659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67B31AFB-6902-433A-B891-44B0705A48A0}"/>
              </a:ext>
            </a:extLst>
          </p:cNvPr>
          <p:cNvSpPr/>
          <p:nvPr/>
        </p:nvSpPr>
        <p:spPr>
          <a:xfrm>
            <a:off x="9533097" y="2157004"/>
            <a:ext cx="2500439" cy="884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36" y="459700"/>
            <a:ext cx="10460496" cy="55339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1800" b="1" dirty="0"/>
              <a:t>Zasada równości szans i niedyskryminacji, w tym dostępności dla osób z niepełnosprawnościami</a:t>
            </a:r>
          </a:p>
          <a:p>
            <a:pPr marL="542925" lvl="1" indent="-228600">
              <a:lnSpc>
                <a:spcPct val="10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dostępność dla wszystkich  użytkowniczek oraz użytkowników i spełnianie standardów,</a:t>
            </a:r>
          </a:p>
          <a:p>
            <a:pPr marL="542925" lvl="1" indent="-228600">
              <a:lnSpc>
                <a:spcPct val="10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zgodność z innymi warunkami zamieszczonymi w opisie działań na rzecz zapewnienia</a:t>
            </a:r>
          </a:p>
          <a:p>
            <a:pPr marL="314325" lvl="1" indent="0">
              <a:lnSpc>
                <a:spcPct val="104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pl-PL" sz="1700" dirty="0"/>
              <a:t> równości, włączenia społecznego i niedyskryminacji dla celu szczegółowego 4 (iii) FEP.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b="1" dirty="0"/>
              <a:t>Karta Praw Podstawowych Unii Europejskiej</a:t>
            </a:r>
          </a:p>
          <a:p>
            <a:pPr marL="542925" lvl="1" indent="-228600">
              <a:lnSpc>
                <a:spcPct val="10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czy zapisy projektu nie stoją w sprzeczności z wymogami Karty Praw Podstawowych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b="1" dirty="0"/>
              <a:t>Konwencja o Prawach Osób Niepełnosprawnych</a:t>
            </a:r>
          </a:p>
          <a:p>
            <a:pPr marL="542925" lvl="1" indent="-228600">
              <a:lnSpc>
                <a:spcPct val="10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czy zapisy wniosku o dofinansowanie dotyczące zakresu i sposobu realizacji projektu</a:t>
            </a:r>
          </a:p>
          <a:p>
            <a:pPr marL="314325" lvl="1" indent="0">
              <a:lnSpc>
                <a:spcPct val="104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pl-PL" sz="1700" dirty="0"/>
              <a:t> oraz wnioskodawcy nie stoją w sprzeczności z wymogami KPON.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b="1" dirty="0"/>
              <a:t>Zasada równości kobiet i mężczyzn</a:t>
            </a:r>
          </a:p>
          <a:p>
            <a:pPr marL="542925" lvl="1" indent="-228600">
              <a:lnSpc>
                <a:spcPct val="10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zgodność projektu z zasadą równości kobiet i mężczyzn.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b="1" dirty="0"/>
              <a:t>Zasada zrównoważonego rozwoju, w tym zasada DNSH</a:t>
            </a:r>
          </a:p>
          <a:p>
            <a:pPr marL="542925" lvl="1" indent="-228600">
              <a:lnSpc>
                <a:spcPct val="10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czy realizacja i funkcjonowanie projektu nie wpłynie negatywnie na trwałość</a:t>
            </a:r>
          </a:p>
          <a:p>
            <a:pPr marL="314325" lvl="1" indent="0">
              <a:lnSpc>
                <a:spcPct val="104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pl-PL" sz="1700" dirty="0"/>
              <a:t> i jakość środowiska,</a:t>
            </a:r>
          </a:p>
          <a:p>
            <a:pPr marL="542925" lvl="1" indent="-228600">
              <a:lnSpc>
                <a:spcPct val="10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czy projekt „nie czyni poważnych szkód” w odniesieniu do każdego z celów środowiskowych.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vert="horz" lIns="0" tIns="72000" rIns="0" bIns="72000" rtlCol="0" anchor="ctr" anchorCtr="0"/>
          <a:lstStyle/>
          <a:p>
            <a:fld id="{EB4015AA-59F6-416B-87A6-8E3D940284E2}" type="slidenum">
              <a:rPr lang="pl-PL" sz="1400"/>
              <a:pPr/>
              <a:t>14</a:t>
            </a:fld>
            <a:endParaRPr lang="pl-PL" sz="1400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6F7E6DDB-62DB-47C9-8C49-FC5A63D94C48}"/>
              </a:ext>
            </a:extLst>
          </p:cNvPr>
          <p:cNvSpPr txBox="1">
            <a:spLocks/>
          </p:cNvSpPr>
          <p:nvPr/>
        </p:nvSpPr>
        <p:spPr>
          <a:xfrm>
            <a:off x="1061849" y="107105"/>
            <a:ext cx="9852728" cy="554896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algn="l" defTabSz="914406" rtl="0" eaLnBrk="1" latinLnBrk="0" hangingPunct="1">
              <a:lnSpc>
                <a:spcPts val="3266"/>
              </a:lnSpc>
              <a:spcBef>
                <a:spcPct val="0"/>
              </a:spcBef>
              <a:buNone/>
              <a:defRPr sz="254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/>
              <a:t>Kryteria wyboru projektów – zgodności z zasadami horyzontalnymi</a:t>
            </a:r>
          </a:p>
        </p:txBody>
      </p:sp>
      <p:sp>
        <p:nvSpPr>
          <p:cNvPr id="2" name="Nawias klamrowy zamykający 1">
            <a:extLst>
              <a:ext uri="{FF2B5EF4-FFF2-40B4-BE49-F238E27FC236}">
                <a16:creationId xmlns:a16="http://schemas.microsoft.com/office/drawing/2014/main" id="{05E039E0-D334-417A-BF4B-3E80618A0336}"/>
              </a:ext>
            </a:extLst>
          </p:cNvPr>
          <p:cNvSpPr/>
          <p:nvPr/>
        </p:nvSpPr>
        <p:spPr>
          <a:xfrm>
            <a:off x="8691537" y="534074"/>
            <a:ext cx="841560" cy="3762797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534D53C-2444-45D7-9CD4-1A6A6642D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939" y="2314398"/>
            <a:ext cx="2117832" cy="558828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7C2A9AFF-7E49-436E-94F9-13D27E58F9E6}"/>
              </a:ext>
            </a:extLst>
          </p:cNvPr>
          <p:cNvSpPr/>
          <p:nvPr/>
        </p:nvSpPr>
        <p:spPr>
          <a:xfrm>
            <a:off x="9789804" y="5266760"/>
            <a:ext cx="2331270" cy="884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D30E17A-7224-4677-BA9A-53F9BB323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538" y="5473964"/>
            <a:ext cx="1990828" cy="469924"/>
          </a:xfrm>
          <a:prstGeom prst="rect">
            <a:avLst/>
          </a:prstGeom>
        </p:spPr>
      </p:pic>
      <p:cxnSp>
        <p:nvCxnSpPr>
          <p:cNvPr id="16" name="Łącznik: łamany 15">
            <a:extLst>
              <a:ext uri="{FF2B5EF4-FFF2-40B4-BE49-F238E27FC236}">
                <a16:creationId xmlns:a16="http://schemas.microsoft.com/office/drawing/2014/main" id="{A9DB9752-CF79-440F-8511-BDA3A25EA038}"/>
              </a:ext>
            </a:extLst>
          </p:cNvPr>
          <p:cNvCxnSpPr/>
          <p:nvPr/>
        </p:nvCxnSpPr>
        <p:spPr>
          <a:xfrm>
            <a:off x="8681082" y="4651396"/>
            <a:ext cx="1221897" cy="1072190"/>
          </a:xfrm>
          <a:prstGeom prst="bentConnector3">
            <a:avLst>
              <a:gd name="adj1" fmla="val 8907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28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17D9CB06-1BF0-4A68-9534-F02441102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998" y="333521"/>
            <a:ext cx="9852728" cy="530637"/>
          </a:xfrm>
        </p:spPr>
        <p:txBody>
          <a:bodyPr/>
          <a:lstStyle/>
          <a:p>
            <a:r>
              <a:rPr lang="pl-PL" dirty="0"/>
              <a:t>Kryteria wyboru projektów – strategiczne (1/3)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999" y="1050810"/>
            <a:ext cx="10247026" cy="369201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b="1" dirty="0">
                <a:solidFill>
                  <a:schemeClr val="accent1"/>
                </a:solidFill>
              </a:rPr>
              <a:t>Obszar A. Zgodność z logiką interwencji Programu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800" b="1" dirty="0"/>
              <a:t>Profil projektu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wpisywanie się w wyzwania, zakres i ukierunkowanie celu szczegółowego 4 (iii) i Działania 6.3. - przyczynianie się projektu do realizacji przedsięwzięcia strategicznego pn. „Zintegrowany rozwój infrastruktury i usług społecznych w województwie pomorskim”</a:t>
            </a:r>
          </a:p>
          <a:p>
            <a:pPr marL="52386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b="1" dirty="0"/>
              <a:t>Potrzeba realizacji projektu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pilność proponowanych działań w kontekście dostępnych form świadczenia usług społecznych w obszarze mieszkalnictwa.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800" b="1" dirty="0"/>
              <a:t>Wkład w zakładane efekty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wkład w osiągnięcie założonych wartości wskaźników.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vert="horz" lIns="0" tIns="72000" rIns="0" bIns="72000" rtlCol="0" anchor="ctr" anchorCtr="0"/>
          <a:lstStyle/>
          <a:p>
            <a:fld id="{EB4015AA-59F6-416B-87A6-8E3D940284E2}" type="slidenum">
              <a:rPr lang="pl-PL" sz="1200"/>
              <a:pPr/>
              <a:t>15</a:t>
            </a:fld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207669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998" y="1068341"/>
            <a:ext cx="9301769" cy="4257284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b="1" dirty="0">
                <a:solidFill>
                  <a:schemeClr val="accent1"/>
                </a:solidFill>
              </a:rPr>
              <a:t>Obszar B. Oddziaływanie projektu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800" b="1" dirty="0"/>
              <a:t>Kompleksowość projektu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wykorzystanie w ramach projektu narzędzi/rozwiązań służących promocji wspartej oferty mieszkalnictwa wśród lokalnej społeczności 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uwzględnienie działań służących poprawie dostępności informacyjno-komunikacyjnej</a:t>
            </a:r>
            <a:endParaRPr lang="pl-PL" sz="1800" b="1" dirty="0"/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800" b="1" dirty="0"/>
              <a:t>Komplementarność projektu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powiązanie z innymi projektami w obszarze usług społecznych i zdrowotnych oraz aktywizacji społecznej i zawodowej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doświadczenie w realizacji projektu w Dz.7.3. RPO WP 2014-2020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endParaRPr lang="pl-PL" sz="1800" dirty="0"/>
          </a:p>
          <a:p>
            <a:pPr>
              <a:lnSpc>
                <a:spcPct val="114000"/>
              </a:lnSpc>
            </a:pPr>
            <a:endParaRPr lang="pl-PL" sz="1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vert="horz" lIns="0" tIns="72000" rIns="0" bIns="72000" rtlCol="0" anchor="ctr" anchorCtr="0"/>
          <a:lstStyle/>
          <a:p>
            <a:fld id="{EB4015AA-59F6-416B-87A6-8E3D940284E2}" type="slidenum">
              <a:rPr lang="pl-PL" sz="1200"/>
              <a:pPr/>
              <a:t>16</a:t>
            </a:fld>
            <a:endParaRPr lang="pl-PL" sz="1200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A517FB25-BDD7-4393-BCAD-C356CE310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998" y="333521"/>
            <a:ext cx="9852728" cy="530637"/>
          </a:xfrm>
        </p:spPr>
        <p:txBody>
          <a:bodyPr/>
          <a:lstStyle/>
          <a:p>
            <a:r>
              <a:rPr lang="pl-PL" dirty="0"/>
              <a:t>Kryteria wyboru projektów – strategiczne (2/3)</a:t>
            </a:r>
          </a:p>
        </p:txBody>
      </p:sp>
    </p:spTree>
    <p:extLst>
      <p:ext uri="{BB962C8B-B14F-4D97-AF65-F5344CB8AC3E}">
        <p14:creationId xmlns:p14="http://schemas.microsoft.com/office/powerpoint/2010/main" val="1889320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18" y="662171"/>
            <a:ext cx="11066704" cy="55201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1800" b="1" dirty="0">
                <a:solidFill>
                  <a:schemeClr val="accent1"/>
                </a:solidFill>
              </a:rPr>
              <a:t>Obszar C. Wartość dodana projektu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600" b="1" dirty="0"/>
              <a:t>Partnerstwo międzysektorowe</a:t>
            </a:r>
          </a:p>
          <a:p>
            <a:pPr lvl="1">
              <a:lnSpc>
                <a:spcPct val="114000"/>
              </a:lnSpc>
              <a:spcBef>
                <a:spcPts val="3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realizacja projektu w partnerstwie/we współpracy organizacji pozarządowej (lider) z instytucjami integracji i pomocy społecznej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600" b="1" dirty="0"/>
              <a:t>Centrum Usług Społecznych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600" b="1" dirty="0"/>
              <a:t>Potencjał organizacji pozarządowych/podmiotów ekonomii społecznej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600" b="1" dirty="0"/>
              <a:t>Lokalizacja</a:t>
            </a:r>
          </a:p>
          <a:p>
            <a:pPr marL="444500" lvl="1" indent="-228600">
              <a:lnSpc>
                <a:spcPct val="114000"/>
              </a:lnSpc>
              <a:spcBef>
                <a:spcPts val="3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lokalizacja projektu na obszarze  o ponadprzeciętnym poziomie wykluczenia społecznego wskazanym w Załączniku do </a:t>
            </a:r>
            <a:r>
              <a:rPr lang="pl-PL" sz="1600" dirty="0">
                <a:solidFill>
                  <a:schemeClr val="accent1"/>
                </a:solidFill>
              </a:rPr>
              <a:t>uchwały nr 272/529/24 Zarządu Województwa Pomorskiego </a:t>
            </a:r>
            <a:r>
              <a:rPr lang="pl-PL" sz="1600" dirty="0"/>
              <a:t>z dnia 5 marca 2024 r.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600" b="1" dirty="0"/>
              <a:t>Zasada DNSH</a:t>
            </a:r>
          </a:p>
          <a:p>
            <a:pPr marL="452438" lvl="1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wpisywanie się w zalecenia związane z realizacją zasady DNSH wskazane w „Analizie spełniania zasady DNSH dla projektu programu Fundusze Europejskie dla Pomorza 2021-2027”.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sz="1800" dirty="0"/>
              <a:t>.</a:t>
            </a:r>
            <a:r>
              <a:rPr lang="pl-PL" sz="1800" b="1" dirty="0">
                <a:solidFill>
                  <a:schemeClr val="accent1"/>
                </a:solidFill>
              </a:rPr>
              <a:t>Obszar D. Specyficzne ukierunkowanie projektu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600" b="1" dirty="0"/>
              <a:t>Krajowe Obszary Strategicznej Interwencji</a:t>
            </a:r>
          </a:p>
          <a:p>
            <a:pPr marL="452438" lvl="1" indent="-228600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realizacja  projektu na obszarze miast średnich tracących funkcje społeczno-gospodarcze lub gmin zagrożonych trwałą marginalizacją.</a:t>
            </a:r>
          </a:p>
          <a:p>
            <a:endParaRPr lang="pl-PL" sz="1600" dirty="0"/>
          </a:p>
          <a:p>
            <a:endParaRPr lang="pl-PL" sz="1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1200" smtClean="0"/>
              <a:pPr/>
              <a:t>17</a:t>
            </a:fld>
            <a:endParaRPr lang="pl-PL" sz="1200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1466110E-88DB-43BE-9A29-E0B0F5DC7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3" y="210898"/>
            <a:ext cx="9852728" cy="530637"/>
          </a:xfrm>
        </p:spPr>
        <p:txBody>
          <a:bodyPr/>
          <a:lstStyle/>
          <a:p>
            <a:r>
              <a:rPr lang="pl-PL" dirty="0"/>
              <a:t>Kryteria wyboru projektów – strategiczne (3/3)</a:t>
            </a:r>
          </a:p>
        </p:txBody>
      </p:sp>
    </p:spTree>
    <p:extLst>
      <p:ext uri="{BB962C8B-B14F-4D97-AF65-F5344CB8AC3E}">
        <p14:creationId xmlns:p14="http://schemas.microsoft.com/office/powerpoint/2010/main" val="177256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0C6B23-1DE9-45B8-8C82-08C6E950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189" y="163145"/>
            <a:ext cx="9852728" cy="979757"/>
          </a:xfrm>
        </p:spPr>
        <p:txBody>
          <a:bodyPr/>
          <a:lstStyle/>
          <a:p>
            <a:r>
              <a:rPr lang="pl-PL" dirty="0"/>
              <a:t>Krajowe Obszary Strategicznej Interwencji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332C82-56C6-487F-998F-1D411D695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50" y="2767171"/>
            <a:ext cx="9852729" cy="3912239"/>
          </a:xfrm>
        </p:spPr>
        <p:txBody>
          <a:bodyPr numCol="3">
            <a:normAutofit fontScale="92500" lnSpcReduction="20000"/>
          </a:bodyPr>
          <a:lstStyle/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Czarna Dąbrówka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Czarne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Człuchów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Damnica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Dębnica Kaszubska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Debrzno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Dzierzgoń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Gardeja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Główczyce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Gniew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Karsin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Kępice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Koczała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Kołczygłowy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Konarzyny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Lichnowy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Liniewo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Łęczyce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Miastko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Mikołajki Pomorskie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Morzeszczyn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Osieczna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Potęgowo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Prabuty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Ryjewo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Rzeczenica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Skórcz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Smołdzino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Stara Kiszewa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Stary Dzierzgoń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Stary Targ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Trzebielino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Tuchomie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901FF24-BB69-4285-8447-33DD9004D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ECDD4E6-D5C6-4BE1-B593-93DD16ABEA39}"/>
              </a:ext>
            </a:extLst>
          </p:cNvPr>
          <p:cNvSpPr txBox="1"/>
          <p:nvPr/>
        </p:nvSpPr>
        <p:spPr>
          <a:xfrm>
            <a:off x="461884" y="669826"/>
            <a:ext cx="9852728" cy="2396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2" lvl="0" indent="-228602" defTabSz="914406">
              <a:lnSpc>
                <a:spcPct val="115000"/>
              </a:lnSpc>
              <a:buClr>
                <a:srgbClr val="003399"/>
              </a:buClr>
              <a:buBlip>
                <a:blip r:embed="rId2"/>
              </a:buBlip>
            </a:pPr>
            <a:r>
              <a:rPr lang="pl-PL" sz="1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Miasta średnie tracące funkcje społeczno-gospodarcze</a:t>
            </a:r>
          </a:p>
          <a:p>
            <a:pPr marL="1257300" lvl="2" indent="-342900" defTabSz="914406">
              <a:lnSpc>
                <a:spcPct val="115000"/>
              </a:lnSpc>
              <a:buClr>
                <a:srgbClr val="003399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Bytów</a:t>
            </a:r>
            <a:endParaRPr lang="pl-PL" sz="17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257300" lvl="2" indent="-342900" defTabSz="914406">
              <a:lnSpc>
                <a:spcPct val="115000"/>
              </a:lnSpc>
              <a:buClr>
                <a:srgbClr val="003399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Chojnice</a:t>
            </a:r>
            <a:endParaRPr lang="pl-PL" sz="17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257300" lvl="2" indent="-342900" defTabSz="914406">
              <a:lnSpc>
                <a:spcPct val="115000"/>
              </a:lnSpc>
              <a:buClr>
                <a:srgbClr val="003399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Lębork</a:t>
            </a:r>
            <a:endParaRPr lang="pl-PL" sz="17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257300" lvl="2" indent="-342900" defTabSz="914406">
              <a:lnSpc>
                <a:spcPct val="115000"/>
              </a:lnSpc>
              <a:buClr>
                <a:srgbClr val="003399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Malbork</a:t>
            </a:r>
            <a:endParaRPr lang="pl-PL" sz="17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257300" lvl="2" indent="-342900" defTabSz="914406">
              <a:lnSpc>
                <a:spcPct val="115000"/>
              </a:lnSpc>
              <a:buClr>
                <a:srgbClr val="003399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Słupsk</a:t>
            </a:r>
          </a:p>
          <a:p>
            <a:pPr marL="228602" lvl="0" indent="-228602" defTabSz="914406">
              <a:lnSpc>
                <a:spcPct val="115000"/>
              </a:lnSpc>
              <a:buClr>
                <a:srgbClr val="003399"/>
              </a:buClr>
              <a:buBlip>
                <a:blip r:embed="rId2"/>
              </a:buBlip>
            </a:pPr>
            <a:r>
              <a:rPr lang="pl-PL" sz="1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Gminy zagrożone trwałą marginalizacją</a:t>
            </a:r>
          </a:p>
          <a:p>
            <a:pPr marL="342900" lvl="0" indent="-342900" defTabSz="914406">
              <a:lnSpc>
                <a:spcPct val="115000"/>
              </a:lnSpc>
              <a:buClr>
                <a:srgbClr val="003399"/>
              </a:buClr>
              <a:buFont typeface="+mj-lt"/>
              <a:buAutoNum type="arabicPeriod"/>
            </a:pPr>
            <a:endParaRPr lang="pl-PL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2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659" y="5656870"/>
            <a:ext cx="9304343" cy="874692"/>
          </a:xfrm>
        </p:spPr>
        <p:txBody>
          <a:bodyPr>
            <a:normAutofit/>
          </a:bodyPr>
          <a:lstStyle/>
          <a:p>
            <a:pPr marL="259232" lvl="1" indent="-259232">
              <a:lnSpc>
                <a:spcPct val="150000"/>
              </a:lnSpc>
              <a:spcAft>
                <a:spcPts val="1089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2"/>
                </a:solidFill>
              </a:rPr>
              <a:t>Ocena strategiczna</a:t>
            </a:r>
            <a:r>
              <a:rPr lang="pl-PL" dirty="0">
                <a:solidFill>
                  <a:schemeClr val="accent1"/>
                </a:solidFill>
              </a:rPr>
              <a:t>: </a:t>
            </a:r>
            <a:r>
              <a:rPr lang="pl-PL" dirty="0"/>
              <a:t>minimum punktowe - </a:t>
            </a:r>
            <a:r>
              <a:rPr lang="pl-PL" b="1" dirty="0">
                <a:solidFill>
                  <a:schemeClr val="accent1"/>
                </a:solidFill>
              </a:rPr>
              <a:t>40</a:t>
            </a:r>
            <a:r>
              <a:rPr lang="pl-PL" dirty="0">
                <a:solidFill>
                  <a:schemeClr val="accent1"/>
                </a:solidFill>
              </a:rPr>
              <a:t> </a:t>
            </a:r>
            <a:r>
              <a:rPr lang="pl-PL" b="1" dirty="0">
                <a:solidFill>
                  <a:schemeClr val="accent1"/>
                </a:solidFill>
              </a:rPr>
              <a:t>pkt </a:t>
            </a:r>
            <a:r>
              <a:rPr lang="pl-PL" dirty="0"/>
              <a:t>(max. 100)</a:t>
            </a:r>
          </a:p>
          <a:p>
            <a:pPr>
              <a:spcAft>
                <a:spcPts val="544"/>
              </a:spcAft>
              <a:buFont typeface="Wingdings" panose="05000000000000000000" pitchFamily="2" charset="2"/>
              <a:buChar char="§"/>
            </a:pPr>
            <a:endParaRPr lang="pl-PL" b="1" dirty="0">
              <a:solidFill>
                <a:schemeClr val="tx2"/>
              </a:solidFill>
            </a:endParaRPr>
          </a:p>
          <a:p>
            <a:pPr>
              <a:spcAft>
                <a:spcPts val="544"/>
              </a:spcAft>
              <a:buFont typeface="Wingdings" panose="05000000000000000000" pitchFamily="2" charset="2"/>
              <a:buChar char="§"/>
            </a:pPr>
            <a:endParaRPr lang="pl-PL" b="1" dirty="0">
              <a:solidFill>
                <a:schemeClr val="tx2"/>
              </a:solidFill>
            </a:endParaRPr>
          </a:p>
          <a:p>
            <a:pPr marL="247711" indent="0">
              <a:spcAft>
                <a:spcPts val="1089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5FFB01-0A08-4758-82BD-8AD3998AE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14772"/>
            <a:fld id="{EB4015AA-59F6-416B-87A6-8E3D940284E2}" type="slidenum">
              <a:rPr lang="pl-PL">
                <a:solidFill>
                  <a:srgbClr val="002073"/>
                </a:solidFill>
              </a:rPr>
              <a:pPr defTabSz="414772"/>
              <a:t>19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8" name="Tytuł 4">
            <a:extLst>
              <a:ext uri="{FF2B5EF4-FFF2-40B4-BE49-F238E27FC236}">
                <a16:creationId xmlns:a16="http://schemas.microsoft.com/office/drawing/2014/main" id="{2151C339-6598-43AA-9193-58CB3C08C160}"/>
              </a:ext>
            </a:extLst>
          </p:cNvPr>
          <p:cNvSpPr txBox="1">
            <a:spLocks/>
          </p:cNvSpPr>
          <p:nvPr/>
        </p:nvSpPr>
        <p:spPr>
          <a:xfrm>
            <a:off x="982775" y="386960"/>
            <a:ext cx="8561196" cy="4895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defTabSz="914406">
              <a:lnSpc>
                <a:spcPts val="3266"/>
              </a:lnSpc>
            </a:pPr>
            <a:r>
              <a:rPr lang="pl-PL" sz="2177" dirty="0">
                <a:solidFill>
                  <a:srgbClr val="002073"/>
                </a:solidFill>
              </a:rPr>
              <a:t>Nabór dla Działania 6.3. Infrastruktura społeczna FEP 2021-2027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76E7B3E-65B2-4E44-9EC4-A52EBFECA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823472"/>
              </p:ext>
            </p:extLst>
          </p:nvPr>
        </p:nvGraphicFramePr>
        <p:xfrm>
          <a:off x="833480" y="913666"/>
          <a:ext cx="9719655" cy="45694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4048">
                  <a:extLst>
                    <a:ext uri="{9D8B030D-6E8A-4147-A177-3AD203B41FA5}">
                      <a16:colId xmlns:a16="http://schemas.microsoft.com/office/drawing/2014/main" val="517036003"/>
                    </a:ext>
                  </a:extLst>
                </a:gridCol>
                <a:gridCol w="785477">
                  <a:extLst>
                    <a:ext uri="{9D8B030D-6E8A-4147-A177-3AD203B41FA5}">
                      <a16:colId xmlns:a16="http://schemas.microsoft.com/office/drawing/2014/main" val="743214321"/>
                    </a:ext>
                  </a:extLst>
                </a:gridCol>
                <a:gridCol w="1688362">
                  <a:extLst>
                    <a:ext uri="{9D8B030D-6E8A-4147-A177-3AD203B41FA5}">
                      <a16:colId xmlns:a16="http://schemas.microsoft.com/office/drawing/2014/main" val="598609830"/>
                    </a:ext>
                  </a:extLst>
                </a:gridCol>
                <a:gridCol w="880884">
                  <a:extLst>
                    <a:ext uri="{9D8B030D-6E8A-4147-A177-3AD203B41FA5}">
                      <a16:colId xmlns:a16="http://schemas.microsoft.com/office/drawing/2014/main" val="3528375014"/>
                    </a:ext>
                  </a:extLst>
                </a:gridCol>
                <a:gridCol w="880884">
                  <a:extLst>
                    <a:ext uri="{9D8B030D-6E8A-4147-A177-3AD203B41FA5}">
                      <a16:colId xmlns:a16="http://schemas.microsoft.com/office/drawing/2014/main" val="1576914034"/>
                    </a:ext>
                  </a:extLst>
                </a:gridCol>
              </a:tblGrid>
              <a:tr h="57272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Nazwa kryterium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61" marR="5761" marT="5761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Waga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61" marR="5761" marT="5761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Maksymalna liczba pkt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61" marR="5761" marT="5761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udział 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61" marR="5761" marT="5761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61" marR="5761" marT="5761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973996"/>
                  </a:ext>
                </a:extLst>
              </a:tr>
              <a:tr h="3036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Profil projektu (1-2)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10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20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>
                          <a:effectLst/>
                        </a:rPr>
                        <a:t>20%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300" b="1" u="none" strike="noStrike" dirty="0">
                          <a:effectLst/>
                        </a:rPr>
                        <a:t>R1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728700"/>
                  </a:ext>
                </a:extLst>
              </a:tr>
              <a:tr h="3036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Potrzeba realizacji projektu (0-1)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10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20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>
                          <a:effectLst/>
                        </a:rPr>
                        <a:t>20%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300" b="1" u="none" strike="noStrike" dirty="0">
                          <a:effectLst/>
                        </a:rPr>
                        <a:t>R2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243748"/>
                  </a:ext>
                </a:extLst>
              </a:tr>
              <a:tr h="3036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Wkład w zakładane efekty (0-1)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10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10%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300" b="1" u="none" strike="noStrike" dirty="0">
                          <a:effectLst/>
                        </a:rPr>
                        <a:t>R4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50740"/>
                  </a:ext>
                </a:extLst>
              </a:tr>
              <a:tr h="3036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Kompleksowość projektu (0-2)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4%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221681"/>
                  </a:ext>
                </a:extLst>
              </a:tr>
              <a:tr h="3036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Komplementarność projektu (0-2)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10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10%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300" b="1" u="none" strike="noStrike" dirty="0">
                          <a:effectLst/>
                        </a:rPr>
                        <a:t>R5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010183"/>
                  </a:ext>
                </a:extLst>
              </a:tr>
              <a:tr h="3036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Partnerstwo międzysektorowe (0-1)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10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10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10%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300" b="1" u="none" strike="noStrike" dirty="0">
                          <a:effectLst/>
                        </a:rPr>
                        <a:t>R3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93005"/>
                  </a:ext>
                </a:extLst>
              </a:tr>
              <a:tr h="3036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Centrum Usług Społecznych (0-1)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5%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80516"/>
                  </a:ext>
                </a:extLst>
              </a:tr>
              <a:tr h="48717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Potencjał organizacji pozarządowych/podmiotów ekonomii społecznej (0-1)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4%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523424"/>
                  </a:ext>
                </a:extLst>
              </a:tr>
              <a:tr h="3036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l-PL" sz="1600" u="none" strike="noStrike">
                          <a:effectLst/>
                        </a:rPr>
                        <a:t>Lokalizacja (0-1)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>
                          <a:effectLst/>
                        </a:rPr>
                        <a:t>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10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10%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704907"/>
                  </a:ext>
                </a:extLst>
              </a:tr>
              <a:tr h="3036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Zasada DNSH (0-5)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5%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394370"/>
                  </a:ext>
                </a:extLst>
              </a:tr>
              <a:tr h="43600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l-PL" sz="1600" u="none" strike="noStrike">
                          <a:effectLst/>
                        </a:rPr>
                        <a:t>Krajowe Obszary Strategicznej Interwencji (0-2)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2%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042536"/>
                  </a:ext>
                </a:extLst>
              </a:tr>
              <a:tr h="303637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300" b="1" u="none" strike="noStrike" dirty="0">
                          <a:effectLst/>
                        </a:rPr>
                        <a:t>100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993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71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920407-527B-4C8B-98D6-6ED3A1EC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96" y="356376"/>
            <a:ext cx="11162371" cy="979757"/>
          </a:xfrm>
        </p:spPr>
        <p:txBody>
          <a:bodyPr>
            <a:normAutofit fontScale="90000"/>
          </a:bodyPr>
          <a:lstStyle/>
          <a:p>
            <a:r>
              <a:rPr lang="pl-PL" dirty="0"/>
              <a:t>CS 4(iii) Wspieranie włączenia społeczno-gospodarczego społeczności marginalizowanych, gospodarstw domowych o niskich dochodach oraz grup w niekorzystnej sytuacji, w tym osób o szczególnych potrzebach, dzięki zintegrowanym działaniom obejmującym usługi mieszkaniowe i usługi społeczne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1D38A23-3781-4736-80B9-8143BBD6C1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1067BF0-C2AB-4524-B084-F723EB3D3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96863"/>
              </p:ext>
            </p:extLst>
          </p:nvPr>
        </p:nvGraphicFramePr>
        <p:xfrm>
          <a:off x="514596" y="2061109"/>
          <a:ext cx="11162371" cy="42030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51182">
                  <a:extLst>
                    <a:ext uri="{9D8B030D-6E8A-4147-A177-3AD203B41FA5}">
                      <a16:colId xmlns:a16="http://schemas.microsoft.com/office/drawing/2014/main" val="1337490944"/>
                    </a:ext>
                  </a:extLst>
                </a:gridCol>
                <a:gridCol w="3111189">
                  <a:extLst>
                    <a:ext uri="{9D8B030D-6E8A-4147-A177-3AD203B41FA5}">
                      <a16:colId xmlns:a16="http://schemas.microsoft.com/office/drawing/2014/main" val="1215095421"/>
                    </a:ext>
                  </a:extLst>
                </a:gridCol>
              </a:tblGrid>
              <a:tr h="861432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 i nazwa Działania 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b" latinLnBrk="0" hangingPunct="1"/>
                      <a:r>
                        <a:rPr lang="pl-PL" sz="2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Alokacja (mln PLN)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714740"/>
                  </a:ext>
                </a:extLst>
              </a:tr>
              <a:tr h="757361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u="none" strike="noStrike" dirty="0">
                          <a:effectLst/>
                        </a:rPr>
                        <a:t>6.3. Infrastruktura społeczna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b" latinLnBrk="0" hangingPunct="1"/>
                      <a:r>
                        <a:rPr lang="pl-PL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16,0 </a:t>
                      </a:r>
                    </a:p>
                  </a:txBody>
                  <a:tcPr marL="6350" marR="6350" marT="635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494905"/>
                  </a:ext>
                </a:extLst>
              </a:tr>
              <a:tr h="861432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u="none" strike="noStrike" dirty="0">
                          <a:effectLst/>
                        </a:rPr>
                        <a:t>6.4. Infrastruktura społeczna – ZIT na terenie obszaru metropolitalnego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b" latinLnBrk="0" hangingPunct="1"/>
                      <a:r>
                        <a:rPr lang="pl-PL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24,0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390623"/>
                  </a:ext>
                </a:extLst>
              </a:tr>
              <a:tr h="861432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u="none" strike="noStrike" dirty="0">
                          <a:effectLst/>
                        </a:rPr>
                        <a:t>6.5. Infrastruktura społeczna – programy rewitalizacji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554081"/>
                  </a:ext>
                </a:extLst>
              </a:tr>
              <a:tr h="861432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u="none" strike="noStrike" dirty="0">
                          <a:effectLst/>
                        </a:rPr>
                        <a:t>6.6. Infrastruktura społeczna – RLKS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5,0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744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519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5">
            <a:extLst>
              <a:ext uri="{FF2B5EF4-FFF2-40B4-BE49-F238E27FC236}">
                <a16:creationId xmlns:a16="http://schemas.microsoft.com/office/drawing/2014/main" id="{0C844E39-9733-4DAC-A4D6-71E1EBF9D801}"/>
              </a:ext>
            </a:extLst>
          </p:cNvPr>
          <p:cNvSpPr txBox="1">
            <a:spLocks/>
          </p:cNvSpPr>
          <p:nvPr/>
        </p:nvSpPr>
        <p:spPr>
          <a:xfrm>
            <a:off x="2706740" y="3429000"/>
            <a:ext cx="6858000" cy="7185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1007943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marR="0" lvl="0" indent="0" algn="ctr" defTabSz="914406" rtl="0" eaLnBrk="1" fontAlgn="auto" latinLnBrk="0" hangingPunct="1">
              <a:lnSpc>
                <a:spcPts val="362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903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t>Dziękuję za uwagę.</a:t>
            </a:r>
          </a:p>
        </p:txBody>
      </p:sp>
    </p:spTree>
    <p:extLst>
      <p:ext uri="{BB962C8B-B14F-4D97-AF65-F5344CB8AC3E}">
        <p14:creationId xmlns:p14="http://schemas.microsoft.com/office/powerpoint/2010/main" val="37113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07972"/>
            <a:ext cx="9175537" cy="21319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latin typeface="+mn-lt"/>
              </a:rPr>
              <a:t>Alokacja: </a:t>
            </a:r>
            <a:r>
              <a:rPr lang="pl-PL" sz="2000" b="1" dirty="0">
                <a:solidFill>
                  <a:schemeClr val="accent1"/>
                </a:solidFill>
                <a:latin typeface="+mn-lt"/>
              </a:rPr>
              <a:t>74 703 529,66 złotych</a:t>
            </a:r>
            <a:r>
              <a:rPr lang="pl-PL" sz="2000" dirty="0">
                <a:latin typeface="+mn-lt"/>
              </a:rPr>
              <a:t>, (kurs EBC na kwiecień 2025 r., tj. 4,1775 zł), w tym:</a:t>
            </a:r>
          </a:p>
          <a:p>
            <a:pPr marL="648081" indent="-227548">
              <a:buFont typeface="Courier New" panose="02070309020205020404" pitchFamily="49" charset="0"/>
              <a:buChar char="o"/>
            </a:pPr>
            <a:r>
              <a:rPr lang="pl-PL" sz="2000" b="1" dirty="0">
                <a:solidFill>
                  <a:schemeClr val="accent1"/>
                </a:solidFill>
                <a:latin typeface="+mn-lt"/>
              </a:rPr>
              <a:t>66 840 000,00 złotych</a:t>
            </a:r>
            <a:r>
              <a:rPr lang="pl-PL" sz="2000" dirty="0">
                <a:latin typeface="+mn-lt"/>
              </a:rPr>
              <a:t> - środki Europejskiego Funduszu Rozwoju Regionalnego</a:t>
            </a:r>
          </a:p>
          <a:p>
            <a:pPr marL="648081" indent="-227548">
              <a:spcAft>
                <a:spcPts val="2177"/>
              </a:spcAft>
              <a:buFont typeface="Courier New" panose="02070309020205020404" pitchFamily="49" charset="0"/>
              <a:buChar char="o"/>
            </a:pPr>
            <a:r>
              <a:rPr lang="pl-PL" sz="2000" b="1" dirty="0">
                <a:solidFill>
                  <a:schemeClr val="accent1"/>
                </a:solidFill>
                <a:latin typeface="+mn-lt"/>
              </a:rPr>
              <a:t>7 863 529,66 złotych</a:t>
            </a:r>
            <a:r>
              <a:rPr lang="pl-PL" sz="20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pl-PL" sz="2000" dirty="0">
                <a:latin typeface="+mn-lt"/>
              </a:rPr>
              <a:t>- środki budżetu państwa</a:t>
            </a:r>
          </a:p>
          <a:p>
            <a:pPr>
              <a:spcAft>
                <a:spcPts val="544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latin typeface="+mn-lt"/>
              </a:rPr>
              <a:t>Termin naboru: </a:t>
            </a:r>
            <a:r>
              <a:rPr lang="pl-PL" sz="2000" b="1" dirty="0">
                <a:solidFill>
                  <a:schemeClr val="accent1"/>
                </a:solidFill>
                <a:latin typeface="+mn-lt"/>
              </a:rPr>
              <a:t>30 kwietnia 2025 r. </a:t>
            </a:r>
            <a:r>
              <a:rPr lang="pl-PL" sz="2000" dirty="0">
                <a:latin typeface="+mn-lt"/>
              </a:rPr>
              <a:t>(godz. 9.00) </a:t>
            </a:r>
            <a:r>
              <a:rPr lang="pl-PL" sz="2000" b="1" dirty="0">
                <a:solidFill>
                  <a:schemeClr val="accent1"/>
                </a:solidFill>
                <a:latin typeface="+mn-lt"/>
              </a:rPr>
              <a:t>do 25 czerwca 2025 r. </a:t>
            </a:r>
            <a:r>
              <a:rPr lang="pl-PL" sz="2000" dirty="0">
                <a:latin typeface="+mn-lt"/>
              </a:rPr>
              <a:t>(godz. 23.59)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5FFB01-0A08-4758-82BD-8AD3998AE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10" name="Tytuł 4">
            <a:extLst>
              <a:ext uri="{FF2B5EF4-FFF2-40B4-BE49-F238E27FC236}">
                <a16:creationId xmlns:a16="http://schemas.microsoft.com/office/drawing/2014/main" id="{3610C767-F517-4EE8-9AE1-49039671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99" y="424080"/>
            <a:ext cx="9857894" cy="489587"/>
          </a:xfrm>
        </p:spPr>
        <p:txBody>
          <a:bodyPr>
            <a:normAutofit/>
          </a:bodyPr>
          <a:lstStyle/>
          <a:p>
            <a:r>
              <a:rPr lang="pl-PL" sz="2177" dirty="0"/>
              <a:t>Nabór dla Działania 6.3. Infrastruktura społeczna FEP 2021-2027 </a:t>
            </a:r>
          </a:p>
        </p:txBody>
      </p:sp>
    </p:spTree>
    <p:extLst>
      <p:ext uri="{BB962C8B-B14F-4D97-AF65-F5344CB8AC3E}">
        <p14:creationId xmlns:p14="http://schemas.microsoft.com/office/powerpoint/2010/main" val="3975042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627A1B-EACA-4B6E-B408-105ADCA31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4" y="906439"/>
            <a:ext cx="11059428" cy="42456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Szczegółowy Opis Priorytetów - uchwała ZWP nr 123/61/25 ZWP z dnia 30 stycznia 2025r. 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Kryteria wyboru projektów dla Działania 6.3. Infrastruktura społeczna w ramach programu regionalnego Fundusze Europejskie dla Pomorza 2021-2027 - uchwała KM FEP 2021-2027 nr 3/VI/24 z dnia 19 lipca 2024r. </a:t>
            </a: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accent1"/>
                </a:solidFill>
              </a:rPr>
              <a:t>Regulamin wyboru projektów dla naboru wniosków o dofinansowanie projektów dla Działania 6.3. Infrastruktura społeczna w ramach programu regionalnego Fundusze Europejskie dla Pomorza 2021-2027 (FEPM.06.03-IZ.00-001/25) – uchwała ZWP nr 452/84/25 z dnia 17 kwietnia 2025r</a:t>
            </a:r>
            <a:r>
              <a:rPr lang="pl-PL" sz="2000" dirty="0"/>
              <a:t>.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Plan przedsięwzięcia strategicznego pn. „Zintegrowany rozwój infrastruktury i usług społecznych w województwie pomorskim” - uchwała ZWP nr 914/7/24 z dnia 16 lipca 2024r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53838B5-BCEE-40E9-915E-0BE0E2A0C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907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907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6923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9ABEB3-C697-453E-8C38-B5586EC9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9" y="333227"/>
            <a:ext cx="9852728" cy="554896"/>
          </a:xfrm>
        </p:spPr>
        <p:txBody>
          <a:bodyPr/>
          <a:lstStyle/>
          <a:p>
            <a:r>
              <a:rPr lang="pl-PL" dirty="0"/>
              <a:t>Kryteria wyboru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03BE97-9DA4-4394-89A3-AA91A892B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52" y="888123"/>
            <a:ext cx="10708636" cy="5643440"/>
          </a:xfrm>
        </p:spPr>
        <p:txBody>
          <a:bodyPr>
            <a:normAutofit lnSpcReduction="10000"/>
          </a:bodyPr>
          <a:lstStyle/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/>
              <a:t>sformułowane w oparciu o „Metodykę wyboru projektów w ramach programu regionalnego Fundusze Europejskie dla Pomorza 2021-2027 dla projektów zintegrowanych” przyjętą 20 czerwca 2023 r.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/>
              <a:t>konkurencyjny sposób wyboru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/>
              <a:t>nabór wiodący</a:t>
            </a:r>
          </a:p>
          <a:p>
            <a:pPr>
              <a:lnSpc>
                <a:spcPct val="123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800" dirty="0"/>
              <a:t>kryteria:</a:t>
            </a:r>
          </a:p>
          <a:p>
            <a:pPr marL="800104" lvl="2" indent="-342900">
              <a:lnSpc>
                <a:spcPct val="123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formalne, </a:t>
            </a:r>
          </a:p>
          <a:p>
            <a:pPr marL="800104" lvl="2" indent="-342900">
              <a:lnSpc>
                <a:spcPct val="123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statusu projektu zintegrowanego I,</a:t>
            </a:r>
          </a:p>
          <a:p>
            <a:pPr marL="800104" lvl="2" indent="-342900">
              <a:lnSpc>
                <a:spcPct val="123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wykonalności, </a:t>
            </a:r>
          </a:p>
          <a:p>
            <a:pPr marL="800104" lvl="2" indent="-342900">
              <a:lnSpc>
                <a:spcPct val="123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zgodności z zasadami horyzontalnymi, </a:t>
            </a:r>
          </a:p>
          <a:p>
            <a:pPr marL="800104" lvl="2" indent="-3429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strategiczne.</a:t>
            </a:r>
          </a:p>
          <a:p>
            <a:pPr>
              <a:lnSpc>
                <a:spcPct val="133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800" dirty="0"/>
              <a:t>definicje zawierają wymogi wynikające z:</a:t>
            </a:r>
          </a:p>
          <a:p>
            <a:pPr marL="800104" lvl="2" indent="-342900">
              <a:lnSpc>
                <a:spcPct val="13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programu FEP 2021-2027, </a:t>
            </a:r>
          </a:p>
          <a:p>
            <a:pPr marL="800104" lvl="2" indent="-342900">
              <a:lnSpc>
                <a:spcPct val="13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Szczegółowego Opisu Priorytetów, </a:t>
            </a:r>
          </a:p>
          <a:p>
            <a:pPr marL="800104" lvl="2" indent="-342900">
              <a:lnSpc>
                <a:spcPct val="13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Wytycznych ministra właściwego ds. rozwoju regionalnego,</a:t>
            </a:r>
          </a:p>
          <a:p>
            <a:pPr marL="800104" lvl="2" indent="-342900">
              <a:lnSpc>
                <a:spcPct val="13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Kontraktu Programowego dla Województwa Pomorskiego.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endParaRPr lang="pl-PL" sz="1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87BAB0F-9A0F-435A-A5FF-97CF94FA0C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1200" smtClean="0"/>
              <a:pPr/>
              <a:t>5</a:t>
            </a:fld>
            <a:endParaRPr lang="pl-PL" sz="1200" dirty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7F6B3DD2-9F98-4404-BD10-C1643DB57F6E}"/>
              </a:ext>
            </a:extLst>
          </p:cNvPr>
          <p:cNvGrpSpPr/>
          <p:nvPr/>
        </p:nvGrpSpPr>
        <p:grpSpPr>
          <a:xfrm>
            <a:off x="6200078" y="2029521"/>
            <a:ext cx="4687448" cy="3100576"/>
            <a:chOff x="6200078" y="2029521"/>
            <a:chExt cx="4687448" cy="3100576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A3EFD06C-F77B-4800-ADE8-9719F3047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523" y="2108016"/>
              <a:ext cx="4301003" cy="3022081"/>
            </a:xfrm>
            <a:prstGeom prst="rect">
              <a:avLst/>
            </a:prstGeom>
          </p:spPr>
        </p:pic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73458906-3D08-429B-AA93-7324FBFF8281}"/>
                </a:ext>
              </a:extLst>
            </p:cNvPr>
            <p:cNvSpPr/>
            <p:nvPr/>
          </p:nvSpPr>
          <p:spPr>
            <a:xfrm>
              <a:off x="6200078" y="2029521"/>
              <a:ext cx="2598234" cy="275435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099236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53" y="762861"/>
            <a:ext cx="11545912" cy="5699981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600" b="1" dirty="0"/>
              <a:t>Kryteria administracyjne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Poprawność złożenia wniosku o dofinansowanie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Kompletność wniosku o dofinansowanie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600" b="1" dirty="0"/>
              <a:t>Kwalifikowalność wnioskodawcy/partnerów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szczegółowe typy beneficjentów dla Działania 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demarkacja w zakresie wdrażania instrumentów terytorialnych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wyłączenie podmiotów podejmujących działania sprzeczne z zasadami niedyskryminacji.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1200" smtClean="0"/>
              <a:pPr/>
              <a:t>6</a:t>
            </a:fld>
            <a:endParaRPr lang="pl-PL" sz="1200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D6121C31-189A-4EF0-8839-CF7368FDA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3" y="226634"/>
            <a:ext cx="9852728" cy="554896"/>
          </a:xfrm>
        </p:spPr>
        <p:txBody>
          <a:bodyPr/>
          <a:lstStyle/>
          <a:p>
            <a:r>
              <a:rPr lang="pl-PL" dirty="0"/>
              <a:t>Kryteria wyboru projektów – formalne (0/1)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97874BE-10B5-4702-816B-FA707D70C322}"/>
              </a:ext>
            </a:extLst>
          </p:cNvPr>
          <p:cNvSpPr txBox="1"/>
          <p:nvPr/>
        </p:nvSpPr>
        <p:spPr>
          <a:xfrm>
            <a:off x="5640404" y="297420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1E5F19A8-4F2B-4EC8-B8E6-894B9F22C90C}"/>
              </a:ext>
            </a:extLst>
          </p:cNvPr>
          <p:cNvGrpSpPr/>
          <p:nvPr/>
        </p:nvGrpSpPr>
        <p:grpSpPr>
          <a:xfrm>
            <a:off x="5528459" y="592893"/>
            <a:ext cx="5530719" cy="2031325"/>
            <a:chOff x="6266046" y="370977"/>
            <a:chExt cx="5530719" cy="2031325"/>
          </a:xfrm>
        </p:grpSpPr>
        <p:sp>
          <p:nvSpPr>
            <p:cNvPr id="2" name="Strzałka: w prawo 1">
              <a:extLst>
                <a:ext uri="{FF2B5EF4-FFF2-40B4-BE49-F238E27FC236}">
                  <a16:creationId xmlns:a16="http://schemas.microsoft.com/office/drawing/2014/main" id="{B4B2D0A0-E08A-4230-ADCC-1F0E431510C4}"/>
                </a:ext>
              </a:extLst>
            </p:cNvPr>
            <p:cNvSpPr/>
            <p:nvPr/>
          </p:nvSpPr>
          <p:spPr>
            <a:xfrm>
              <a:off x="6266046" y="1126828"/>
              <a:ext cx="875899" cy="4716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3EC49A4F-B5F7-4CC0-87B8-5987643D428F}"/>
                </a:ext>
              </a:extLst>
            </p:cNvPr>
            <p:cNvSpPr txBox="1"/>
            <p:nvPr/>
          </p:nvSpPr>
          <p:spPr>
            <a:xfrm rot="10800000" flipH="1" flipV="1">
              <a:off x="7295948" y="370977"/>
              <a:ext cx="4500817" cy="20313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l-PL" sz="1400" dirty="0"/>
                <a:t>RW: 4.2.Sposób złożenia wniosku</a:t>
              </a:r>
            </a:p>
            <a:p>
              <a:r>
                <a:rPr lang="pl-PL" sz="1400" dirty="0"/>
                <a:t>RW 4.3. Załączniki do wniosku o dofinansowanie</a:t>
              </a:r>
            </a:p>
            <a:p>
              <a:r>
                <a:rPr lang="pl-PL" sz="1400" dirty="0"/>
                <a:t>Zał. nr 1 do RW: Struktura formularza wniosku o dofinansowanie projektu oraz instrukcja przygotowania załączników do formularza wniosku o dofinansowanie projektu </a:t>
              </a:r>
            </a:p>
            <a:p>
              <a:endParaRPr lang="pl-PL" sz="1400" dirty="0"/>
            </a:p>
            <a:p>
              <a:endParaRPr lang="pl-PL" sz="1400" dirty="0"/>
            </a:p>
            <a:p>
              <a:endParaRPr lang="pl-PL" sz="1400" dirty="0"/>
            </a:p>
          </p:txBody>
        </p:sp>
      </p:grp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97F8293-6BC4-4B0A-90F6-6BD35D2EDDA1}"/>
              </a:ext>
            </a:extLst>
          </p:cNvPr>
          <p:cNvSpPr txBox="1"/>
          <p:nvPr/>
        </p:nvSpPr>
        <p:spPr>
          <a:xfrm>
            <a:off x="617407" y="3270182"/>
            <a:ext cx="9788165" cy="33239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400"/>
            </a:lvl1pPr>
          </a:lstStyle>
          <a:p>
            <a:r>
              <a:rPr lang="pl-PL" b="1" dirty="0"/>
              <a:t>Typy wnioskodawców: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dirty="0"/>
              <a:t>jednostki samorządu terytorialnego (</a:t>
            </a:r>
            <a:r>
              <a:rPr lang="pl-PL" dirty="0" err="1"/>
              <a:t>jst</a:t>
            </a:r>
            <a:r>
              <a:rPr lang="pl-PL" dirty="0"/>
              <a:t>),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dirty="0"/>
              <a:t>jednostki organizacyjne działające w imieniu </a:t>
            </a:r>
            <a:r>
              <a:rPr lang="pl-PL" dirty="0" err="1"/>
              <a:t>jst</a:t>
            </a:r>
            <a:r>
              <a:rPr lang="pl-PL" dirty="0"/>
              <a:t>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dirty="0"/>
              <a:t>kościoły i związki wyznaniowe,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dirty="0"/>
              <a:t>organizacje pozarządowe</a:t>
            </a:r>
          </a:p>
          <a:p>
            <a:pPr>
              <a:buClr>
                <a:schemeClr val="tx2"/>
              </a:buClr>
            </a:pPr>
            <a:r>
              <a:rPr lang="pl-PL" b="1" dirty="0"/>
              <a:t>Wykluczenia dla Obserwatorów w ZIT OMGGS lub ich jednostek organizacyjnych</a:t>
            </a:r>
            <a:r>
              <a:rPr lang="pl-PL" dirty="0"/>
              <a:t>: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dirty="0"/>
              <a:t>Miasto i Gmina Gniew,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dirty="0"/>
              <a:t>Gmina Sierakowice,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dirty="0"/>
              <a:t>Gmina Miłoradz,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dirty="0"/>
              <a:t>Miasto i Gmina Nowy Dwór Gdański,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dirty="0"/>
              <a:t>Gmina Sztutowo,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dirty="0"/>
              <a:t>Powiat Tczewski,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dirty="0"/>
              <a:t>Powiat Gdański,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dirty="0"/>
              <a:t>Powiat Wejherowski.</a:t>
            </a:r>
          </a:p>
          <a:p>
            <a:pPr>
              <a:buClr>
                <a:schemeClr val="tx2"/>
              </a:buClr>
            </a:pPr>
            <a:endParaRPr lang="pl-PL" dirty="0"/>
          </a:p>
        </p:txBody>
      </p:sp>
      <p:sp>
        <p:nvSpPr>
          <p:cNvPr id="11" name="Znak „niedozwolone” 10">
            <a:extLst>
              <a:ext uri="{FF2B5EF4-FFF2-40B4-BE49-F238E27FC236}">
                <a16:creationId xmlns:a16="http://schemas.microsoft.com/office/drawing/2014/main" id="{319A88EA-CC49-4034-A883-F30B72C3EAD2}"/>
              </a:ext>
            </a:extLst>
          </p:cNvPr>
          <p:cNvSpPr/>
          <p:nvPr/>
        </p:nvSpPr>
        <p:spPr>
          <a:xfrm>
            <a:off x="3774881" y="4723684"/>
            <a:ext cx="1753578" cy="1682817"/>
          </a:xfrm>
          <a:prstGeom prst="noSmoking">
            <a:avLst>
              <a:gd name="adj" fmla="val 12454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29A444D-8FFA-43E4-8563-1CADAB3F2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220" y="1798726"/>
            <a:ext cx="2140501" cy="735488"/>
          </a:xfrm>
          <a:prstGeom prst="rect">
            <a:avLst/>
          </a:prstGeom>
        </p:spPr>
      </p:pic>
      <p:cxnSp>
        <p:nvCxnSpPr>
          <p:cNvPr id="14" name="Łącznik: łamany 13">
            <a:extLst>
              <a:ext uri="{FF2B5EF4-FFF2-40B4-BE49-F238E27FC236}">
                <a16:creationId xmlns:a16="http://schemas.microsoft.com/office/drawing/2014/main" id="{0F106407-548A-431B-92CD-5EADF0F0EA2F}"/>
              </a:ext>
            </a:extLst>
          </p:cNvPr>
          <p:cNvCxnSpPr/>
          <p:nvPr/>
        </p:nvCxnSpPr>
        <p:spPr>
          <a:xfrm>
            <a:off x="7636245" y="1787183"/>
            <a:ext cx="623087" cy="574382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11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28" y="668288"/>
            <a:ext cx="11190837" cy="5699981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600" b="1" dirty="0"/>
              <a:t>Zgodność z celami i logiką wsparcia w Działaniu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wybrany typ projektu został wskazany w Harmonogramie naborów wniosków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obszar realizacji projektu jest zgodny z obszarem geograficznym wskazanym w Harmonogramie naborów wniosków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600" dirty="0"/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pl-PL" sz="1600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D6121C31-189A-4EF0-8839-CF7368FDA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3" y="226634"/>
            <a:ext cx="9852728" cy="554896"/>
          </a:xfrm>
        </p:spPr>
        <p:txBody>
          <a:bodyPr/>
          <a:lstStyle/>
          <a:p>
            <a:r>
              <a:rPr lang="pl-PL" dirty="0"/>
              <a:t>Kryteria wyboru projektów – formalne (0/1)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BD5A568D-2E7E-447C-A78F-C1807740A075}"/>
              </a:ext>
            </a:extLst>
          </p:cNvPr>
          <p:cNvGrpSpPr/>
          <p:nvPr/>
        </p:nvGrpSpPr>
        <p:grpSpPr>
          <a:xfrm>
            <a:off x="395235" y="1289640"/>
            <a:ext cx="10779697" cy="5252972"/>
            <a:chOff x="856650" y="1289640"/>
            <a:chExt cx="10318282" cy="5252972"/>
          </a:xfrm>
        </p:grpSpPr>
        <p:sp>
          <p:nvSpPr>
            <p:cNvPr id="5" name="Symbol zastępczy zawartości 5">
              <a:extLst>
                <a:ext uri="{FF2B5EF4-FFF2-40B4-BE49-F238E27FC236}">
                  <a16:creationId xmlns:a16="http://schemas.microsoft.com/office/drawing/2014/main" id="{4B3CBAA8-BC33-463E-97AA-F0042099F7CC}"/>
                </a:ext>
              </a:extLst>
            </p:cNvPr>
            <p:cNvSpPr txBox="1">
              <a:spLocks/>
            </p:cNvSpPr>
            <p:nvPr/>
          </p:nvSpPr>
          <p:spPr>
            <a:xfrm>
              <a:off x="856650" y="1289640"/>
              <a:ext cx="10318282" cy="270439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>
                <a:defRPr sz="1400"/>
              </a:lvl1pPr>
              <a:lvl2pPr marL="685804" indent="-228602" algn="l" defTabSz="914406" rtl="0" eaLnBrk="1" latinLnBrk="0" hangingPunct="1">
                <a:lnSpc>
                  <a:spcPts val="2177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633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2pPr>
              <a:lvl3pPr marL="1143008" indent="-228602" algn="l" defTabSz="914406" rtl="0" eaLnBrk="1" latinLnBrk="0" hangingPunct="1">
                <a:lnSpc>
                  <a:spcPts val="2177"/>
                </a:lnSpc>
                <a:spcBef>
                  <a:spcPts val="500"/>
                </a:spcBef>
                <a:buFontTx/>
                <a:buBlip>
                  <a:blip r:embed="rId4"/>
                </a:buBlip>
                <a:defRPr sz="1633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3pPr>
              <a:lvl4pPr marL="1600210" indent="-228602" algn="l" defTabSz="914406" rtl="0" eaLnBrk="1" latinLnBrk="0" hangingPunct="1">
                <a:lnSpc>
                  <a:spcPts val="2177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33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4pPr>
              <a:lvl5pPr marL="2057413" indent="-228602" algn="l" defTabSz="914406" rtl="0" eaLnBrk="1" latinLnBrk="0" hangingPunct="1">
                <a:lnSpc>
                  <a:spcPts val="2177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33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5pPr>
              <a:lvl6pPr marL="2514617" indent="-228602" algn="l" defTabSz="91440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19" indent="-228602" algn="l" defTabSz="91440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23" indent="-228602" algn="l" defTabSz="91440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25" indent="-228602" algn="l" defTabSz="91440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b="1" dirty="0"/>
                <a:t>Typy projektu:</a:t>
              </a:r>
            </a:p>
            <a:p>
              <a:pPr indent="-342900">
                <a:buFont typeface="+mj-lt"/>
                <a:buAutoNum type="arabicPeriod"/>
              </a:pPr>
              <a:r>
                <a:rPr lang="pl-PL" dirty="0"/>
                <a:t>budowa, rozbudowa, roboty budowlane (przebudowa i remont) </a:t>
              </a:r>
              <a:r>
                <a:rPr lang="pl-PL" b="1" dirty="0"/>
                <a:t>obiektów infrastruktury </a:t>
              </a:r>
              <a:r>
                <a:rPr lang="pl-PL" dirty="0"/>
                <a:t>społecznej na rzecz </a:t>
              </a:r>
              <a:r>
                <a:rPr lang="pl-PL" b="1" dirty="0"/>
                <a:t>mieszkalnictwa treningowego i wspomaganego </a:t>
              </a:r>
              <a:r>
                <a:rPr lang="pl-PL" dirty="0"/>
                <a:t>wraz z niezbędnym zagospodarowaniem otoczenia;</a:t>
              </a:r>
            </a:p>
            <a:p>
              <a:pPr indent="-342900">
                <a:buFont typeface="+mj-lt"/>
                <a:buAutoNum type="arabicPeriod"/>
              </a:pPr>
              <a:r>
                <a:rPr lang="pl-PL" dirty="0"/>
                <a:t>wyposażenie mieszkań treningowych i wspomaganych oraz ich doposażenie w niezbędny sprzęt i środki trwałe (z wyłączeniem wyrobów i produktów jednorazowego użytku).</a:t>
              </a:r>
            </a:p>
            <a:p>
              <a:endParaRPr lang="pl-PL" b="1" dirty="0"/>
            </a:p>
            <a:p>
              <a:r>
                <a:rPr lang="pl-PL" b="1" dirty="0"/>
                <a:t>Uzupełniająco,</a:t>
              </a:r>
              <a:r>
                <a:rPr lang="pl-PL" dirty="0"/>
                <a:t> w ramach ww. typów projektów, możliwe będą również działania:</a:t>
              </a:r>
            </a:p>
            <a:p>
              <a:pPr marL="457204" lvl="2" indent="-285750">
                <a:spcBef>
                  <a:spcPts val="0"/>
                </a:spcBef>
                <a:buClr>
                  <a:schemeClr val="tx2"/>
                </a:buClr>
                <a:buFont typeface="Wingdings" panose="05000000000000000000" pitchFamily="2" charset="2"/>
                <a:buChar char="q"/>
              </a:pPr>
              <a:r>
                <a:rPr lang="pl-PL" sz="1400" dirty="0">
                  <a:latin typeface="+mn-lt"/>
                </a:rPr>
                <a:t>służące poprawie dostępności cyfrowej i informacyjno - komunikacyjnej oraz likwidacji barier architektonicznych w szczególności w oparciu o projektowanie uniwersalne lub zastosowanie racjonalnego usprawnienia oraz uwzględniające potrzeby osób z niepełnosprawnościami,</a:t>
              </a:r>
            </a:p>
            <a:p>
              <a:pPr marL="457204" lvl="2" indent="-285750">
                <a:spcBef>
                  <a:spcPts val="0"/>
                </a:spcBef>
                <a:buClr>
                  <a:schemeClr val="tx2"/>
                </a:buClr>
                <a:buFont typeface="Wingdings" panose="05000000000000000000" pitchFamily="2" charset="2"/>
                <a:buChar char="q"/>
              </a:pPr>
              <a:r>
                <a:rPr lang="pl-PL" sz="1400" dirty="0">
                  <a:latin typeface="+mn-lt"/>
                </a:rPr>
                <a:t>służące zmniejszeniu energochłonności infrastruktury i przyczyniające się do zmniejszenia kosztów jej utrzymania i osiągnięcia neutralności klimatycznej.</a:t>
              </a:r>
              <a:endParaRPr lang="pl-PL" dirty="0"/>
            </a:p>
          </p:txBody>
        </p:sp>
        <p:sp>
          <p:nvSpPr>
            <p:cNvPr id="6" name="Symbol zastępczy zawartości 5">
              <a:extLst>
                <a:ext uri="{FF2B5EF4-FFF2-40B4-BE49-F238E27FC236}">
                  <a16:creationId xmlns:a16="http://schemas.microsoft.com/office/drawing/2014/main" id="{48C0BE9E-0F64-47D8-87C5-98AD2C7BD3C4}"/>
                </a:ext>
              </a:extLst>
            </p:cNvPr>
            <p:cNvSpPr txBox="1">
              <a:spLocks/>
            </p:cNvSpPr>
            <p:nvPr/>
          </p:nvSpPr>
          <p:spPr>
            <a:xfrm>
              <a:off x="856651" y="4726730"/>
              <a:ext cx="10318281" cy="181588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>
                <a:defRPr sz="1400" b="1"/>
              </a:lvl1pPr>
              <a:lvl2pPr marL="685804" indent="-228602" defTabSz="914406">
                <a:lnSpc>
                  <a:spcPts val="2177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633">
                  <a:latin typeface="Open Sans" pitchFamily="2" charset="0"/>
                  <a:ea typeface="Open Sans" pitchFamily="2" charset="0"/>
                  <a:cs typeface="Open Sans" pitchFamily="2" charset="0"/>
                </a:defRPr>
              </a:lvl2pPr>
              <a:lvl3pPr marL="457204" lvl="2" indent="-285750" defTabSz="914406">
                <a:lnSpc>
                  <a:spcPts val="2177"/>
                </a:lnSpc>
                <a:spcBef>
                  <a:spcPts val="0"/>
                </a:spcBef>
                <a:buClr>
                  <a:schemeClr val="tx2"/>
                </a:buClr>
                <a:buFont typeface="Courier New" panose="02070309020205020404" pitchFamily="49" charset="0"/>
                <a:buChar char="o"/>
                <a:defRPr sz="1400">
                  <a:ea typeface="Open Sans" pitchFamily="2" charset="0"/>
                  <a:cs typeface="Open Sans" pitchFamily="2" charset="0"/>
                </a:defRPr>
              </a:lvl3pPr>
              <a:lvl4pPr marL="1600210" indent="-228602" defTabSz="914406">
                <a:lnSpc>
                  <a:spcPts val="2177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33">
                  <a:latin typeface="Open Sans" pitchFamily="2" charset="0"/>
                  <a:ea typeface="Open Sans" pitchFamily="2" charset="0"/>
                  <a:cs typeface="Open Sans" pitchFamily="2" charset="0"/>
                </a:defRPr>
              </a:lvl4pPr>
              <a:lvl5pPr marL="2057413" indent="-228602" defTabSz="914406">
                <a:lnSpc>
                  <a:spcPts val="2177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33">
                  <a:latin typeface="Open Sans" pitchFamily="2" charset="0"/>
                  <a:ea typeface="Open Sans" pitchFamily="2" charset="0"/>
                  <a:cs typeface="Open Sans" pitchFamily="2" charset="0"/>
                </a:defRPr>
              </a:lvl5pPr>
              <a:lvl6pPr marL="2514617" indent="-228602" defTabSz="914406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19" indent="-228602" defTabSz="914406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23" indent="-228602" defTabSz="914406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25" indent="-228602" defTabSz="914406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pl-PL" dirty="0"/>
                <a:t>Ukierunkowanie terytorialne:</a:t>
              </a:r>
            </a:p>
            <a:p>
              <a:r>
                <a:rPr lang="pl-PL" b="0" dirty="0"/>
                <a:t>obszar całego województwa pomorskiego, </a:t>
              </a:r>
              <a:r>
                <a:rPr lang="pl-PL" dirty="0"/>
                <a:t>z wyłączeniem obszarów uprawnionych do wsparcia w ramach Działania 6.4. Infrastruktura społeczna – ZIT na terenie obszaru metropolitalnego </a:t>
              </a:r>
            </a:p>
            <a:p>
              <a:r>
                <a:rPr lang="pl-PL" dirty="0"/>
                <a:t>Wykluczone ze wsparcia są obszary:</a:t>
              </a:r>
            </a:p>
            <a:p>
              <a:r>
                <a:rPr lang="pl-PL" b="0" dirty="0"/>
                <a:t>miasta: Gdańsk, Gdynia, Hel, Pruszcz Gdański, Puck, Reda, Rumia, Sopot, Tczew, Wejherowo</a:t>
              </a:r>
            </a:p>
            <a:p>
              <a:r>
                <a:rPr lang="pl-PL" b="0" dirty="0"/>
                <a:t>gminy miejsko-wiejskie: Jastarnia, Kartuzy, Władysławowo, Żukowo</a:t>
              </a:r>
            </a:p>
            <a:p>
              <a:r>
                <a:rPr lang="pl-PL" b="0" dirty="0"/>
                <a:t>gminy wiejskie: Cedry Wielkie, Kolbudy, Kosakowo, Luzino, Pruszcz Gdański, Przodkowo, Przywidz, Pszczółki, Puck, Somonino, Stegna, Suchy Dąb, Szemud, Tczew, Trąbki Wielkie, Wejherowo.</a:t>
              </a:r>
              <a:endParaRPr lang="pl-PL" dirty="0"/>
            </a:p>
          </p:txBody>
        </p:sp>
      </p:grpSp>
      <p:pic>
        <p:nvPicPr>
          <p:cNvPr id="9" name="Obraz 8">
            <a:extLst>
              <a:ext uri="{FF2B5EF4-FFF2-40B4-BE49-F238E27FC236}">
                <a16:creationId xmlns:a16="http://schemas.microsoft.com/office/drawing/2014/main" id="{4D94F817-0EF7-40CE-91A0-14ADD8C9B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234" y="5987672"/>
            <a:ext cx="760315" cy="72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73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D6121C31-189A-4EF0-8839-CF7368FDA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3" y="226634"/>
            <a:ext cx="9852728" cy="554896"/>
          </a:xfrm>
        </p:spPr>
        <p:txBody>
          <a:bodyPr/>
          <a:lstStyle/>
          <a:p>
            <a:r>
              <a:rPr lang="pl-PL" dirty="0"/>
              <a:t>Kryteria wyboru projektów – formalne (0/1)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613" y="762861"/>
            <a:ext cx="10628152" cy="5699981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600" b="1" dirty="0"/>
              <a:t>Zgodność ze szczegółowymi uwarunkowaniami określonymi dla Działania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pl-PL" sz="1600" b="1" dirty="0"/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pl-PL" sz="1600" b="1" dirty="0"/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zakres skoordynowany z działaniami objętymi projektem z Dz. 5.17 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zdeinstytucjonalizowane formy wsparcia, 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czy projekt nie dotyczy placówki świadczącej całodobową opiekę długoterminową w instytucjonalnej formie 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nie przyczynianie się do segregacji przestrzennej grup marginalizowanych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600" dirty="0"/>
              <a:t>zgodność z dokumentami strategicznymi w zakresie właściwym ze względu na grupę docelową odbiorców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100538-64D4-4520-AB35-529BFD950039}"/>
              </a:ext>
            </a:extLst>
          </p:cNvPr>
          <p:cNvSpPr txBox="1"/>
          <p:nvPr/>
        </p:nvSpPr>
        <p:spPr>
          <a:xfrm>
            <a:off x="577123" y="4184204"/>
            <a:ext cx="11219642" cy="1900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400" b="1"/>
            </a:lvl1pPr>
            <a:lvl2pPr marL="685804" indent="-228602" defTabSz="914406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457204" lvl="2" indent="-285750" defTabSz="914406">
              <a:lnSpc>
                <a:spcPts val="2177"/>
              </a:lnSpc>
              <a:spcBef>
                <a:spcPts val="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400">
                <a:ea typeface="Open Sans" pitchFamily="2" charset="0"/>
                <a:cs typeface="Open Sans" pitchFamily="2" charset="0"/>
              </a:defRPr>
            </a:lvl3pPr>
            <a:lvl4pPr marL="1600210" indent="-228602" defTabSz="914406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defTabSz="914406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defTabSz="91440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19" indent="-228602" defTabSz="91440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23" indent="-228602" defTabSz="91440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25" indent="-228602" defTabSz="91440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b="0" dirty="0"/>
              <a:t>Strategia Rozwoju Usług Społecznych, polityka publiczna do roku 2030 (z perspektywą do 2035 r.), 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b="0" dirty="0"/>
              <a:t>Krajowy Program Przeciwdziałania Ubóstwu i Wykluczeniu Społecznemu. Aktualizacja 2021-2027, polityka publiczna z perspektywą do roku 2030, 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b="0" dirty="0"/>
              <a:t>Regionalny Planu Rozwoju i Deinstytucjonalizacji Usług Społecznych i Zdrowotnych w Województwie Pomorskim na lata 2023-2025.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E64AE6B-B4FB-4DF3-B2AC-A48038970D6F}"/>
              </a:ext>
            </a:extLst>
          </p:cNvPr>
          <p:cNvSpPr txBox="1"/>
          <p:nvPr/>
        </p:nvSpPr>
        <p:spPr>
          <a:xfrm>
            <a:off x="577123" y="1066259"/>
            <a:ext cx="11035707" cy="7927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400" b="1"/>
            </a:lvl1pPr>
            <a:lvl2pPr marL="685804" indent="-228602" defTabSz="914406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457204" lvl="2" indent="-285750" defTabSz="914406">
              <a:lnSpc>
                <a:spcPts val="2177"/>
              </a:lnSpc>
              <a:spcBef>
                <a:spcPts val="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400">
                <a:ea typeface="Open Sans" pitchFamily="2" charset="0"/>
                <a:cs typeface="Open Sans" pitchFamily="2" charset="0"/>
              </a:defRPr>
            </a:lvl3pPr>
            <a:lvl4pPr marL="1600210" indent="-228602" defTabSz="914406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defTabSz="914406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defTabSz="91440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19" indent="-228602" defTabSz="91440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23" indent="-228602" defTabSz="91440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25" indent="-228602" defTabSz="91440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b="0" dirty="0"/>
              <a:t>SZOP: </a:t>
            </a:r>
            <a:r>
              <a:rPr lang="pl-PL" sz="1600" dirty="0"/>
              <a:t>Najważniejsze warunki realizacji projektów </a:t>
            </a:r>
            <a:r>
              <a:rPr lang="pl-PL" sz="1600" b="0" dirty="0"/>
              <a:t>- realizowane będą wyłącznie projekty: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b="0" dirty="0"/>
              <a:t>RW 5.1. </a:t>
            </a:r>
            <a:r>
              <a:rPr lang="pl-PL" sz="1600" dirty="0"/>
              <a:t>Warunki realizacji projektów określone w dokumentach programowych: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E6E48752-7756-4E41-8A8F-50D3C72CFA15}"/>
              </a:ext>
            </a:extLst>
          </p:cNvPr>
          <p:cNvGrpSpPr/>
          <p:nvPr/>
        </p:nvGrpSpPr>
        <p:grpSpPr>
          <a:xfrm>
            <a:off x="7572853" y="2008262"/>
            <a:ext cx="4457566" cy="738664"/>
            <a:chOff x="7572853" y="2008262"/>
            <a:chExt cx="4039977" cy="738664"/>
          </a:xfrm>
        </p:grpSpPr>
        <p:sp>
          <p:nvSpPr>
            <p:cNvPr id="7" name="Strzałka: w prawo 6">
              <a:extLst>
                <a:ext uri="{FF2B5EF4-FFF2-40B4-BE49-F238E27FC236}">
                  <a16:creationId xmlns:a16="http://schemas.microsoft.com/office/drawing/2014/main" id="{9B1368A2-F53A-494A-93B6-0D38D9A9725C}"/>
                </a:ext>
              </a:extLst>
            </p:cNvPr>
            <p:cNvSpPr/>
            <p:nvPr/>
          </p:nvSpPr>
          <p:spPr>
            <a:xfrm>
              <a:off x="7572853" y="2064690"/>
              <a:ext cx="653344" cy="5179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4A258892-7C80-4919-80AB-2D6EE5045A91}"/>
                </a:ext>
              </a:extLst>
            </p:cNvPr>
            <p:cNvSpPr txBox="1"/>
            <p:nvPr/>
          </p:nvSpPr>
          <p:spPr>
            <a:xfrm rot="10800000" flipH="1" flipV="1">
              <a:off x="8255616" y="2008262"/>
              <a:ext cx="3357214" cy="7386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r>
                <a:rPr lang="pl-PL" sz="1400" b="1" cap="all" dirty="0"/>
                <a:t>projekty zintegrowane</a:t>
              </a:r>
            </a:p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q"/>
              </a:pPr>
              <a:r>
                <a:rPr lang="pl-PL" sz="1400" b="1" cap="all" dirty="0"/>
                <a:t>usługi świadczone w społeczności lokalnej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1233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613" y="1056792"/>
            <a:ext cx="10115686" cy="1921227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800" b="1" dirty="0"/>
              <a:t>Zgodność z przedsięwzięciem strategicznym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projekt obejmuje interwencję </a:t>
            </a:r>
            <a:r>
              <a:rPr lang="pl-PL" sz="1800" b="1" dirty="0"/>
              <a:t>wyłącznie w zakresie infrastruktury na rzecz usług w mieszkaniach treningowych lub wspomaganych</a:t>
            </a:r>
            <a:r>
              <a:rPr lang="pl-PL" sz="1800" dirty="0"/>
              <a:t>, zgodnie z celami i standardami jakości realizacji projektów wskazanymi w Planie przedsięwzięcia strategicznego pn. „Zintegrowany rozwój infrastruktury i usług społecznych w województwie pomorskim”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1200" smtClean="0"/>
              <a:pPr/>
              <a:t>9</a:t>
            </a:fld>
            <a:endParaRPr lang="pl-PL" sz="1200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B3BC516E-CECA-4F64-B6CD-88DC8306F13E}"/>
              </a:ext>
            </a:extLst>
          </p:cNvPr>
          <p:cNvSpPr txBox="1">
            <a:spLocks/>
          </p:cNvSpPr>
          <p:nvPr/>
        </p:nvSpPr>
        <p:spPr>
          <a:xfrm>
            <a:off x="1526441" y="4688147"/>
            <a:ext cx="8640381" cy="8592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pl-PL" dirty="0"/>
              <a:t>Kryterium statusu projektu zintegrowanego I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D6121C31-189A-4EF0-8839-CF7368FDA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3" y="226634"/>
            <a:ext cx="9852728" cy="554896"/>
          </a:xfrm>
        </p:spPr>
        <p:txBody>
          <a:bodyPr/>
          <a:lstStyle/>
          <a:p>
            <a:r>
              <a:rPr lang="pl-PL" dirty="0"/>
              <a:t>Kryteria wyboru projektów – formalne (0/1)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1B4EB32-58CA-4E7B-9FF7-1D3E6ACE9E86}"/>
              </a:ext>
            </a:extLst>
          </p:cNvPr>
          <p:cNvSpPr txBox="1"/>
          <p:nvPr/>
        </p:nvSpPr>
        <p:spPr>
          <a:xfrm rot="10800000" flipH="1" flipV="1">
            <a:off x="1526440" y="2721089"/>
            <a:ext cx="8640381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pl-PL" sz="1400" b="1" dirty="0"/>
          </a:p>
          <a:p>
            <a:endParaRPr lang="pl-PL" sz="1400" b="1" dirty="0"/>
          </a:p>
          <a:p>
            <a:endParaRPr lang="pl-PL" sz="1400" b="1" dirty="0"/>
          </a:p>
          <a:p>
            <a:endParaRPr lang="pl-PL" sz="1400" b="1" dirty="0"/>
          </a:p>
          <a:p>
            <a:endParaRPr lang="pl-PL" sz="1400" b="1" dirty="0"/>
          </a:p>
          <a:p>
            <a:endParaRPr lang="pl-PL" sz="1400" b="1" dirty="0"/>
          </a:p>
          <a:p>
            <a:endParaRPr lang="pl-PL" sz="1400" b="1" dirty="0"/>
          </a:p>
          <a:p>
            <a:endParaRPr lang="pl-PL" sz="1400" b="1" dirty="0"/>
          </a:p>
          <a:p>
            <a:r>
              <a:rPr lang="pl-PL" sz="1400" b="1" dirty="0"/>
              <a:t>                 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B8F4E72F-57CE-47D7-A290-BE9645324818}"/>
              </a:ext>
            </a:extLst>
          </p:cNvPr>
          <p:cNvSpPr/>
          <p:nvPr/>
        </p:nvSpPr>
        <p:spPr>
          <a:xfrm>
            <a:off x="1685596" y="2914138"/>
            <a:ext cx="8405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zwiększenie dostępu do mieszkalnictwa wspomaganego i treningowego </a:t>
            </a:r>
            <a:r>
              <a:rPr lang="pl-PL" sz="1600" b="1" dirty="0"/>
              <a:t>poprzez tworzenie miejsc w nowo utworzonych mieszkaniach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D68DEB3-EDB5-4F7B-A626-8810EEACFAAA}"/>
              </a:ext>
            </a:extLst>
          </p:cNvPr>
          <p:cNvSpPr/>
          <p:nvPr/>
        </p:nvSpPr>
        <p:spPr>
          <a:xfrm>
            <a:off x="1526440" y="5431876"/>
            <a:ext cx="864038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600" dirty="0">
                <a:solidFill>
                  <a:schemeClr val="tx1"/>
                </a:solidFill>
              </a:rPr>
              <a:t>projekt w Działaniu 5.17:</a:t>
            </a:r>
          </a:p>
          <a:p>
            <a:pPr marL="742950" lvl="1" indent="-285750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pl-PL" sz="1600" dirty="0"/>
              <a:t>złożony</a:t>
            </a:r>
          </a:p>
          <a:p>
            <a:pPr marL="742950" lvl="1" indent="-285750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pl-PL" sz="1600" dirty="0"/>
              <a:t>pozytywna OF</a:t>
            </a:r>
            <a:endParaRPr lang="pl-PL" sz="1600" dirty="0">
              <a:solidFill>
                <a:schemeClr val="tx1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6162C1F-8CEF-415C-8575-07CDD308A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977" y="3253281"/>
            <a:ext cx="2512391" cy="14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21254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3.xml><?xml version="1.0" encoding="utf-8"?>
<a:theme xmlns:a="http://schemas.openxmlformats.org/drawingml/2006/main" name="2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4.xml><?xml version="1.0" encoding="utf-8"?>
<a:theme xmlns:a="http://schemas.openxmlformats.org/drawingml/2006/main" name="3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iestandardowy 8">
    <a:dk1>
      <a:srgbClr val="000000"/>
    </a:dk1>
    <a:lt1>
      <a:srgbClr val="FFFFFF"/>
    </a:lt1>
    <a:dk2>
      <a:srgbClr val="002073"/>
    </a:dk2>
    <a:lt2>
      <a:srgbClr val="FFFFFF"/>
    </a:lt2>
    <a:accent1>
      <a:srgbClr val="003399"/>
    </a:accent1>
    <a:accent2>
      <a:srgbClr val="A6D3FF"/>
    </a:accent2>
    <a:accent3>
      <a:srgbClr val="FFD618"/>
    </a:accent3>
    <a:accent4>
      <a:srgbClr val="0051B0"/>
    </a:accent4>
    <a:accent5>
      <a:srgbClr val="6BB1E2"/>
    </a:accent5>
    <a:accent6>
      <a:srgbClr val="FFE60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Niestandardowy 8">
    <a:dk1>
      <a:srgbClr val="000000"/>
    </a:dk1>
    <a:lt1>
      <a:srgbClr val="FFFFFF"/>
    </a:lt1>
    <a:dk2>
      <a:srgbClr val="002073"/>
    </a:dk2>
    <a:lt2>
      <a:srgbClr val="FFFFFF"/>
    </a:lt2>
    <a:accent1>
      <a:srgbClr val="003399"/>
    </a:accent1>
    <a:accent2>
      <a:srgbClr val="A6D3FF"/>
    </a:accent2>
    <a:accent3>
      <a:srgbClr val="FFD618"/>
    </a:accent3>
    <a:accent4>
      <a:srgbClr val="0051B0"/>
    </a:accent4>
    <a:accent5>
      <a:srgbClr val="6BB1E2"/>
    </a:accent5>
    <a:accent6>
      <a:srgbClr val="FFE60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5740</TotalTime>
  <Words>2036</Words>
  <Application>Microsoft Office PowerPoint</Application>
  <PresentationFormat>Panoramiczny</PresentationFormat>
  <Paragraphs>373</Paragraphs>
  <Slides>20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20</vt:i4>
      </vt:variant>
    </vt:vector>
  </HeadingPairs>
  <TitlesOfParts>
    <vt:vector size="31" baseType="lpstr">
      <vt:lpstr>Arial</vt:lpstr>
      <vt:lpstr>Calibri</vt:lpstr>
      <vt:lpstr>Courier New</vt:lpstr>
      <vt:lpstr>Open Sans</vt:lpstr>
      <vt:lpstr>Symbol</vt:lpstr>
      <vt:lpstr>Times New Roman</vt:lpstr>
      <vt:lpstr>Wingdings</vt:lpstr>
      <vt:lpstr>1_Motyw pakietu Office</vt:lpstr>
      <vt:lpstr>Motyw pakietu Office</vt:lpstr>
      <vt:lpstr>2_Motyw pakietu Office</vt:lpstr>
      <vt:lpstr>3_Motyw pakietu Office</vt:lpstr>
      <vt:lpstr>Prezentacja programu PowerPoint</vt:lpstr>
      <vt:lpstr>CS 4(iii) Wspieranie włączenia społeczno-gospodarczego społeczności marginalizowanych, gospodarstw domowych o niskich dochodach oraz grup w niekorzystnej sytuacji, w tym osób o szczególnych potrzebach, dzięki zintegrowanym działaniom obejmującym usługi mieszkaniowe i usługi społeczne</vt:lpstr>
      <vt:lpstr>Nabór dla Działania 6.3. Infrastruktura społeczna FEP 2021-2027 </vt:lpstr>
      <vt:lpstr>Prezentacja programu PowerPoint</vt:lpstr>
      <vt:lpstr>Kryteria wyboru projektów</vt:lpstr>
      <vt:lpstr>Kryteria wyboru projektów – formalne (0/1)</vt:lpstr>
      <vt:lpstr>Kryteria wyboru projektów – formalne (0/1)</vt:lpstr>
      <vt:lpstr>Kryteria wyboru projektów – formalne (0/1)</vt:lpstr>
      <vt:lpstr>Kryteria wyboru projektów – formalne (0/1)</vt:lpstr>
      <vt:lpstr>Kryteria wyboru projektów – wykonalności (0/1)</vt:lpstr>
      <vt:lpstr>Kryteria wyboru projektów – wykonalności</vt:lpstr>
      <vt:lpstr>Kryteria wyboru projektów – wykonalności</vt:lpstr>
      <vt:lpstr>Kryteria wyboru projektów – wykonalności</vt:lpstr>
      <vt:lpstr>Prezentacja programu PowerPoint</vt:lpstr>
      <vt:lpstr>Kryteria wyboru projektów – strategiczne (1/3)</vt:lpstr>
      <vt:lpstr>Kryteria wyboru projektów – strategiczne (2/3)</vt:lpstr>
      <vt:lpstr>Kryteria wyboru projektów – strategiczne (3/3)</vt:lpstr>
      <vt:lpstr>Krajowe Obszary Strategicznej Interwencji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Kryteria wyboru projektów  dla Działania 6.10. Infrastruktura kultury w ramach programu regionalnego  Fundusze Europejskie dla Pomorza 2021-2027</dc:title>
  <dc:creator>Agnieszka Surudo</dc:creator>
  <cp:lastModifiedBy>Agnieszka Surudo</cp:lastModifiedBy>
  <cp:revision>138</cp:revision>
  <dcterms:created xsi:type="dcterms:W3CDTF">2023-06-16T08:37:31Z</dcterms:created>
  <dcterms:modified xsi:type="dcterms:W3CDTF">2025-04-22T13:17:25Z</dcterms:modified>
</cp:coreProperties>
</file>