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4"/>
  </p:notesMasterIdLst>
  <p:sldIdLst>
    <p:sldId id="256" r:id="rId2"/>
    <p:sldId id="299" r:id="rId3"/>
    <p:sldId id="277" r:id="rId4"/>
    <p:sldId id="300" r:id="rId5"/>
    <p:sldId id="297" r:id="rId6"/>
    <p:sldId id="304" r:id="rId7"/>
    <p:sldId id="296" r:id="rId8"/>
    <p:sldId id="391" r:id="rId9"/>
    <p:sldId id="392" r:id="rId10"/>
    <p:sldId id="395" r:id="rId11"/>
    <p:sldId id="394" r:id="rId12"/>
    <p:sldId id="294" r:id="rId13"/>
    <p:sldId id="293" r:id="rId14"/>
    <p:sldId id="292" r:id="rId15"/>
    <p:sldId id="291" r:id="rId16"/>
    <p:sldId id="289" r:id="rId17"/>
    <p:sldId id="290" r:id="rId18"/>
    <p:sldId id="284" r:id="rId19"/>
    <p:sldId id="288" r:id="rId20"/>
    <p:sldId id="396" r:id="rId21"/>
    <p:sldId id="397" r:id="rId22"/>
    <p:sldId id="275" r:id="rId23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81818" autoAdjust="0"/>
  </p:normalViewPr>
  <p:slideViewPr>
    <p:cSldViewPr showGuides="1">
      <p:cViewPr varScale="1">
        <p:scale>
          <a:sx n="81" d="100"/>
          <a:sy n="81" d="100"/>
        </p:scale>
        <p:origin x="2052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10.10.2025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705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1091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6993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9514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7966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pl-PL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22340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0926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4.emf"/><Relationship Id="rId3" Type="http://schemas.openxmlformats.org/officeDocument/2006/relationships/image" Target="../media/image5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17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18" name="Obiekt 17">
            <a:extLst>
              <a:ext uri="{FF2B5EF4-FFF2-40B4-BE49-F238E27FC236}">
                <a16:creationId xmlns:a16="http://schemas.microsoft.com/office/drawing/2014/main" id="{65792BD4-3A93-4438-AEB4-266E69D8F63C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3487832008"/>
              </p:ext>
            </p:extLst>
          </p:nvPr>
        </p:nvGraphicFramePr>
        <p:xfrm>
          <a:off x="5345906" y="836190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3" name="CorelDRAW" r:id="rId8" imgW="3563557" imgH="1592400" progId="CorelDraw.Graphic.19">
                  <p:embed/>
                </p:oleObj>
              </mc:Choice>
              <mc:Fallback>
                <p:oleObj name="CorelDRAW" r:id="rId8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345906" y="836190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5" name="Obiekt 4">
            <a:extLst>
              <a:ext uri="{FF2B5EF4-FFF2-40B4-BE49-F238E27FC236}">
                <a16:creationId xmlns:a16="http://schemas.microsoft.com/office/drawing/2014/main" id="{88EF111D-7CE5-450F-B306-F937C0A2BC82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94826300"/>
              </p:ext>
            </p:extLst>
          </p:nvPr>
        </p:nvGraphicFramePr>
        <p:xfrm>
          <a:off x="5310065" y="849303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7" name="CorelDRAW" r:id="rId17" imgW="3563557" imgH="1592400" progId="CorelDraw.Graphic.19">
                  <p:embed/>
                </p:oleObj>
              </mc:Choice>
              <mc:Fallback>
                <p:oleObj name="CorelDRAW" r:id="rId17" imgW="3563557" imgH="1592400" progId="CorelDraw.Graphic.19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10065" y="849303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5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integracja.efs@pomorskie.eu" TargetMode="Externa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pomorskie.pl/nabory/7831-517-uslugi-spoleczne-i-zdrowotne-w-zakresie-przeciwdzialania-nadwadze-i-otylosci-u" TargetMode="Externa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ntegracja.efs@pomorskie.eu" TargetMode="External"/><Relationship Id="rId2" Type="http://schemas.openxmlformats.org/officeDocument/2006/relationships/hyperlink" Target="https://funduszeuepomorskie.pl/nabory/7831-517-uslugi-spoleczne-i-zdrowotne-w-zakresie-przeciwdzialania-nadwadze-i-otylosci-u" TargetMode="Externa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owa2021.efs.gov.p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funduszeuepomorskie.pl/nabory/7831-517-uslugi-spoleczne-i-zdrowotne-w-zakresie-przeciwdzialania-nadwadze-i-otylosci-u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1493" y="2699717"/>
            <a:ext cx="7920047" cy="755957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System wyboru projektów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1493" y="3131766"/>
            <a:ext cx="7884432" cy="316835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  <a:t>Seminarium informacyjne dla wnioskodawców aplikujących </a:t>
            </a:r>
            <a:b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  <a:t>w ramach Działania 5.17. Usługi społeczne i zdrowotne w zakresie programów profilaktycznych dotyczących profilaktyki i wczesnego wykrywania chorób będących istotnym problemem zdrowotnym regionu </a:t>
            </a:r>
            <a:b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  <a:t>(RPPZ-Kompleksowy program przeciwdziałania nadwadze i otyłości u dzieci </a:t>
            </a:r>
            <a:b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800" b="0" dirty="0">
                <a:latin typeface="Arial" panose="020B0604020202020204" pitchFamily="34" charset="0"/>
                <a:cs typeface="Arial" panose="020B0604020202020204" pitchFamily="34" charset="0"/>
              </a:rPr>
              <a:t>i młodzieży w województwie pomorskim).</a:t>
            </a:r>
            <a:br>
              <a:rPr lang="pl-PL" sz="17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pl-PL" sz="1700" b="0" dirty="0">
                <a:latin typeface="Arial" panose="020B0604020202020204" pitchFamily="34" charset="0"/>
                <a:cs typeface="Arial" panose="020B0604020202020204" pitchFamily="34" charset="0"/>
              </a:rPr>
              <a:t>Gdańsk, 13 października 2025 roku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pl-PL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7BAE-A590-4C9D-8822-2906EEE8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143" y="359838"/>
            <a:ext cx="8640057" cy="71971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(6 z 6)</a:t>
            </a:r>
          </a:p>
        </p:txBody>
      </p:sp>
      <p:pic>
        <p:nvPicPr>
          <p:cNvPr id="6" name="Symbol zastępczy zawartości 5">
            <a:extLst>
              <a:ext uri="{FF2B5EF4-FFF2-40B4-BE49-F238E27FC236}">
                <a16:creationId xmlns:a16="http://schemas.microsoft.com/office/drawing/2014/main" id="{F69BAA42-8794-4E6E-B527-D812E2AF1C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614" y="827509"/>
            <a:ext cx="5978583" cy="6238521"/>
          </a:xfrm>
        </p:spPr>
      </p:pic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8E0784-6B6F-4ABE-9630-15D32F48F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19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7535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7BAE-A590-4C9D-8822-2906EEE8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143" y="359838"/>
            <a:ext cx="8640057" cy="899719"/>
          </a:xfrm>
        </p:spPr>
        <p:txBody>
          <a:bodyPr>
            <a:no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Oświadczenia – pomoc publiczna / pomoc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endParaRPr lang="pl-PL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8E0784-6B6F-4ABE-9630-15D32F48F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19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  <p:pic>
        <p:nvPicPr>
          <p:cNvPr id="11" name="Symbol zastępczy zawartości 10">
            <a:extLst>
              <a:ext uri="{FF2B5EF4-FFF2-40B4-BE49-F238E27FC236}">
                <a16:creationId xmlns:a16="http://schemas.microsoft.com/office/drawing/2014/main" id="{5B84B087-E69D-4FF2-9F2F-D5201A895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584" y="1423019"/>
            <a:ext cx="7415173" cy="5613355"/>
          </a:xfrm>
        </p:spPr>
      </p:pic>
    </p:spTree>
    <p:extLst>
      <p:ext uri="{BB962C8B-B14F-4D97-AF65-F5344CB8AC3E}">
        <p14:creationId xmlns:p14="http://schemas.microsoft.com/office/powerpoint/2010/main" val="2994462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11486"/>
            <a:ext cx="8640381" cy="1368352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Zasady komunikacji pomiędzy ION a Wnioskodawcą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Korespondencja: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etapie naboru oraz oceny wniosków odbywa się wyłącznie drogą elektroniczną za pośrednictwem aplikacji SOWA EFS</a:t>
            </a: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Uzupełnienie lub poprawa wniosku (ocena formalna, etap negocjacji): 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tylko na wezwanie ION w wyznaczonym terminie w SOWA EFS </a:t>
            </a: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Wybór projektu do dofinansowania lub negatywna ocena: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przekazanie informacji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formie pisemnej lub elektronicznej (pismo + karta oceny)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Pytania dotyczące naboru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(do dnia zakończenia naboru)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integracja.efs@pomorskie.eu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1.9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F32F4ADA-C5F3-4B67-BA28-42687E85A9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00151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Ogólne zasady oceny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15541"/>
            <a:ext cx="8640382" cy="554429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odbywa się w ramach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etapów: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oceny formalnej;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oceny merytorycznej;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negocjacji.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dokonywana jest w oparciu o kryteria wyboru projektów, które stanowią załącznik nr 1 do Regulaminu wyboru projektów.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 każdym etapie oceny ION: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przekazuje informację o wyniku oceny. Informacja o negatywnym wyniku zawiera pouczenie o możliwości wniesienia protestu;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publikuje listę wniosków, które zostały zakwalifikowane do kolejnego etapu oceny na stronie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FEP 2021-2027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5.1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AA16DB1-04D1-4290-B9BC-9271E2AF87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3251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83494"/>
            <a:ext cx="8640381" cy="1296344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oceny formalnej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268288" indent="-18256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formalna: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w systemie TAK/NIE i/lub NIE DOTYCZY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obligatoryjne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specyficzne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podlegają uzupełnieniu/poprawie wyłącznie na wezwanie ION w wyznaczonym terminie w SOWA EFS – o ile są to zmiany/poprawki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 charakterze formalnym).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Zakończenie oceny: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formalna: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spełnia wszystkie kryteria i zostaje zakwalifikowany do oceny merytorycznej.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formalna: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nie spełnia któregokolwiek z kryteriów.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5.2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E4FD4615-2B04-4E18-822C-14C08F89E6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8681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11486"/>
            <a:ext cx="8640381" cy="936103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oceny merytorycznej (1 z 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merytoryczna: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wykonalności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zgodności z zasadami horyzontalnymi: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weryfikacja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systemie TAK/SKIEROWAĆ DO NEGOCJACJI/NIE, która podlega uzupełnieniu/poprawie na etapie negocjacji wyłącznie na wezwanie ION,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strategiczne: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punktowy system oceny w ramach obszarów A, B, C i D,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które nie podlegają uzupełnieniu/poprawie.</a:t>
            </a:r>
          </a:p>
          <a:p>
            <a:pPr marL="0" lv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Maksymalna możliwa do uzyskania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punktów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kryteriów strategicznych wynosi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122 punktów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 tym: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punktów łącznie za ocenę Obszaru A i B,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22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punktów łącznie za ocenę Obszaru C i D.</a:t>
            </a:r>
          </a:p>
          <a:p>
            <a:pPr marL="0" lv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Ocenę pozytywną/zakwalifikowanie do negocjacji mogą uzyskać wyłącznie wnioski 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 dofinansowanie projektu, które otrzymały minimum 50 punktów z oceny spełnienia kryteriów strategicznych z Obszaru A i B.</a:t>
            </a:r>
            <a:endParaRPr lang="pl-PL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6B50A40E-1EB9-44A5-B08B-9EAB962145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0930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1440360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oceny merytorycznej (2 z 2)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Zakończenie oceny: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merytoryczna: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spełnia wszystkie kryteria wykonalności 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 zgodności z zasadami horyzontalnymi oraz osiągnął minimum punktowe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(kwalifikacja do etapu negocjacji oczekując na jego zakończenie).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Negocjacje: </a:t>
            </a:r>
          </a:p>
          <a:p>
            <a:pPr marL="630238" indent="-274638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skierowany do uzupełnienia/poprawy w ramach kryteriów wykonalności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i/lub zgodności z zasadami horyzontalnymi oraz osiągnął minimum punktowe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(w ramach wysokości alokacji na dany nabór);</a:t>
            </a:r>
          </a:p>
          <a:p>
            <a:pPr marL="630238" indent="-274638">
              <a:lnSpc>
                <a:spcPct val="150000"/>
              </a:lnSpc>
              <a:spcBef>
                <a:spcPts val="0"/>
              </a:spcBef>
              <a:buFont typeface="+mj-lt"/>
              <a:buAutoNum type="alphaLcPeriod" startAt="2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oczekuje na możliwość skierowania do negocjacji do czasu rozstrzygnięcia postępowania.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merytoryczna: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nie spełnia któregokolwiek z kryteriów wykonalności i/lub zgodności z zasadami horyzontalnymi i/lub nie osiągnął wymaganego minimum punktowego.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5.3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A001AA1E-DEA9-44A4-A34E-B3E91575D9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93996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1440360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negocjacji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Negocjacje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obejmują kwestie wskazane w karcie oceny projektu w zakresie kryteriów wykonalności i/lub zgodności z zasadami horyzontalnymi.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Warunki negocjacyjne mogą objąć dodatkowe ustalenia podjęte już w toku negocjacji.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Wszelkich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uzupełnień/popraw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dokonuje się we wniosku w wyznaczonym terminie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SOWA EFS (przesłanie poprawionego wniosku).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Zakończenie negocjacji: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Pozytywny wynik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pozytywna ocena projektu wraz z liczbą punktów uzyskanych w ramach oceny kryteriów strategicznych (etap oceny merytorycznej).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Negatywny wynik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negatywna ocena z powodu niespełnienia warunków postawionych przez oceniających.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5.4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8EE7A39A-7602-490F-921F-FA9A4253E8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76528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9"/>
            <a:ext cx="8640381" cy="151236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Zatwierdzanie wyników oceny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043532"/>
            <a:ext cx="8640764" cy="6048673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Planowany termin zakończenia postępowania w ramach naboru numer FEPM.05.17-IZ.00-003/25: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maj 2026 r.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Zatwierdzenie wyników oceny projektów: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rozstrzygnięcie naboru przez Zarząd Województwa Pomorskiego po zakończeniu ostatniego etapu oceny.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Lista z zatwierdzonymi wynikami oceny projektów: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publikacja na stronie 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https://funduszeuepomorskie.pl/nabory/7831-517-uslugi-spoleczne-i-zdrowotne-w-zakresie-przeciwdzialania-nadwadze-i-otylosci-u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 oraz na </a:t>
            </a:r>
            <a:r>
              <a:rPr lang="pl-PL" sz="3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Portalu Funduszy Europejskich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Lista zawiera informacje o projektach wybranych do dofinansowania </a:t>
            </a:r>
            <a:b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oraz o projektach ocenionych negatywnie.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W celu uniknięcia rozproszenia działań zaplanowanych do realizacji w ramach RPPZ oraz zapewnienia ich spójności, kompleksowości i efektywności, w ramach naboru </a:t>
            </a: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do dofinansowania wybrany zostanie jeden wniosek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 o dofinansowanie projektu- pkt. 2.3 </a:t>
            </a: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Regulaminu wyboru projektów.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endParaRPr lang="pl-PL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2400"/>
              </a:spcBef>
              <a:buNone/>
            </a:pP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3400" b="1" dirty="0">
                <a:latin typeface="Arial" panose="020B0604020202020204" pitchFamily="34" charset="0"/>
                <a:cs typeface="Arial" panose="020B0604020202020204" pitchFamily="34" charset="0"/>
              </a:rPr>
              <a:t>pkt. 5.6 Regulaminu wyboru projektów</a:t>
            </a:r>
            <a:r>
              <a:rPr lang="pl-PL" sz="3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A1231F7E-E030-4CEF-B29F-507399C48B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9934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395462"/>
            <a:ext cx="8640381" cy="648071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Zawarcie umowy o dofinansowanie projektu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15541"/>
            <a:ext cx="8640382" cy="5544298"/>
          </a:xfrm>
        </p:spPr>
        <p:txBody>
          <a:bodyPr/>
          <a:lstStyle/>
          <a:p>
            <a:pPr marL="0" indent="0">
              <a:buNone/>
            </a:pPr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Złożenie zabezpieczenia prawidłowej </a:t>
            </a:r>
          </a:p>
          <a:p>
            <a:pPr marL="0" indent="0" algn="ctr">
              <a:buNone/>
            </a:pPr>
            <a:r>
              <a:rPr lang="pl-PL" sz="3000" dirty="0">
                <a:latin typeface="Arial" panose="020B0604020202020204" pitchFamily="34" charset="0"/>
                <a:cs typeface="Arial" panose="020B0604020202020204" pitchFamily="34" charset="0"/>
              </a:rPr>
              <a:t>realizacji umowy o dofinansowanie projektu</a:t>
            </a:r>
          </a:p>
          <a:p>
            <a:pPr marL="0" indent="0" algn="ctr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pkt. 6.4 Regulaminu wyboru projektów)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CC4D942-4278-40EA-BACA-CA143776AC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155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815D3A-B43F-4B6A-9EEA-EEF624DBC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045" y="755501"/>
            <a:ext cx="8640861" cy="864096"/>
          </a:xfrm>
        </p:spPr>
        <p:txBody>
          <a:bodyPr>
            <a:norm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Pojęcie Realizatora (1/3)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CE6B6A-1CE6-4B16-BECC-6B10B8015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045" y="1691605"/>
            <a:ext cx="8641244" cy="5400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przedmiotowym naborze pojęcie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Realizatora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występuje dwukrotnie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 nie zawsze będzie oznaczać ten sam podmiot. </a:t>
            </a:r>
          </a:p>
          <a:p>
            <a:pPr marL="0" indent="0"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   Definicja Realizatora wynika bowiem z: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Instrukcji merytorycznej wypełniania formularza wniosku o dofinansowanie projektu z Europejskiego Funduszu Społecznego Plus w ramach programu Fundusze Europejskie dla Pomorza 2021-2027, stanowiącej załącznik nr 4 do niniejszego regulaminu (dalej – Instrukcja merytoryczna);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Regionalnego Programu Polityki Zdrowotnej - Kompleksowy program przeciwdziałania nadwadze i otyłości u dzieci i młodzieży w województwie pomorskim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819E537-7315-4AA2-AD9D-76A3B9CB34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91247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Najczęstsze błędy przy składaniu wniosków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03573"/>
            <a:ext cx="8640382" cy="5256266"/>
          </a:xfrm>
        </p:spPr>
        <p:txBody>
          <a:bodyPr>
            <a:normAutofit/>
          </a:bodyPr>
          <a:lstStyle/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Załącznik Oświadczenia Wnioskodawcy: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brak podpisu kwalifikowanego – podpis własnoręczny, komputerowy, profil zaufany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złożenie „pustego” załącznika – bez wypełnienia nazwy wnioskodawcy/ zaznaczenia odpowiedzi, bez logotypów, bez podpisu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brak możliwości weryfikacji podpisu kwalifikowanego – skan/zdjęcie; plik </a:t>
            </a:r>
            <a:r>
              <a:rPr lang="pl-PL" sz="1700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bez pliku podpisu; plik podpisu w rozszerzeniu XADES - brak dokumentu, który został podpisany; oświadczenia + pełnomocnictwa skomasowane w jeden plik;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podpis innej osoby niż wskazana jako uprawniona w sekcji Dodatkowe informacje – brak dołączonego/wskazanego pełnomocnictwa.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Załączniki dot. pomocy publicznej/ de </a:t>
            </a:r>
            <a:r>
              <a:rPr lang="pl-PL" sz="1700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– nieaktualny wzór formularza.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Uzupełnienie/poprawa wniosku – należy wysłać poprawiony wniosek w SOWA EFS.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09734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8"/>
            <a:ext cx="8640381" cy="576065"/>
          </a:xfrm>
        </p:spPr>
        <p:txBody>
          <a:bodyPr/>
          <a:lstStyle/>
          <a:p>
            <a:r>
              <a:rPr lang="pl-PL" dirty="0">
                <a:solidFill>
                  <a:srgbClr val="0020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Podsumowanie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>
            <a:normAutofit fontScale="92500" lnSpcReduction="20000"/>
          </a:bodyPr>
          <a:lstStyle/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Nabór nr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FEPM.05.17-IZ.00-003/25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Składanie wniosków w formie dokumentu elektronicznego w aplikacji SOWA EFS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Oświadczenia Wnioskodawcy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podpisany podpisem kwalifikowanym przez osobę/osoby upoważnioną/e do reprezentowania Wnioskodawcy.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Załączniki dot. pomocy publicznej/pomocy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 wnioskodawca/partner składa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 formie skanów podpisanych dokumentów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przez osobę/y uprawnioną/e do reprezentowania wnioskodawcy/partnera (można załączyć do wiadomości w SOWA EFS).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Zakładka dedykowana naborowi: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https://funduszeuepomorskie.pl/nabory/7831-517-uslugi-spoleczne-i-zdrowotne-w-zakresie-przeciwdzialania-nadwadze-i-otylosci-u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Pytania: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integracja.efs@pomorskie.eu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Korespondencja w SOWA EFS.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Wszelkich uzupełnień/popraw dokonuje się tylko we wniosku na wezwanie ION.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2077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>
            <a:extLst>
              <a:ext uri="{FF2B5EF4-FFF2-40B4-BE49-F238E27FC236}">
                <a16:creationId xmlns:a16="http://schemas.microsoft.com/office/drawing/2014/main" id="{0C844E39-9733-4DAC-A4D6-71E1EBF9D801}"/>
              </a:ext>
            </a:extLst>
          </p:cNvPr>
          <p:cNvSpPr txBox="1">
            <a:spLocks/>
          </p:cNvSpPr>
          <p:nvPr/>
        </p:nvSpPr>
        <p:spPr>
          <a:xfrm>
            <a:off x="1609874" y="3779837"/>
            <a:ext cx="7559675" cy="7920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1007943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200" b="1" kern="12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Powodzenia w aplikowaniu o środki unijne z funduszu EFS+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454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720079"/>
          </a:xfrm>
        </p:spPr>
        <p:txBody>
          <a:bodyPr>
            <a:normAutofit/>
          </a:bodyPr>
          <a:lstStyle/>
          <a:p>
            <a:r>
              <a:rPr lang="pl-PL" dirty="0"/>
              <a:t>Pojęcie Realizatora (2/3)</a:t>
            </a:r>
            <a:endParaRPr lang="pl-PL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9442" y="1331565"/>
            <a:ext cx="8424936" cy="568863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Zgodnie z Instrukcją wypełniania formularza wniosku o dofinansowanie oraz aplikacją SOWA: 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SOWA EFS zawsze rozpoznaje Realizatora jako Partnera, czyli:  </a:t>
            </a: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pl-PL" b="1" u="sng" dirty="0">
                <a:latin typeface="Arial" panose="020B0604020202020204" pitchFamily="34" charset="0"/>
                <a:cs typeface="Arial" panose="020B0604020202020204" pitchFamily="34" charset="0"/>
              </a:rPr>
              <a:t>PARTNER = REALIZATOR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(Obowiązują zapisy art. 39 ustawy wdrożeniowej)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Jeśli projekt ma być realizowany przez jednostkę/podmiot podległe Wnioskodawcy lub Partnerowi należy wpisać w sekcji wniosku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Wnioskodawca i realizatorzy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w polu Nazwa: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nazwę jednostki nadrzędnej / nazwę maksymalnie jednej jednostki podległej</a:t>
            </a:r>
            <a:br>
              <a:rPr lang="pl-PL" b="1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polach dotyczących danych adresowych należy wpisać dane dotyczące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właściwej jednostki nadrzędnej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7FAD4250-B381-4F8F-835D-90DE8DED63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7013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4D2AD5-4965-4E5E-B2F9-9578EF681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791769"/>
          </a:xfrm>
        </p:spPr>
        <p:txBody>
          <a:bodyPr>
            <a:normAutofit/>
          </a:bodyPr>
          <a:lstStyle/>
          <a:p>
            <a:r>
              <a:rPr lang="pl-PL" sz="2500" dirty="0"/>
              <a:t>Pojęcie Realizatora (3/3)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B0D1F5B-C933-4DB0-89D4-D48ACB9BB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907629"/>
            <a:ext cx="8640764" cy="4752210"/>
          </a:xfrm>
        </p:spPr>
        <p:txBody>
          <a:bodyPr/>
          <a:lstStyle/>
          <a:p>
            <a:pPr marL="0" indent="0">
              <a:buNone/>
            </a:pPr>
            <a:r>
              <a:rPr lang="pl-PL" sz="2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Zgodnie RPPZ:</a:t>
            </a:r>
          </a:p>
          <a:p>
            <a:pPr marL="0" indent="0">
              <a:buNone/>
            </a:pPr>
            <a:endParaRPr lang="pl-PL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świetle postanowień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RPPZ, Realizator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(w zakresie świadczeń medycznych) to placówka medyczna / podmiot leczniczy udzielający świadczeń opieki zdrowotnej.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Partner – Realizator, o którym mowa w Instrukcji merytorycznej oraz systemie SOWA nie musi być zatem tożsamy z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Realizatorem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o którym mowa w RPPZ.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Realizator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o którym mowa w RPPZ będzie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Realizatorem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w rozumieniu Instrukcji merytorycznej tylko i wyłącznie wtedy, gdy będzie spełniał wymogi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Realizatora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 RPPZ i będzie jednocześnie partnerem w projekcie.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C272B37-96E9-4B7F-A2C3-D4D7670967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82141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864095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 składania wniosków (1 z 6)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715" y="1115541"/>
            <a:ext cx="8640382" cy="5544298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Forma elektroniczna: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 składanie wniosku oraz wymaganego załącznika </a:t>
            </a:r>
            <a:b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do wniosku odbywa się </a:t>
            </a: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wyłącznie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 za pośrednictwem aplikacji SOWA EFS (</a:t>
            </a:r>
            <a:r>
              <a:rPr lang="pl-PL" sz="4300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https://sowa2021.efs.gov.pl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Wsparcie techniczne SOWA EFS: 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wysyłając wniosek w ramach naboru, szczególnie w jego ostatnim dniu należy uwzględnić, że kontakt ze wsparciem technicznym SOWA EFS jest możliwy jedynie od poniedziałku do piątku (dni robocze) w godzinach wskazanych w aplikacji SOWA EFS w zakładce „Wsparcie techniczne”.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Wniosek złożony poza SOWA EFS = 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brak rozpatrzenia.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Wymagany załącznik 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do wniosku o dofinansowanie projektu to Oświadczenia Wnioskodawcy dot. kryteriów wyboru projektów i zapoznania się z Regulaminem wyboru projektów (zał. nr 25 do Regulaminu wyboru) – do pobrania pod linkiem: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https://funduszeuepomorskie.pl/nabory/7831-517-uslugi-spoleczne-i-zdrowotne-w-zakresie-przeciwdzialania-nadwadze-i-otylosci-u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43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Istotne jest, aby </a:t>
            </a:r>
            <a:r>
              <a:rPr lang="pl-PL" sz="4300" b="1" dirty="0">
                <a:latin typeface="Arial" panose="020B0604020202020204" pitchFamily="34" charset="0"/>
                <a:cs typeface="Arial" panose="020B0604020202020204" pitchFamily="34" charset="0"/>
              </a:rPr>
              <a:t>nie modyfikować </a:t>
            </a:r>
            <a:r>
              <a:rPr lang="pl-PL" sz="4300" dirty="0">
                <a:latin typeface="Arial" panose="020B0604020202020204" pitchFamily="34" charset="0"/>
                <a:cs typeface="Arial" panose="020B0604020202020204" pitchFamily="34" charset="0"/>
              </a:rPr>
              <a:t>treści załącznika.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577ECDAC-B6B7-4B39-B322-5F5557E40F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1251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251446"/>
            <a:ext cx="8640381" cy="504055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(2 z 6)</a:t>
            </a: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D0F667D6-235A-429F-A242-F733ED9FDC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  <p:pic>
        <p:nvPicPr>
          <p:cNvPr id="7" name="Symbol zastępczy zawartości 6">
            <a:extLst>
              <a:ext uri="{FF2B5EF4-FFF2-40B4-BE49-F238E27FC236}">
                <a16:creationId xmlns:a16="http://schemas.microsoft.com/office/drawing/2014/main" id="{2EFABE85-FCEC-4C12-B0FB-F36EFD3E1E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7554" y="971525"/>
            <a:ext cx="5184576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531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(3 z 6)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87549"/>
            <a:ext cx="8640382" cy="547229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Załącznik musi być podpisany podpisem kwalifikowanym przez osobę/osoby upoważnioną/e do reprezentowania Wnioskodawcy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(należy posiadać podpis kwalifikowany, kupiony u jednego z certyfikowanych dostawców wymienionych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rejestrze Narodowego Centrum Certyfikacji).</a:t>
            </a:r>
          </a:p>
          <a:p>
            <a:pPr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do formularza wniosku musi stanowić jeden plik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 rozmiarze nieprzekraczającym 20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 w przypadku większej liczby dokumentów składających się na dany załącznik, wymagane jest dostarczenie ich  w postaci pliku archiwum. Maksymalna wielkość wszystkich plików załączonych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do wniosku to 35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Dopuszczalne są pliki z rozszerzeniami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xls,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xlsx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pdf,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jpg, txt,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mp4 oraz archiwa zip i 7z. Dopuszczalne są także pliki podpisane kwalifikowanym podpisem elektronicznym w formatach TSL,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XMLsig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CadES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ASIC,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XMLenc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ymbol zastępczy numeru slajdu 1">
            <a:extLst>
              <a:ext uri="{FF2B5EF4-FFF2-40B4-BE49-F238E27FC236}">
                <a16:creationId xmlns:a16="http://schemas.microsoft.com/office/drawing/2014/main" id="{CDA5498E-17FB-4DD5-8AFE-17C8A26F7A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0923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7BAE-A590-4C9D-8822-2906EEE8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143" y="359838"/>
            <a:ext cx="8640057" cy="71971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(4 z 6)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F70720-FC01-46FB-A7E7-A85F23D5A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143" y="1079557"/>
            <a:ext cx="8640057" cy="612028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Dodatkowe załączniki do wniosku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, gdy podmiot ubiegający się o pomoc publiczną          lub pomoc 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jest jednocześnie </a:t>
            </a:r>
            <a:r>
              <a:rPr lang="pl-PL" sz="1700" u="sng" dirty="0">
                <a:latin typeface="Arial" panose="020B0604020202020204" pitchFamily="34" charset="0"/>
                <a:cs typeface="Arial" panose="020B0604020202020204" pitchFamily="34" charset="0"/>
              </a:rPr>
              <a:t>wnioskodawcą/partnerem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arabicPeriod"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Załączniki dla pomocy</a:t>
            </a:r>
            <a:r>
              <a:rPr lang="pl-PL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l-PL" sz="17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b="1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l-PL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kopie zaświadczeń o otrzymanej pomocy 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, jakie </a:t>
            </a:r>
            <a:r>
              <a:rPr lang="pl-PL" sz="1700" u="sng" dirty="0">
                <a:latin typeface="Arial" panose="020B0604020202020204" pitchFamily="34" charset="0"/>
                <a:cs typeface="Arial" panose="020B0604020202020204" pitchFamily="34" charset="0"/>
              </a:rPr>
              <a:t>wnioskodawca/partner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otrzymał w ciągu minionych 3 lat, zgodnie z art. 3 ust. 2 rozporządzenia Komisji (UE) 2023/2831 z dnia 13 grudnia 2023 r. w sprawie stosowania art. 107 i 108 Traktatu           o funkcjonowaniu Unii Europejskiej do pomocy 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(z uwzględnieniem uwagi zawartej w pkt 11 wprowadzenia do ww. rozporządzenia), albo oświadczenie                o wielkości tej pomocy otrzymanej w tym okresie, albo oświadczenie o nieotrzymaniu takiej pomocy w tym okresie;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alphaLcPeriod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informacje, o których mowa w art. 37 ust. 1 pkt 2 ustawy z dnia 30 kwietnia 2004 r. o postępowaniu w sprawach dotyczących pomocy publicznej. Zakres niezbędnych informacji określa rozporządzenie Rady Ministrów z dnia 29 marca 2010 r. w sprawie zakresu informacji przedstawianych przez podmiot ubiegający się o pomoc 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sz="1700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sz="17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(Dz. U. z 2024 r. poz. 40, zm. Dz. U. z 2024 r. poz. 1206).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8E0784-6B6F-4ABE-9630-15D32F48F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19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45108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7BAE-A590-4C9D-8822-2906EEE8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143" y="359838"/>
            <a:ext cx="8640057" cy="71971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(5 z 6)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F70720-FC01-46FB-A7E7-A85F23D5A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143" y="1079557"/>
            <a:ext cx="8640057" cy="6012648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ClrTx/>
              <a:buFont typeface="+mj-lt"/>
              <a:buAutoNum type="arabicPeriod" startAt="2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Załączniki dla pomocy</a:t>
            </a:r>
            <a:r>
              <a:rPr lang="pl-PL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publicznej -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informacje dotyczące wnioskodawcy/partnera i prowadzonej przez niego działalności gospodarczej oraz informacje o otrzymanej pomocy publicznej. Zakres niezbędnych informacji określa rozporządzenie Rady Ministrów z dnia 29 marca 2010 r. w sprawie zakresu informacji przedstawianych przez podmiot ubiegający się o pomoc inną niż pomoc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lub pomoc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l-PL" i="1" dirty="0" err="1">
                <a:latin typeface="Arial" panose="020B0604020202020204" pitchFamily="34" charset="0"/>
                <a:cs typeface="Arial" panose="020B0604020202020204" pitchFamily="34" charset="0"/>
              </a:rPr>
              <a:t>minimis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rolnictwie lub rybołówstwie (Dz. U. z 2010 r. nr 53, poz. 312), zmienione rozporządzeniem z dnia 16 grudnia 2010 r. (Dz. U. z 2010 r. nr 254, poz. 1704), zmienione rozporządzeniem z dnia 2 lutego 2016 r. (Dz. U. z 2016 r. poz. 238)            oraz rozporządzeniem z dnia 27 lipca 2020 r. (Dz. U. z 2020 r. poz. 1338).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Oświadczenia wskazane w pkt 1 lit. a oraz informacje wskazane w pkt 1 lit. b lub pkt 2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wnioskodawca/partner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składa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 formie skanów podpisanych dokumentów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przez osobę/y uprawnioną/e do reprezentowania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wnioskodawcy/partnera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(można załączyć                do wiadomości w module Korespondencja w aplikacji SOWA EFS).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1.8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8E0784-6B6F-4ABE-9630-15D32F48F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19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46787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1898</TotalTime>
  <Words>2154</Words>
  <Application>Microsoft Office PowerPoint</Application>
  <PresentationFormat>Niestandardowy</PresentationFormat>
  <Paragraphs>155</Paragraphs>
  <Slides>22</Slides>
  <Notes>7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Motyw pakietu Office</vt:lpstr>
      <vt:lpstr>CorelDRAW</vt:lpstr>
      <vt:lpstr>System wyboru projektów</vt:lpstr>
      <vt:lpstr>Pojęcie Realizatora (1/3)</vt:lpstr>
      <vt:lpstr>Pojęcie Realizatora (2/3)</vt:lpstr>
      <vt:lpstr>Pojęcie Realizatora (3/3)</vt:lpstr>
      <vt:lpstr>Sposób składania wniosków (1 z 6)</vt:lpstr>
      <vt:lpstr>Sposób składania wniosków (2 z 6)</vt:lpstr>
      <vt:lpstr>Sposób składania wniosków (3 z 6)</vt:lpstr>
      <vt:lpstr>Sposób składania wniosków (4 z 6)</vt:lpstr>
      <vt:lpstr>Sposób składania wniosków (5 z 6)</vt:lpstr>
      <vt:lpstr>Sposób składania wniosków (6 z 6)</vt:lpstr>
      <vt:lpstr>Oświadczenia – pomoc publiczna / pomoc de minimis</vt:lpstr>
      <vt:lpstr>Zasady komunikacji pomiędzy ION a Wnioskodawcą</vt:lpstr>
      <vt:lpstr>Ogólne zasady oceny</vt:lpstr>
      <vt:lpstr>Etap oceny formalnej</vt:lpstr>
      <vt:lpstr>Etap oceny merytorycznej (1 z 2)</vt:lpstr>
      <vt:lpstr>Etap oceny merytorycznej (2 z 2)</vt:lpstr>
      <vt:lpstr>Etap negocjacji</vt:lpstr>
      <vt:lpstr>Zatwierdzanie wyników oceny</vt:lpstr>
      <vt:lpstr>Zawarcie umowy o dofinansowanie projektu</vt:lpstr>
      <vt:lpstr>Najczęstsze błędy przy składaniu wniosków</vt:lpstr>
      <vt:lpstr>Podsumowanie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Wszeborowska Monika</cp:lastModifiedBy>
  <cp:revision>128</cp:revision>
  <cp:lastPrinted>2025-03-27T11:36:59Z</cp:lastPrinted>
  <dcterms:created xsi:type="dcterms:W3CDTF">2022-06-22T09:40:44Z</dcterms:created>
  <dcterms:modified xsi:type="dcterms:W3CDTF">2025-10-10T07:22:41Z</dcterms:modified>
</cp:coreProperties>
</file>