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56" r:id="rId2"/>
    <p:sldId id="278" r:id="rId3"/>
    <p:sldId id="276" r:id="rId4"/>
    <p:sldId id="277" r:id="rId5"/>
    <p:sldId id="490" r:id="rId6"/>
    <p:sldId id="282" r:id="rId7"/>
    <p:sldId id="283" r:id="rId8"/>
    <p:sldId id="284" r:id="rId9"/>
    <p:sldId id="491" r:id="rId10"/>
    <p:sldId id="493" r:id="rId11"/>
    <p:sldId id="494" r:id="rId12"/>
    <p:sldId id="495" r:id="rId13"/>
    <p:sldId id="496" r:id="rId14"/>
    <p:sldId id="472" r:id="rId15"/>
    <p:sldId id="476" r:id="rId16"/>
    <p:sldId id="477" r:id="rId17"/>
    <p:sldId id="478" r:id="rId18"/>
    <p:sldId id="479" r:id="rId19"/>
    <p:sldId id="480" r:id="rId20"/>
    <p:sldId id="484" r:id="rId21"/>
    <p:sldId id="481" r:id="rId22"/>
    <p:sldId id="483" r:id="rId23"/>
    <p:sldId id="501" r:id="rId24"/>
    <p:sldId id="485" r:id="rId25"/>
    <p:sldId id="497" r:id="rId26"/>
    <p:sldId id="487" r:id="rId27"/>
    <p:sldId id="498" r:id="rId28"/>
    <p:sldId id="280" r:id="rId29"/>
    <p:sldId id="279" r:id="rId30"/>
    <p:sldId id="275" r:id="rId3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howGuides="1">
      <p:cViewPr>
        <p:scale>
          <a:sx n="140" d="100"/>
          <a:sy n="140" d="100"/>
        </p:scale>
        <p:origin x="132" y="10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9.10.2025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704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4.emf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graphicFrame>
        <p:nvGraphicFramePr>
          <p:cNvPr id="18" name="Obiekt 17">
            <a:extLst>
              <a:ext uri="{FF2B5EF4-FFF2-40B4-BE49-F238E27FC236}">
                <a16:creationId xmlns:a16="http://schemas.microsoft.com/office/drawing/2014/main" id="{65792BD4-3A93-4438-AEB4-266E69D8F63C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87832008"/>
              </p:ext>
            </p:extLst>
          </p:nvPr>
        </p:nvGraphicFramePr>
        <p:xfrm>
          <a:off x="5345906" y="836190"/>
          <a:ext cx="1768528" cy="79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name="CorelDRAW" r:id="rId8" imgW="3563557" imgH="1592400" progId="CorelDraw.Graphic.19">
                  <p:embed/>
                </p:oleObj>
              </mc:Choice>
              <mc:Fallback>
                <p:oleObj name="CorelDRAW" r:id="rId8" imgW="3563557" imgH="1592400" progId="CorelDraw.Graphic.19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88EF111D-7CE5-450F-B306-F937C0A2BC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45906" y="836190"/>
                        <a:ext cx="1768528" cy="79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r>
              <a:rPr lang="pl-PL" dirty="0"/>
              <a:t>Dziękuję za uwagę.</a:t>
            </a: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graphicFrame>
        <p:nvGraphicFramePr>
          <p:cNvPr id="5" name="Obiekt 4">
            <a:extLst>
              <a:ext uri="{FF2B5EF4-FFF2-40B4-BE49-F238E27FC236}">
                <a16:creationId xmlns:a16="http://schemas.microsoft.com/office/drawing/2014/main" id="{88EF111D-7CE5-450F-B306-F937C0A2BC8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94826300"/>
              </p:ext>
            </p:extLst>
          </p:nvPr>
        </p:nvGraphicFramePr>
        <p:xfrm>
          <a:off x="5310065" y="849303"/>
          <a:ext cx="1768528" cy="79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CorelDRAW" r:id="rId17" imgW="3563557" imgH="1592400" progId="CorelDraw.Graphic.19">
                  <p:embed/>
                </p:oleObj>
              </mc:Choice>
              <mc:Fallback>
                <p:oleObj name="CorelDRAW" r:id="rId17" imgW="3563557" imgH="1592400" progId="CorelDraw.Graphic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310065" y="849303"/>
                        <a:ext cx="1768528" cy="79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graphicFrame>
        <p:nvGraphicFramePr>
          <p:cNvPr id="9" name="Obiekt 8">
            <a:extLst>
              <a:ext uri="{FF2B5EF4-FFF2-40B4-BE49-F238E27FC236}">
                <a16:creationId xmlns:a16="http://schemas.microsoft.com/office/drawing/2014/main" id="{8719E4FA-CED0-4848-85E8-9534F2012E9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89205808"/>
              </p:ext>
            </p:extLst>
          </p:nvPr>
        </p:nvGraphicFramePr>
        <p:xfrm>
          <a:off x="7146106" y="3384774"/>
          <a:ext cx="1768528" cy="79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CorelDRAW" r:id="rId5" imgW="3563557" imgH="1592400" progId="CorelDraw.Graphic.19">
                  <p:embed/>
                </p:oleObj>
              </mc:Choice>
              <mc:Fallback>
                <p:oleObj name="CorelDRAW" r:id="rId5" imgW="3563557" imgH="1592400" progId="CorelDraw.Graphic.19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88EF111D-7CE5-450F-B306-F937C0A2BC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6106" y="3384774"/>
                        <a:ext cx="1768528" cy="79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graphicFrame>
        <p:nvGraphicFramePr>
          <p:cNvPr id="8" name="Obiekt 7">
            <a:extLst>
              <a:ext uri="{FF2B5EF4-FFF2-40B4-BE49-F238E27FC236}">
                <a16:creationId xmlns:a16="http://schemas.microsoft.com/office/drawing/2014/main" id="{8AA97FE2-5807-4DCF-9ADB-039E5C2C800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66694974"/>
              </p:ext>
            </p:extLst>
          </p:nvPr>
        </p:nvGraphicFramePr>
        <p:xfrm>
          <a:off x="7794178" y="3384774"/>
          <a:ext cx="1768528" cy="790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name="CorelDRAW" r:id="rId3" imgW="3563557" imgH="1592400" progId="CorelDraw.Graphic.19">
                  <p:embed/>
                </p:oleObj>
              </mc:Choice>
              <mc:Fallback>
                <p:oleObj name="CorelDRAW" r:id="rId3" imgW="3563557" imgH="1592400" progId="CorelDraw.Graphic.19">
                  <p:embed/>
                  <p:pic>
                    <p:nvPicPr>
                      <p:cNvPr id="5" name="Obiekt 4">
                        <a:extLst>
                          <a:ext uri="{FF2B5EF4-FFF2-40B4-BE49-F238E27FC236}">
                            <a16:creationId xmlns:a16="http://schemas.microsoft.com/office/drawing/2014/main" id="{88EF111D-7CE5-450F-B306-F937C0A2BC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4178" y="3384774"/>
                        <a:ext cx="1768528" cy="790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5.14%20Prezentacja%20System%20wyboru%20projekt&#243;w.pptx" TargetMode="External"/><Relationship Id="rId2" Type="http://schemas.openxmlformats.org/officeDocument/2006/relationships/hyperlink" Target="mailto:integracja.efs@pomorskie.eu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3_5.17_%20SOWA.pptx" TargetMode="External"/><Relationship Id="rId4" Type="http://schemas.openxmlformats.org/officeDocument/2006/relationships/hyperlink" Target="https://funduszeuepomorskie.pl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sowa2021.efs.gov.pl/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848" y="2731899"/>
            <a:ext cx="7920115" cy="1087764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Wniosek o dofinansowanie projektu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– praca w aplikacji SOWA EFS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450" y="3819663"/>
            <a:ext cx="7920115" cy="248045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pl-PL" sz="6800" b="0" spc="40" dirty="0">
                <a:latin typeface="Arial" panose="020B0604020202020204" pitchFamily="34" charset="0"/>
                <a:cs typeface="Arial" panose="020B0604020202020204" pitchFamily="34" charset="0"/>
              </a:rPr>
              <a:t>Seminarium informacyjne dla wnioskodawców aplikujących </a:t>
            </a:r>
            <a:br>
              <a:rPr lang="pl-PL" sz="6800" b="0" spc="4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6800" b="0" spc="40" dirty="0">
                <a:latin typeface="Arial" panose="020B0604020202020204" pitchFamily="34" charset="0"/>
                <a:cs typeface="Arial" panose="020B0604020202020204" pitchFamily="34" charset="0"/>
              </a:rPr>
              <a:t>w ramach Działania 5.17. Usługi społeczne i zdrowotne </a:t>
            </a:r>
            <a:r>
              <a:rPr lang="pl-PL" sz="6800" b="0" dirty="0">
                <a:latin typeface="Arial" panose="020B0604020202020204" pitchFamily="34" charset="0"/>
                <a:cs typeface="Arial" panose="020B0604020202020204" pitchFamily="34" charset="0"/>
              </a:rPr>
              <a:t>w zakresie programów profilaktycznych dotyczących profilaktyki i wczesnego wykrywania chorób będących istotnym problemem zdrowotnym regionu (RPPZ- Kompleksowy program przeciwdziałania nadwadze i otyłości u dzieci i młodzieży w województwie pomorskim)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pl-PL" sz="6000" b="0" spc="40" dirty="0">
                <a:latin typeface="Arial" panose="020B0604020202020204" pitchFamily="34" charset="0"/>
                <a:cs typeface="Arial" panose="020B0604020202020204" pitchFamily="34" charset="0"/>
              </a:rPr>
              <a:t>Gdańsk, 13 października 2025 roku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8CD634-C934-47B6-9F5F-1EC21276C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51565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Nabór numer FEPM.05.17-IZ.00-003/25 (2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64FED28-4A14-4075-A4B0-9CBDAE8040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6096" y="719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CAE3BBAC-3513-45B8-B5BE-76108DDC3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" y="1007529"/>
            <a:ext cx="9577064" cy="5724636"/>
          </a:xfrm>
        </p:spPr>
      </p:pic>
    </p:spTree>
    <p:extLst>
      <p:ext uri="{BB962C8B-B14F-4D97-AF65-F5344CB8AC3E}">
        <p14:creationId xmlns:p14="http://schemas.microsoft.com/office/powerpoint/2010/main" val="61528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B77124-73D5-49BF-94B9-01AF5691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200292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Tworzenie wniosku z poziomu Naboru (1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EBFD8B1-7C6B-4FCE-B941-F99EB5740E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F273425-61A8-40F3-9D5B-056E789D1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6" y="1043533"/>
            <a:ext cx="9145015" cy="5760640"/>
          </a:xfrm>
        </p:spPr>
      </p:pic>
    </p:spTree>
    <p:extLst>
      <p:ext uri="{BB962C8B-B14F-4D97-AF65-F5344CB8AC3E}">
        <p14:creationId xmlns:p14="http://schemas.microsoft.com/office/powerpoint/2010/main" val="2994481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3C06B6-C88B-4C41-B4EC-A694D35FC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1099639"/>
          </a:xfrm>
        </p:spPr>
        <p:txBody>
          <a:bodyPr/>
          <a:lstStyle/>
          <a:p>
            <a:r>
              <a:rPr lang="pl-PL" dirty="0"/>
              <a:t>Tworzenie wniosku z poziomu Naboru (2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98E5882-8321-4D4B-95EE-EC83710043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4255599-0E3A-4AE9-88E2-94AF5A8552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1" y="1115541"/>
            <a:ext cx="9577065" cy="5544616"/>
          </a:xfrm>
        </p:spPr>
      </p:pic>
    </p:spTree>
    <p:extLst>
      <p:ext uri="{BB962C8B-B14F-4D97-AF65-F5344CB8AC3E}">
        <p14:creationId xmlns:p14="http://schemas.microsoft.com/office/powerpoint/2010/main" val="491238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357BD6-4CD4-4EF8-98BF-81D0ABB09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50432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Moje projekty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AE1FD28-44C2-455A-B8E7-8F0C6C81F2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2AD1FB4-820E-4DA9-A2E0-D16DA8B78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4" y="1115541"/>
            <a:ext cx="9361041" cy="5544616"/>
          </a:xfrm>
        </p:spPr>
      </p:pic>
    </p:spTree>
    <p:extLst>
      <p:ext uri="{BB962C8B-B14F-4D97-AF65-F5344CB8AC3E}">
        <p14:creationId xmlns:p14="http://schemas.microsoft.com/office/powerpoint/2010/main" val="68765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895AA9-3796-4E8E-A0F0-E9D286E2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192860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Tworzenie wniosku z poziomu Projektów organizacji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DBD937C-311C-45DD-9623-484A96E12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E2B7C79-78E2-4390-A79E-A0F214145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4" y="1331565"/>
            <a:ext cx="9217023" cy="5400600"/>
          </a:xfrm>
        </p:spPr>
      </p:pic>
    </p:spTree>
    <p:extLst>
      <p:ext uri="{BB962C8B-B14F-4D97-AF65-F5344CB8AC3E}">
        <p14:creationId xmlns:p14="http://schemas.microsoft.com/office/powerpoint/2010/main" val="1660893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D47B83-6FB5-4A4A-BA6E-31804065C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503" y="359838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Moje Projekty – menu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4A10EA6-36F9-42AB-A012-53210BD4C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7D6B9F23-7D92-40A0-B40D-6E4EAC0C1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6" y="1043533"/>
            <a:ext cx="9433048" cy="5688631"/>
          </a:xfrm>
        </p:spPr>
      </p:pic>
    </p:spTree>
    <p:extLst>
      <p:ext uri="{BB962C8B-B14F-4D97-AF65-F5344CB8AC3E}">
        <p14:creationId xmlns:p14="http://schemas.microsoft.com/office/powerpoint/2010/main" val="1813967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AA8955-0DD5-47D0-88F2-0166CAD089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Kluczowe informacje przy składaniu wniosków o dofinansowanie projektów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konkurencyjnej procedurze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dla Działań EFS+</a:t>
            </a:r>
          </a:p>
        </p:txBody>
      </p:sp>
    </p:spTree>
    <p:extLst>
      <p:ext uri="{BB962C8B-B14F-4D97-AF65-F5344CB8AC3E}">
        <p14:creationId xmlns:p14="http://schemas.microsoft.com/office/powerpoint/2010/main" val="2981212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CE173B-FE4D-4260-933C-0C4C609B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344955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Wzór wniosku o dofinansowanie projektu (1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E6E9F4-72C5-44D9-9C76-3C9926A930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17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4DD7828-A1C3-4AB7-9380-0A8590446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4" y="1450236"/>
            <a:ext cx="9217024" cy="4930147"/>
          </a:xfrm>
        </p:spPr>
      </p:pic>
    </p:spTree>
    <p:extLst>
      <p:ext uri="{BB962C8B-B14F-4D97-AF65-F5344CB8AC3E}">
        <p14:creationId xmlns:p14="http://schemas.microsoft.com/office/powerpoint/2010/main" val="2766262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0FE3DF-41EB-4EED-A628-38FD366DE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736" y="359838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Wzór wniosku o dofinansowanie projektu (2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081553B-9A5B-4253-B547-34296DC3C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18</a:t>
            </a:fld>
            <a:endParaRPr lang="pl-PL" dirty="0"/>
          </a:p>
        </p:txBody>
      </p:sp>
      <p:pic>
        <p:nvPicPr>
          <p:cNvPr id="9" name="Symbol zastępczy zawartości 6">
            <a:extLst>
              <a:ext uri="{FF2B5EF4-FFF2-40B4-BE49-F238E27FC236}">
                <a16:creationId xmlns:a16="http://schemas.microsoft.com/office/drawing/2014/main" id="{284107FA-4412-4548-8347-D9F7197B2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85" y="1362466"/>
            <a:ext cx="8928993" cy="5265825"/>
          </a:xfrm>
        </p:spPr>
      </p:pic>
    </p:spTree>
    <p:extLst>
      <p:ext uri="{BB962C8B-B14F-4D97-AF65-F5344CB8AC3E}">
        <p14:creationId xmlns:p14="http://schemas.microsoft.com/office/powerpoint/2010/main" val="2805895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C31A6B-12FD-4FBA-B11C-F2D6249A8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836" y="359838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Sekcja: Wnioskodawca i realizatorzy (1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08594B8-692D-4481-9418-9C0089F3B9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BE656A0-28C5-417C-B52B-CDAEC0683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5" y="1547589"/>
            <a:ext cx="9090322" cy="479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45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5F7DEA-3AF8-4709-A4CB-6B99D008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7" y="359835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FE422B-5A53-418D-BD4D-13CBEFD98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16" y="899835"/>
            <a:ext cx="8653984" cy="5400600"/>
          </a:xfrm>
        </p:spPr>
        <p:txBody>
          <a:bodyPr>
            <a:noAutofit/>
          </a:bodyPr>
          <a:lstStyle/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SOWA EFS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Tworzenie konta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Rejestracja organizacji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Nabory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Projekty</a:t>
            </a:r>
          </a:p>
          <a:p>
            <a:pPr marL="457200" lvl="1" indent="-457200">
              <a:lnSpc>
                <a:spcPct val="150000"/>
              </a:lnSpc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Kluczowe informacje przy składaniu wniosków w konkurencyjnej procedurze dla Działań EFS+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Poprawne wskazanie nazwy podmiotu</a:t>
            </a: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Zgodność ze szczegółowymi uwarunkowaniami określonymi 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dla naboru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1172" lvl="2" indent="-45720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Kompletność wniosku o dofinansowanie</a:t>
            </a:r>
          </a:p>
          <a:p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071260-8530-48C3-8662-D41FC88ED0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1685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DFFF29-F126-4CFC-909D-8BB603525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283194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Sekcja: Wnioskodawca i realizatorzy (2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4AA8583-D93A-4ED9-90B9-1F1689CA95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  <p:pic>
        <p:nvPicPr>
          <p:cNvPr id="14" name="Symbol zastępczy zawartości 7">
            <a:extLst>
              <a:ext uri="{FF2B5EF4-FFF2-40B4-BE49-F238E27FC236}">
                <a16:creationId xmlns:a16="http://schemas.microsoft.com/office/drawing/2014/main" id="{6E475A65-22D3-45ED-B1B8-F215D681C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1228107"/>
            <a:ext cx="9439927" cy="5103460"/>
          </a:xfrm>
        </p:spPr>
      </p:pic>
    </p:spTree>
    <p:extLst>
      <p:ext uri="{BB962C8B-B14F-4D97-AF65-F5344CB8AC3E}">
        <p14:creationId xmlns:p14="http://schemas.microsoft.com/office/powerpoint/2010/main" val="4164510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9B03ED-B6C5-4284-B524-D70266E0C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768" y="359835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Poprawne wskazanie nazwy podmiotu we wniosku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D58F97-BEA8-4DC4-AD50-2974235D2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999" y="1223553"/>
            <a:ext cx="8380149" cy="558062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WAŻNE!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SOWA EFS zawsze rozpoznaje Realizatora jako Partnera, czyli:  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PARTNER = REALIZATOR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(Obowiązują zapisy art. 39 ustawy wdrożeniowej)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Jeśli projekt ma być realizowany przez jednostkę/podmiot podległe Wnioskodawcy lub Partnerowi należy wpisać w sekcji wniosku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i="1" dirty="0">
                <a:latin typeface="Arial" panose="020B0604020202020204" pitchFamily="34" charset="0"/>
                <a:cs typeface="Arial" panose="020B0604020202020204" pitchFamily="34" charset="0"/>
              </a:rPr>
              <a:t>Wnioskodawca i realizatorzy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w polu Nazwa: </a:t>
            </a:r>
          </a:p>
          <a:p>
            <a:pPr marL="0" indent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nazwę jednostki nadrzędnej / nazwę maksymalnie jednej jednostki podległej</a:t>
            </a:r>
            <a:b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W polach dotyczących danych adresowych należy wpisać dane dotyczące właściwej jednostki nadrzędnej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81B522-AFDA-4F13-9E15-782FAF0E7B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0259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525D11-A3AB-440E-B9A0-4A7B1F93C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17" y="359838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Sekcja: Wskaźniki projektu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65159D1-3353-45D0-AA4B-F1CACEDE49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  <p:pic>
        <p:nvPicPr>
          <p:cNvPr id="5" name="Symbol zastępczy zawartości 6">
            <a:extLst>
              <a:ext uri="{FF2B5EF4-FFF2-40B4-BE49-F238E27FC236}">
                <a16:creationId xmlns:a16="http://schemas.microsoft.com/office/drawing/2014/main" id="{00EB7F2F-FBE7-403E-99A5-7922A9FD4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31" y="1619597"/>
            <a:ext cx="8639907" cy="4679950"/>
          </a:xfrm>
        </p:spPr>
      </p:pic>
    </p:spTree>
    <p:extLst>
      <p:ext uri="{BB962C8B-B14F-4D97-AF65-F5344CB8AC3E}">
        <p14:creationId xmlns:p14="http://schemas.microsoft.com/office/powerpoint/2010/main" val="3744741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B02F3A-1844-44F1-B10A-507A41C54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863777"/>
          </a:xfrm>
        </p:spPr>
        <p:txBody>
          <a:bodyPr/>
          <a:lstStyle/>
          <a:p>
            <a:r>
              <a:rPr lang="pl-PL" dirty="0"/>
              <a:t>Sekcja: Oświadczenia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37BB9A-549F-4755-830C-51A1E9A98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18" y="5795700"/>
            <a:ext cx="8640382" cy="9364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1600" b="1" dirty="0"/>
              <a:t>W przypadku, gdy podmiot ubiegający się o pomoc publiczną lub pomoc </a:t>
            </a:r>
            <a:r>
              <a:rPr lang="pl-PL" sz="1600" b="1" i="1" dirty="0"/>
              <a:t>de </a:t>
            </a:r>
            <a:r>
              <a:rPr lang="pl-PL" sz="1600" b="1" i="1" dirty="0" err="1"/>
              <a:t>minimis</a:t>
            </a:r>
            <a:r>
              <a:rPr lang="pl-PL" sz="1600" b="1" i="1" dirty="0"/>
              <a:t> </a:t>
            </a:r>
            <a:r>
              <a:rPr lang="pl-PL" sz="1600" b="1" dirty="0"/>
              <a:t>jest jednocześnie wnioskodawcą/partnerem, ma obowiązek załączyć dodatkowe załączniki (w formie skanów podpisanych dokumentów) wskazane w pkt. 1.8 Regulaminu wyboru projektów.</a:t>
            </a:r>
            <a:endParaRPr lang="pl-PL" sz="1600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2D3DCB8-931D-45E7-A218-65E90578D7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23</a:t>
            </a:fld>
            <a:endParaRPr lang="pl-PL" dirty="0"/>
          </a:p>
        </p:txBody>
      </p:sp>
      <p:pic>
        <p:nvPicPr>
          <p:cNvPr id="7" name="Symbol zastępczy zawartości 9">
            <a:extLst>
              <a:ext uri="{FF2B5EF4-FFF2-40B4-BE49-F238E27FC236}">
                <a16:creationId xmlns:a16="http://schemas.microsoft.com/office/drawing/2014/main" id="{A171F7E8-2F55-47CC-9C25-D4414556B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70" y="1502229"/>
            <a:ext cx="6408712" cy="414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B82820-0842-4155-A913-D0925C13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7" y="359838"/>
            <a:ext cx="8640381" cy="539679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Sekcja: Dodatkowe informacje (1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7CDFDA-9E7E-4712-9EDA-58EB0A67D2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24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C9A942C-A466-4D64-9218-23E447FDA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70" y="899517"/>
            <a:ext cx="4968552" cy="6200711"/>
          </a:xfrm>
        </p:spPr>
      </p:pic>
    </p:spTree>
    <p:extLst>
      <p:ext uri="{BB962C8B-B14F-4D97-AF65-F5344CB8AC3E}">
        <p14:creationId xmlns:p14="http://schemas.microsoft.com/office/powerpoint/2010/main" val="1077718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B82820-0842-4155-A913-D0925C13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07" y="359838"/>
            <a:ext cx="8640381" cy="539679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Sekcja: Dodatkowe informacje (2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E7CDFDA-9E7E-4712-9EDA-58EB0A67D2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2359E74-AE4E-472B-9F68-5F1720B00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78" y="1043533"/>
            <a:ext cx="5184576" cy="5976304"/>
          </a:xfrm>
        </p:spPr>
      </p:pic>
    </p:spTree>
    <p:extLst>
      <p:ext uri="{BB962C8B-B14F-4D97-AF65-F5344CB8AC3E}">
        <p14:creationId xmlns:p14="http://schemas.microsoft.com/office/powerpoint/2010/main" val="862043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7B76AA-81EC-4467-871C-3BAB88157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59838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Sekcja: Załącznik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4E6635-D5E5-477E-B134-BC5ED402E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441" y="3019824"/>
            <a:ext cx="8495759" cy="3751417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Załącznik należy pobrać z Regulaminu wyboru projektów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(Załącznik nr 25),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Nie należy modyfikować treści załącznika,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Należy wypełnić prawidłowo załącznik,</a:t>
            </a:r>
          </a:p>
          <a:p>
            <a:pPr marL="342900" indent="-342900">
              <a:lnSpc>
                <a:spcPct val="15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KOP weryfikuje czy załącznik podpisała osoba wskazana we wniosku w sekcji Dodatkowe informacje.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Załącznik do wniosku musi być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podpisany PODPISEM KWALIFIKOWANYM przez osobę/osoby upoważnioną/e do reprezentowania Wnioskodawcy.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C4496B-673C-483B-AF95-82965925E8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26</a:t>
            </a:fld>
            <a:endParaRPr lang="pl-PL" dirty="0"/>
          </a:p>
        </p:txBody>
      </p:sp>
      <p:pic>
        <p:nvPicPr>
          <p:cNvPr id="5" name="Symbol zastępczy zawartości 8">
            <a:extLst>
              <a:ext uri="{FF2B5EF4-FFF2-40B4-BE49-F238E27FC236}">
                <a16:creationId xmlns:a16="http://schemas.microsoft.com/office/drawing/2014/main" id="{057F777F-B5E2-47B0-80D6-BD1520C89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50" y="1043533"/>
            <a:ext cx="8102335" cy="183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13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581AFF-D0E6-461F-8EF6-F57D53F10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317" y="337421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Przesłanie wniosku do instytucji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D78E49D-0293-4F73-AA68-FCB38EAD0A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27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2E4F788-F8EA-440F-A7DE-6756E8B3A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3" y="943693"/>
            <a:ext cx="9937105" cy="578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76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C89890-D03B-406D-A146-8995B506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419919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Kontakt w czasie trwania naboru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D8ACE9-1F11-466B-8AA5-6600980EA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19" y="1439836"/>
            <a:ext cx="8640382" cy="468000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Pytania należy kierować na adres poczty elektronicznej: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pl-PL" sz="22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integracja.efs@pomorskie.eu</a:t>
            </a:r>
            <a:endParaRPr lang="pl-PL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Najczęściej zadawane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pres?slideindex=1&amp;slidetitle="/>
              </a:rPr>
              <a:t>pytania i odpowiedzi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publikowane są na stronie internetowej </a:t>
            </a:r>
            <a:r>
              <a:rPr lang="pl-PL" sz="22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FEP 2021-2027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zakładce dedykowanej naborowi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  <a:hlinkClick r:id="rId5" action="ppaction://hlinkpres?slideindex=1&amp;slidetitle="/>
              </a:rPr>
              <a:t>https://funduszeuepomorskie.pl/nabory/7831-517-uslugi-spoleczne-i-zdrowotne-w-zakresie-przeciwdzialania-nadwadze-i-otylosci-u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Wysyłając wniosek w ramach naboru, szczególnie w ostatnim dniu naboru należy uwzględnić, że kontakt ze wsparciem technicznym SOWA EFS jest możliwy jedynie od poniedziałku do piątku (dni robocze) w godzinach wskazanych w aplikacji SOWA EFS w zakładce „Wsparcie techniczne”.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4739323-F5CF-44E2-9787-25EEF427F3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7477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898BEB-422D-4E64-95A9-9FAC855A0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59838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PODSUMOWANIE: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59E47B1-1600-41CC-96BF-2450F6C1B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237" y="1061686"/>
            <a:ext cx="8640382" cy="3168152"/>
          </a:xfrm>
        </p:spPr>
        <p:txBody>
          <a:bodyPr/>
          <a:lstStyle/>
          <a:p>
            <a:pPr marL="457200" indent="-457200">
              <a:lnSpc>
                <a:spcPct val="16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Dane w SOWA EFS (REALIZATOR = PARTNER).</a:t>
            </a:r>
          </a:p>
          <a:p>
            <a:pPr marL="457200" indent="-457200">
              <a:lnSpc>
                <a:spcPct val="16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Wybór wszystkich wskaźników wymienionych w Regulaminie wyboru projektów.</a:t>
            </a:r>
          </a:p>
          <a:p>
            <a:pPr marL="457200" indent="-457200">
              <a:lnSpc>
                <a:spcPct val="16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Kompletność wniosku o dofinansowanie (Załącznik nr 25 do Regulaminu wyboru projektów, podpis kwalifikowany).</a:t>
            </a:r>
          </a:p>
          <a:p>
            <a:pPr marL="457200" indent="-457200">
              <a:lnSpc>
                <a:spcPct val="160000"/>
              </a:lnSpc>
              <a:spcBef>
                <a:spcPts val="1200"/>
              </a:spcBef>
              <a:buFont typeface="Arial" panose="020B0604020202020204" pitchFamily="34" charset="0"/>
              <a:buAutoNum type="arabicPeriod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Instrukcja merytoryczna wypełniania formularza wniosku o dofinansowanie (Załącznik nr 4 do Regulaminu wyboru projektów).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159CA07-DF6C-4AA3-9A6C-3A3AD7FE9A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29</a:t>
            </a:fld>
            <a:endParaRPr lang="pl-PL" dirty="0"/>
          </a:p>
        </p:txBody>
      </p:sp>
      <p:sp>
        <p:nvSpPr>
          <p:cNvPr id="6" name="pole tekstowe 5" descr="cytat: „Zawsze wydaje się, że coś jest niemożliwe, dopóki nie zostanie to zrobione.” Nelson Mandela">
            <a:extLst>
              <a:ext uri="{FF2B5EF4-FFF2-40B4-BE49-F238E27FC236}">
                <a16:creationId xmlns:a16="http://schemas.microsoft.com/office/drawing/2014/main" id="{3ED886A2-A795-402A-A367-ED63C2855005}"/>
              </a:ext>
            </a:extLst>
          </p:cNvPr>
          <p:cNvSpPr txBox="1"/>
          <p:nvPr/>
        </p:nvSpPr>
        <p:spPr>
          <a:xfrm>
            <a:off x="1024819" y="4643661"/>
            <a:ext cx="8660036" cy="7203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br>
              <a:rPr lang="pl-PL" sz="2000" i="1" dirty="0">
                <a:solidFill>
                  <a:schemeClr val="tx1"/>
                </a:solidFill>
              </a:rPr>
            </a:br>
            <a:r>
              <a:rPr lang="pl-PL" sz="2000" i="1" dirty="0">
                <a:solidFill>
                  <a:schemeClr val="tx1"/>
                </a:solidFill>
              </a:rPr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1327861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FA5A36-F15C-4984-92D5-26B6309E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4" y="235297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Witamy w Systemie Obsługi Wniosków Aplikacyjnych… </a:t>
            </a:r>
            <a:r>
              <a:rPr lang="pl-PL" b="0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https://sowa2021.efs.gov.pl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D14E2DE-0427-46B3-AD84-CCB0CED202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6F70B74D-EF0B-45AC-9DA0-35A9B1D8D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3" y="1508821"/>
            <a:ext cx="9570064" cy="5123971"/>
          </a:xfrm>
        </p:spPr>
      </p:pic>
    </p:spTree>
    <p:extLst>
      <p:ext uri="{BB962C8B-B14F-4D97-AF65-F5344CB8AC3E}">
        <p14:creationId xmlns:p14="http://schemas.microsoft.com/office/powerpoint/2010/main" val="3803986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5">
            <a:extLst>
              <a:ext uri="{FF2B5EF4-FFF2-40B4-BE49-F238E27FC236}">
                <a16:creationId xmlns:a16="http://schemas.microsoft.com/office/drawing/2014/main" id="{0C844E39-9733-4DAC-A4D6-71E1EBF9D801}"/>
              </a:ext>
            </a:extLst>
          </p:cNvPr>
          <p:cNvSpPr txBox="1">
            <a:spLocks/>
          </p:cNvSpPr>
          <p:nvPr/>
        </p:nvSpPr>
        <p:spPr>
          <a:xfrm>
            <a:off x="2537593" y="3635821"/>
            <a:ext cx="5760641" cy="13681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1007943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Pomyślności w tworzeniu 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nowego wniosku!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4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9D5343-9BCB-4E92-A44D-94785CCAB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09289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Rejestracja konta użytkownika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D5DE2C8-B914-4D97-AEF0-A895AF9135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CB4D6869-2FE4-4CA1-852C-D19E4AFA8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9" y="1187549"/>
            <a:ext cx="9619134" cy="4955769"/>
          </a:xfrm>
        </p:spPr>
      </p:pic>
    </p:spTree>
    <p:extLst>
      <p:ext uri="{BB962C8B-B14F-4D97-AF65-F5344CB8AC3E}">
        <p14:creationId xmlns:p14="http://schemas.microsoft.com/office/powerpoint/2010/main" val="79032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5DE35D-AC0B-4838-A827-A08D3ACB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39290"/>
            <a:ext cx="8640381" cy="1080001"/>
          </a:xfrm>
        </p:spPr>
        <p:txBody>
          <a:bodyPr/>
          <a:lstStyle/>
          <a:p>
            <a:r>
              <a:rPr lang="pl-PL" dirty="0">
                <a:solidFill>
                  <a:schemeClr val="accent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Użytkownicy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22DCC75-344A-45D5-BBC6-13719D6E22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1990AA5E-9B08-4C2F-8584-C7C343153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2" y="1200106"/>
            <a:ext cx="9626985" cy="5159461"/>
          </a:xfrm>
        </p:spPr>
      </p:pic>
    </p:spTree>
    <p:extLst>
      <p:ext uri="{BB962C8B-B14F-4D97-AF65-F5344CB8AC3E}">
        <p14:creationId xmlns:p14="http://schemas.microsoft.com/office/powerpoint/2010/main" val="2086956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9A9659-45D7-4648-9BF1-C9130C134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216357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Moje konto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6D6AB85-017A-4548-A870-E91A031523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9400A7EF-7E0A-4FE4-9573-ADC4288DE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40" y="1115541"/>
            <a:ext cx="9714131" cy="5185929"/>
          </a:xfrm>
        </p:spPr>
      </p:pic>
    </p:spTree>
    <p:extLst>
      <p:ext uri="{BB962C8B-B14F-4D97-AF65-F5344CB8AC3E}">
        <p14:creationId xmlns:p14="http://schemas.microsoft.com/office/powerpoint/2010/main" val="281200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33498C-9579-41B9-9AF9-58B4BD80B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5" y="251445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Rejestracja organizacji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92C4B9F-CF31-4765-8C41-2FD2C17643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6905477F-0134-46C6-B003-32CCA82A4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0" y="1425604"/>
            <a:ext cx="9741307" cy="5200437"/>
          </a:xfrm>
        </p:spPr>
      </p:pic>
    </p:spTree>
    <p:extLst>
      <p:ext uri="{BB962C8B-B14F-4D97-AF65-F5344CB8AC3E}">
        <p14:creationId xmlns:p14="http://schemas.microsoft.com/office/powerpoint/2010/main" val="2161339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7900CA-769F-4EB8-B6F6-2FB8A1E8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714" y="251445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Role w organizacji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7FB148-9CEA-4789-AD02-C40B9D604F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9EADF4C-1102-4EEE-AFBC-1839BA1D6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4" y="1197416"/>
            <a:ext cx="9665200" cy="51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5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A47E9A-D6D6-493A-86D3-3CF75F00D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941" y="255093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Nabór numer FEPM.05.17-IZ.00-003/25 (1 z 2)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D5AAEE5-2166-4397-BD25-3B51249066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12412DE-205A-41D3-BE38-679FE6456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971525"/>
            <a:ext cx="10009112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668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1588</TotalTime>
  <Words>639</Words>
  <Application>Microsoft Office PowerPoint</Application>
  <PresentationFormat>Niestandardowy</PresentationFormat>
  <Paragraphs>92</Paragraphs>
  <Slides>30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6" baseType="lpstr">
      <vt:lpstr>Arial</vt:lpstr>
      <vt:lpstr>Calibri</vt:lpstr>
      <vt:lpstr>Open Sans</vt:lpstr>
      <vt:lpstr>Wingdings</vt:lpstr>
      <vt:lpstr>Motyw pakietu Office</vt:lpstr>
      <vt:lpstr>CorelDRAW</vt:lpstr>
      <vt:lpstr>Wniosek o dofinansowanie projektu – praca w aplikacji SOWA EFS</vt:lpstr>
      <vt:lpstr>AGENDA</vt:lpstr>
      <vt:lpstr>Witamy w Systemie Obsługi Wniosków Aplikacyjnych… https://sowa2021.efs.gov.pl</vt:lpstr>
      <vt:lpstr>Rejestracja konta użytkownika</vt:lpstr>
      <vt:lpstr>Użytkownicy</vt:lpstr>
      <vt:lpstr>Moje konto</vt:lpstr>
      <vt:lpstr>Rejestracja organizacji</vt:lpstr>
      <vt:lpstr>Role w organizacji</vt:lpstr>
      <vt:lpstr>Nabór numer FEPM.05.17-IZ.00-003/25 (1 z 2)</vt:lpstr>
      <vt:lpstr>Nabór numer FEPM.05.17-IZ.00-003/25 (2 z 2)</vt:lpstr>
      <vt:lpstr>Tworzenie wniosku z poziomu Naboru (1 z 2)</vt:lpstr>
      <vt:lpstr>Tworzenie wniosku z poziomu Naboru (2 z 2)</vt:lpstr>
      <vt:lpstr>Moje projekty</vt:lpstr>
      <vt:lpstr>Tworzenie wniosku z poziomu Projektów organizacji</vt:lpstr>
      <vt:lpstr>Moje Projekty – menu</vt:lpstr>
      <vt:lpstr>Kluczowe informacje przy składaniu wniosków o dofinansowanie projektów  w konkurencyjnej procedurze  dla Działań EFS+</vt:lpstr>
      <vt:lpstr>Wzór wniosku o dofinansowanie projektu (1 z 2)</vt:lpstr>
      <vt:lpstr>Wzór wniosku o dofinansowanie projektu (2 z 2)</vt:lpstr>
      <vt:lpstr>Sekcja: Wnioskodawca i realizatorzy (1 z 2)</vt:lpstr>
      <vt:lpstr>Sekcja: Wnioskodawca i realizatorzy (2 z 2)</vt:lpstr>
      <vt:lpstr>Poprawne wskazanie nazwy podmiotu we wniosku</vt:lpstr>
      <vt:lpstr>Sekcja: Wskaźniki projektu</vt:lpstr>
      <vt:lpstr>Sekcja: Oświadczenia</vt:lpstr>
      <vt:lpstr>Sekcja: Dodatkowe informacje (1 z 2)</vt:lpstr>
      <vt:lpstr>Sekcja: Dodatkowe informacje (2 z 2)</vt:lpstr>
      <vt:lpstr>Sekcja: Załącznik</vt:lpstr>
      <vt:lpstr>Przesłanie wniosku do instytucji</vt:lpstr>
      <vt:lpstr>Kontakt w czasie trwania naboru</vt:lpstr>
      <vt:lpstr>PODSUMOWANIE: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Politowska Aneta</cp:lastModifiedBy>
  <cp:revision>143</cp:revision>
  <dcterms:created xsi:type="dcterms:W3CDTF">2022-06-22T09:40:44Z</dcterms:created>
  <dcterms:modified xsi:type="dcterms:W3CDTF">2025-10-09T07:57:05Z</dcterms:modified>
</cp:coreProperties>
</file>