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30"/>
  </p:notesMasterIdLst>
  <p:sldIdLst>
    <p:sldId id="256" r:id="rId2"/>
    <p:sldId id="299" r:id="rId3"/>
    <p:sldId id="320" r:id="rId4"/>
    <p:sldId id="384" r:id="rId5"/>
    <p:sldId id="329" r:id="rId6"/>
    <p:sldId id="366" r:id="rId7"/>
    <p:sldId id="389" r:id="rId8"/>
    <p:sldId id="374" r:id="rId9"/>
    <p:sldId id="393" r:id="rId10"/>
    <p:sldId id="392" r:id="rId11"/>
    <p:sldId id="373" r:id="rId12"/>
    <p:sldId id="370" r:id="rId13"/>
    <p:sldId id="402" r:id="rId14"/>
    <p:sldId id="352" r:id="rId15"/>
    <p:sldId id="386" r:id="rId16"/>
    <p:sldId id="387" r:id="rId17"/>
    <p:sldId id="308" r:id="rId18"/>
    <p:sldId id="401" r:id="rId19"/>
    <p:sldId id="382" r:id="rId20"/>
    <p:sldId id="375" r:id="rId21"/>
    <p:sldId id="369" r:id="rId22"/>
    <p:sldId id="312" r:id="rId23"/>
    <p:sldId id="399" r:id="rId24"/>
    <p:sldId id="388" r:id="rId25"/>
    <p:sldId id="381" r:id="rId26"/>
    <p:sldId id="376" r:id="rId27"/>
    <p:sldId id="383" r:id="rId28"/>
    <p:sldId id="260" r:id="rId29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4660"/>
  </p:normalViewPr>
  <p:slideViewPr>
    <p:cSldViewPr showGuides="1">
      <p:cViewPr varScale="1">
        <p:scale>
          <a:sx n="98" d="100"/>
          <a:sy n="98" d="100"/>
        </p:scale>
        <p:origin x="1548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07.10.2025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517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7373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4.emf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18" name="Obiekt 17">
            <a:extLst>
              <a:ext uri="{FF2B5EF4-FFF2-40B4-BE49-F238E27FC236}">
                <a16:creationId xmlns:a16="http://schemas.microsoft.com/office/drawing/2014/main" id="{65792BD4-3A93-4438-AEB4-266E69D8F63C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487832008"/>
              </p:ext>
            </p:extLst>
          </p:nvPr>
        </p:nvGraphicFramePr>
        <p:xfrm>
          <a:off x="5345906" y="836190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CorelDRAW" r:id="rId8" imgW="3563557" imgH="1592400" progId="CorelDraw.Graphic.19">
                  <p:embed/>
                </p:oleObj>
              </mc:Choice>
              <mc:Fallback>
                <p:oleObj name="CorelDRAW" r:id="rId8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45906" y="836190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iktor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819" y="263349"/>
            <a:ext cx="8640381" cy="914565"/>
          </a:xfrm>
        </p:spPr>
        <p:txBody>
          <a:bodyPr>
            <a:normAutofit/>
          </a:bodyPr>
          <a:lstStyle>
            <a:lvl1pPr algn="ctr">
              <a:defRPr sz="4000"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98" y="1605256"/>
            <a:ext cx="4140000" cy="914564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+mn-lt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E00A8B5-D14D-4B22-8BFA-4636922D380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7599" y="2797913"/>
            <a:ext cx="4444798" cy="4401924"/>
          </a:xfrm>
        </p:spPr>
        <p:txBody>
          <a:bodyPr>
            <a:normAutofit/>
          </a:bodyPr>
          <a:lstStyle>
            <a:lvl1pPr marL="251986" indent="-251986">
              <a:buFont typeface="Arial" panose="020B0604020202020204" pitchFamily="34" charset="0"/>
              <a:buChar char="•"/>
              <a:defRPr sz="2200">
                <a:latin typeface="+mn-lt"/>
              </a:defRPr>
            </a:lvl1pPr>
            <a:lvl2pPr marL="755957" indent="-251986">
              <a:buFont typeface="Wingdings" panose="05000000000000000000" pitchFamily="2" charset="2"/>
              <a:buChar char="Ø"/>
              <a:defRPr sz="2200">
                <a:latin typeface="+mn-lt"/>
              </a:defRPr>
            </a:lvl2pPr>
            <a:lvl3pPr>
              <a:defRPr sz="2200">
                <a:latin typeface="+mn-lt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78658" y="1605257"/>
            <a:ext cx="4139294" cy="91456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+mn-lt"/>
              </a:defRPr>
            </a:lvl1pPr>
          </a:lstStyle>
          <a:p>
            <a:pPr lvl="0"/>
            <a:endParaRPr lang="pl-PL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EB5817-1B84-4C2F-9802-604B2C4EEC06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5525906" y="2797913"/>
            <a:ext cx="4444799" cy="4401924"/>
          </a:xfrm>
        </p:spPr>
        <p:txBody>
          <a:bodyPr>
            <a:normAutofit/>
          </a:bodyPr>
          <a:lstStyle>
            <a:lvl1pPr marL="251986" indent="-251986">
              <a:buFont typeface="Arial" panose="020B0604020202020204" pitchFamily="34" charset="0"/>
              <a:buChar char="•"/>
              <a:defRPr sz="2200">
                <a:latin typeface="+mn-lt"/>
              </a:defRPr>
            </a:lvl1pPr>
            <a:lvl2pPr marL="755957" indent="-251986">
              <a:buFont typeface="Wingdings" panose="05000000000000000000" pitchFamily="2" charset="2"/>
              <a:buChar char="Ø"/>
              <a:defRPr sz="2200">
                <a:latin typeface="+mn-lt"/>
              </a:defRPr>
            </a:lvl2pPr>
            <a:lvl3pPr>
              <a:defRPr sz="2200">
                <a:latin typeface="+mn-lt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9" name="Łącznik prosty 8">
            <a:extLst>
              <a:ext uri="{FF2B5EF4-FFF2-40B4-BE49-F238E27FC236}">
                <a16:creationId xmlns:a16="http://schemas.microsoft.com/office/drawing/2014/main" id="{F63607B3-93B8-4A98-9E46-3CA6AD18E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345906" y="1763613"/>
            <a:ext cx="0" cy="4752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3060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5" name="Obiekt 4">
            <a:extLst>
              <a:ext uri="{FF2B5EF4-FFF2-40B4-BE49-F238E27FC236}">
                <a16:creationId xmlns:a16="http://schemas.microsoft.com/office/drawing/2014/main" id="{88EF111D-7CE5-450F-B306-F937C0A2BC82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394826300"/>
              </p:ext>
            </p:extLst>
          </p:nvPr>
        </p:nvGraphicFramePr>
        <p:xfrm>
          <a:off x="5310065" y="849303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CorelDRAW" r:id="rId17" imgW="3563557" imgH="1592400" progId="CorelDraw.Graphic.19">
                  <p:embed/>
                </p:oleObj>
              </mc:Choice>
              <mc:Fallback>
                <p:oleObj name="CorelDRAW" r:id="rId17" imgW="3563557" imgH="1592400" progId="CorelDraw.Graphic.1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10065" y="849303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9" name="Obiekt 8">
            <a:extLst>
              <a:ext uri="{FF2B5EF4-FFF2-40B4-BE49-F238E27FC236}">
                <a16:creationId xmlns:a16="http://schemas.microsoft.com/office/drawing/2014/main" id="{8719E4FA-CED0-4848-85E8-9534F2012E9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89205808"/>
              </p:ext>
            </p:extLst>
          </p:nvPr>
        </p:nvGraphicFramePr>
        <p:xfrm>
          <a:off x="7146106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CorelDRAW" r:id="rId5" imgW="3563557" imgH="1592400" progId="CorelDraw.Graphic.19">
                  <p:embed/>
                </p:oleObj>
              </mc:Choice>
              <mc:Fallback>
                <p:oleObj name="CorelDRAW" r:id="rId5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46106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graphicFrame>
        <p:nvGraphicFramePr>
          <p:cNvPr id="8" name="Obiekt 7">
            <a:extLst>
              <a:ext uri="{FF2B5EF4-FFF2-40B4-BE49-F238E27FC236}">
                <a16:creationId xmlns:a16="http://schemas.microsoft.com/office/drawing/2014/main" id="{8AA97FE2-5807-4DCF-9ADB-039E5C2C800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266694974"/>
              </p:ext>
            </p:extLst>
          </p:nvPr>
        </p:nvGraphicFramePr>
        <p:xfrm>
          <a:off x="7794178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CorelDRAW" r:id="rId3" imgW="3563557" imgH="1592400" progId="CorelDraw.Graphic.19">
                  <p:embed/>
                </p:oleObj>
              </mc:Choice>
              <mc:Fallback>
                <p:oleObj name="CorelDRAW" r:id="rId3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94178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  <p:sldLayoutId id="2147483741" r:id="rId11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5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nduszeeuropejskie.gov.pl/strony/o-funduszach/fundusze-na-lata-2021-2027/prawo-i-dokumenty/wytyczne/#/domyslne=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funduszeuepomorskie.pl/dokumenty/4795-zasady-realizacji-projektow-w-ramach-europejskiego-funduszu-spolecznego-plus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zamowienia.efs@pomorskie.eu" TargetMode="Externa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9442" y="2843733"/>
            <a:ext cx="8280077" cy="2797842"/>
          </a:xfr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Zasady realizacji projektów </a:t>
            </a:r>
            <a:b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Działanie 5.17 Usługi społeczne i zdrowotne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 ramach programu regionalnego Fundusze Europejskie dla Pomorza 2021-2027 w zakresie programów profilaktycznych dotyczących profilaktyki i wczesnego wykrywania chorób będących istotnym problemem zdrowotnym regionu 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8821" y="5796061"/>
            <a:ext cx="7920037" cy="1080000"/>
          </a:xfrm>
        </p:spPr>
        <p:txBody>
          <a:bodyPr>
            <a:normAutofit/>
          </a:bodyPr>
          <a:lstStyle/>
          <a:p>
            <a:pPr algn="ctr"/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Gdańsk, 13.10.2025 r.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677" y="469272"/>
            <a:ext cx="7920400" cy="576064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Kategorie kosztów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4038B1EA-5FD6-47C6-A375-DB28715B562F}"/>
              </a:ext>
            </a:extLst>
          </p:cNvPr>
          <p:cNvSpPr/>
          <p:nvPr/>
        </p:nvSpPr>
        <p:spPr>
          <a:xfrm>
            <a:off x="1097434" y="1089485"/>
            <a:ext cx="8424936" cy="6088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Wydatki w budżecie projektu należy przyporządkować do jednej z kategorii kosztów: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☒ Amortyzacja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☒ Podatki i opłaty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☒ Koszty pośrednie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☒ Nieruchomości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☒ Środki trwałe/ Dostawy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☒ Usługi zewnętrzne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☒ Wartości niematerialne i prawne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☒ Personel projektu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☒ Roboty budowlane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☒ Dostawy (inne niż środki trwałe)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☒ Koszty wsparcia uczestników projektu oraz podmiotów objętych wsparciem</a:t>
            </a:r>
          </a:p>
          <a:p>
            <a:pPr>
              <a:lnSpc>
                <a:spcPct val="115000"/>
              </a:lnSpc>
            </a:pPr>
            <a:endParaRPr lang="pl-PL" sz="20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AD70FBD-69DE-482D-B39E-B778BC1D53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4803752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539477"/>
            <a:ext cx="7920400" cy="576064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Kwalifikowalność podatku VAT 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2D5577A-2093-4FB5-B121-66C95202522E}"/>
              </a:ext>
            </a:extLst>
          </p:cNvPr>
          <p:cNvSpPr/>
          <p:nvPr/>
        </p:nvSpPr>
        <p:spPr>
          <a:xfrm>
            <a:off x="737394" y="1305121"/>
            <a:ext cx="892899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Podatek VAT w projekcie, ze względu na jego wartość, tj. </a:t>
            </a: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poniżej  5 mln EUR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(włączając VAT), jest kwalifikowalny, zatem możliwość jego odzyskania nie jest badana.</a:t>
            </a:r>
          </a:p>
          <a:p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Nie ma potrzeby składania oświadczeń do wniosku.</a:t>
            </a:r>
          </a:p>
          <a:p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 polu Możliwość odzyskania VAT należy wybrać „Nie dotyczy”.</a:t>
            </a:r>
          </a:p>
          <a:p>
            <a:endParaRPr lang="pl-PL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274284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539477"/>
            <a:ext cx="8424696" cy="576064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Cross-</a:t>
            </a:r>
            <a:r>
              <a:rPr lang="pl-PL" sz="3600" dirty="0" err="1">
                <a:latin typeface="Arial" panose="020B0604020202020204" pitchFamily="34" charset="0"/>
                <a:cs typeface="Arial" panose="020B0604020202020204" pitchFamily="34" charset="0"/>
              </a:rPr>
              <a:t>financing</a:t>
            </a:r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 (1/2)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2D5577A-2093-4FB5-B121-66C95202522E}"/>
              </a:ext>
            </a:extLst>
          </p:cNvPr>
          <p:cNvSpPr/>
          <p:nvPr/>
        </p:nvSpPr>
        <p:spPr>
          <a:xfrm>
            <a:off x="737394" y="1299839"/>
            <a:ext cx="8928993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Wartość wydatków w ramach cross-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financingu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nie może stanowić więcej niż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15%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wartości projektu ogółem.</a:t>
            </a:r>
          </a:p>
          <a:p>
            <a:pPr>
              <a:buClr>
                <a:schemeClr val="accent1"/>
              </a:buClr>
              <a:tabLst>
                <a:tab pos="7264400" algn="l"/>
                <a:tab pos="7978775" algn="l"/>
              </a:tabLst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1"/>
              </a:buClr>
              <a:tabLst>
                <a:tab pos="7264400" algn="l"/>
                <a:tab pos="7978775" algn="l"/>
              </a:tabLst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Cross-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financing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stanowi: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zakup gruntu i nieruchomości;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zakup infrastruktury rozumianej jako budowa nowej infrastruktury oraz wykonywanie wszelkich prac w ramach istniejącej infrastruktury;</a:t>
            </a:r>
          </a:p>
          <a:p>
            <a:pPr>
              <a:buFont typeface="Arial" panose="020B0604020202020204" pitchFamily="34" charset="0"/>
              <a:buChar char="•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zakup mebli, sprzętu i pojazdów, z wyjątkiem sytuacji, gdy: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zakupy te zostaną zamortyzowane w całości w okresie realizacji projektu,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beneficjent udowodni, że zakup będzie najbardziej opłacalną opcją,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zakupy te są konieczne dla osiągniecia celów projektu.</a:t>
            </a:r>
          </a:p>
          <a:p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209280409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539477"/>
            <a:ext cx="8424696" cy="576064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Cross-</a:t>
            </a:r>
            <a:r>
              <a:rPr lang="pl-PL" sz="3600" dirty="0" err="1">
                <a:latin typeface="Arial" panose="020B0604020202020204" pitchFamily="34" charset="0"/>
                <a:cs typeface="Arial" panose="020B0604020202020204" pitchFamily="34" charset="0"/>
              </a:rPr>
              <a:t>financing</a:t>
            </a:r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 (2/2)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2D5577A-2093-4FB5-B121-66C95202522E}"/>
              </a:ext>
            </a:extLst>
          </p:cNvPr>
          <p:cNvSpPr/>
          <p:nvPr/>
        </p:nvSpPr>
        <p:spPr>
          <a:xfrm>
            <a:off x="852718" y="1810067"/>
            <a:ext cx="8928993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 limitu cross-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financingu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wlicza się sumę kosztów bezpośrednich, oznaczonych w budżecie projektu jako wydatki objęte limitem cross-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financingu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oraz naliczone od nich koszty pośrednie, zgodnie z właściwą stawką ryczałtową.</a:t>
            </a:r>
          </a:p>
          <a:p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612320246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398" y="504051"/>
            <a:ext cx="8568712" cy="1080001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Uproszczone metody rozliczania wydatków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C02991-57D4-42E5-8081-BC39A163D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398" y="2051645"/>
            <a:ext cx="9145016" cy="4680002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ramach naboru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nie dopuszcza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się stosowania metody rozliczania wydatków na podstawie kwot ryczałtowych określanych przez beneficjenta w oparciu o szczegółowy budżet projektu. </a:t>
            </a:r>
          </a:p>
          <a:p>
            <a:pPr marL="0" indent="0">
              <a:lnSpc>
                <a:spcPts val="3000"/>
              </a:lnSpc>
              <a:spcBef>
                <a:spcPts val="2400"/>
              </a:spcBef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Koszty bezpośrednie w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projekcie powinny być rozliczane na podstawie rzeczywiście poniesionych wydatków.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3000"/>
              </a:lnSpc>
              <a:spcBef>
                <a:spcPts val="2400"/>
              </a:spcBef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Koszty pośrednie w projekcie rozliczane są wyłącznie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wykorzystaniem stawek ryczałtowych określonych w podrozdziale 3.12 pkt 5 Wytycznych dotyczących kwalifikowalności wydatków na lata 2021-2027 oraz Zasadach realizacji projektów w ramach EFS+.</a:t>
            </a:r>
            <a:endParaRPr lang="pl-PL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  <a:p>
            <a:endParaRPr lang="pl-PL" sz="4600" dirty="0"/>
          </a:p>
          <a:p>
            <a:pPr marL="0" indent="0">
              <a:buNone/>
            </a:pPr>
            <a:endParaRPr lang="pl-PL" dirty="0">
              <a:highlight>
                <a:srgbClr val="FF0000"/>
              </a:highlight>
              <a:cs typeface="Arial" panose="020B0604020202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297346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386" y="611485"/>
            <a:ext cx="8676724" cy="1080001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Koszty pośrednie (1/4)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C02991-57D4-42E5-8081-BC39A163D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386" y="1691486"/>
            <a:ext cx="9145016" cy="53643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ramach kosztów pośrednich rozliczany jest personel zarządzający/administracyjny, który pełni funkcje związane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zarządzaniem i obsługą techniczną projektu.</a:t>
            </a: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 tej grupy pracowników należą osoby pełniące obowiązki: 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koordynatora lub kierownika projektu,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innego personelu zaangażowanego bezpośrednio w zarządzanie, monitorowanie i rozliczanie projektu lub prowadzenie innych działań administracyjnych. 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 kosztów pośrednich zaliczamy również koszt obsługi księgowej (zarówno koszt księgowej jak i koszt biura rachunkowego), a także personel obsługujący beneficjenta i zarządzający zasobami wykorzystywanymi przez beneficjenta (np. kadry, finanse, sekretariat, obsługa prawna, administracja, komunikacja). </a:t>
            </a:r>
          </a:p>
          <a:p>
            <a:pPr marL="0" indent="0">
              <a:buNone/>
            </a:pPr>
            <a:endParaRPr lang="pl-PL" sz="2400" dirty="0">
              <a:highlight>
                <a:srgbClr val="FF0000"/>
              </a:highlight>
              <a:latin typeface="+mn-lt"/>
              <a:cs typeface="Arial" panose="020B0604020202020204" pitchFamily="34" charset="0"/>
            </a:endParaRPr>
          </a:p>
          <a:p>
            <a:endParaRPr lang="pl-PL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6934144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398" y="783902"/>
            <a:ext cx="8568712" cy="1080001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Koszty pośrednie (2/4)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C02991-57D4-42E5-8081-BC39A163D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398" y="1835621"/>
            <a:ext cx="9145016" cy="468000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Decydującym elementem dla odróżnienia personelu zarządzającego/ administracyjnego jest zakres wykonywanych zadań, związanych przede wszystkim z zapewnieniem sprawnej obsługi realizacji projektu, a nie bezpośrednio z osiągnięciem celów projektu, na realizację których beneficjent otrzymał dofinansowanie.</a:t>
            </a:r>
            <a:endParaRPr lang="pl-PL" sz="2600" dirty="0">
              <a:highlight>
                <a:srgbClr val="FF00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2458086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8E78C4-54BB-4EF0-9BB4-F0AC09528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019" y="539477"/>
            <a:ext cx="8640381" cy="792088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Koszty pośrednie (3/4)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9DAE9A-021E-4D37-B1D0-F62F844BF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94" y="1475581"/>
            <a:ext cx="8784879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Koszty pośrednie określone są w katalogu kosztów pośrednich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 są rozliczane wyłącznie z wykorzystaniem stawek ryczałtowych, których wysokość jest zależna od wartości kosztów bezpośrednich.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Niedopuszczalna jest sytuacja, w której koszty pośrednie zostaną rozliczone w ramach kosztów bezpośrednich.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ramach kosztów pośrednich rozliczanych za pomocą stawki ryczałtowej wkład własny uznaje się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za wkład pieniężny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Bef>
                <a:spcPts val="1800"/>
              </a:spcBef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 etapie konstruowania budżetu projektu, całość kosztów pośrednich jest przypisanych do Lidera.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 opisie zadania Koszty pośrednie należy wskazać podział kosztów pośrednich między Partnerami. </a:t>
            </a:r>
          </a:p>
        </p:txBody>
      </p:sp>
    </p:spTree>
    <p:extLst>
      <p:ext uri="{BB962C8B-B14F-4D97-AF65-F5344CB8AC3E}">
        <p14:creationId xmlns:p14="http://schemas.microsoft.com/office/powerpoint/2010/main" val="2097163397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8E78C4-54BB-4EF0-9BB4-F0AC09528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019" y="539477"/>
            <a:ext cx="8640381" cy="792088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Koszty pośrednie (4/4)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9DAE9A-021E-4D37-B1D0-F62F844BF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1" y="1475581"/>
            <a:ext cx="8784879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RPPZ wskazane zostały kategorie kosztów pośrednich, które mogą wystąpić w projekcie. </a:t>
            </a: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 tych  kosztów zaliczono m.in. 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koszty administracyjne, 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aktualizację internetowej platformy pacjenta oraz aplikacji mobilnej wraz z jej obsługą, 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działania edukacyjno-szkoleniowe dla personelu medycznego,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kampanię promocyjno-edukacyjną (max. 250 tys. zł/rok),</a:t>
            </a:r>
          </a:p>
          <a:p>
            <a:pPr>
              <a:buFontTx/>
              <a:buChar char="-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koszt monitoringu i ewaluacji (max. 15 tys. zł/rok). </a:t>
            </a:r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969776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8E78C4-54BB-4EF0-9BB4-F0AC09528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460" y="603984"/>
            <a:ext cx="8928702" cy="792088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Taryfikator korekt kosztów pośrednich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9DAE9A-021E-4D37-B1D0-F62F844BF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460" y="1403573"/>
            <a:ext cx="8784879" cy="5760640"/>
          </a:xfrm>
        </p:spPr>
        <p:txBody>
          <a:bodyPr>
            <a:normAutofit fontScale="92500"/>
          </a:bodyPr>
          <a:lstStyle/>
          <a:p>
            <a:pPr marL="0" lvl="0" indent="0">
              <a:buClr>
                <a:srgbClr val="003399"/>
              </a:buClr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Za naruszenia postanowień umowy o dofinansowanie w zakresie zarządzania projektem, IZ stosuje korektę m.in. za nieterminowe składanie wniosków o płatność, co oznacza: </a:t>
            </a:r>
            <a:endParaRPr lang="pl-PL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Clr>
                <a:srgbClr val="003399"/>
              </a:buClr>
            </a:pPr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uznanie części wydatków w ramach kosztów pośrednich za niekwalifikowalne;</a:t>
            </a:r>
          </a:p>
          <a:p>
            <a:pPr lvl="0">
              <a:buClr>
                <a:srgbClr val="003399"/>
              </a:buClr>
            </a:pPr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korekta liczona jest procentowo od wysokości kosztów pośrednich ujętych </a:t>
            </a:r>
            <a:r>
              <a:rPr lang="pl-PL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wniosku o dofinansowanie;</a:t>
            </a:r>
            <a:endParaRPr lang="pl-PL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Clr>
                <a:srgbClr val="003399"/>
              </a:buClr>
            </a:pPr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korekta może zostać nałożona na każdy rodzaj wniosku o płatność, w tym również na wniosek sprawozdawczy;</a:t>
            </a:r>
          </a:p>
          <a:p>
            <a:pPr lvl="0">
              <a:buClr>
                <a:srgbClr val="003399"/>
              </a:buClr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gdy wniosek o płatność został złożony po terminie, ale zostało to wcześniej uzgodnione z IZ lub Beneficjent wykaże, że naruszenie umowy wynika z okoliczności od niego niezależnych korekta nie jest naliczana.</a:t>
            </a:r>
          </a:p>
          <a:p>
            <a:pPr marL="0" lvl="0" indent="0">
              <a:buClr>
                <a:srgbClr val="003399"/>
              </a:buClr>
              <a:buNone/>
            </a:pPr>
            <a:endParaRPr lang="pl-PL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Clr>
                <a:srgbClr val="003399"/>
              </a:buClr>
              <a:buNone/>
            </a:pPr>
            <a:r>
              <a:rPr lang="pl-PL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Szczegółowe informacje dot. naruszeń oraz wysokości korekt znajdują się w Taryfikatorze korekt kosztów pośrednich EFS+.</a:t>
            </a:r>
          </a:p>
        </p:txBody>
      </p:sp>
    </p:spTree>
    <p:extLst>
      <p:ext uri="{BB962C8B-B14F-4D97-AF65-F5344CB8AC3E}">
        <p14:creationId xmlns:p14="http://schemas.microsoft.com/office/powerpoint/2010/main" val="312311982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50F2C5-5CA0-4591-947D-B29082906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799" y="533212"/>
            <a:ext cx="8604213" cy="699387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Podstawowe dokumenty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10D375-4F71-484D-84CD-C548038A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94" y="1223093"/>
            <a:ext cx="8640382" cy="6085136"/>
          </a:xfrm>
        </p:spPr>
        <p:txBody>
          <a:bodyPr>
            <a:noAutofit/>
          </a:bodyPr>
          <a:lstStyle/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Wytyczne dotyczące kwalifikowalności wydatków na lata 2021-2027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https://www.funduszeeuropejskie.gov.pl/strony/o-funduszach/fundusze-na-lata-2021-2027/prawo-i-dokumenty/wytyczne/#/domyslne=1</a:t>
            </a:r>
            <a:endParaRPr lang="pl-PL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Zasady realizacji projektów w ramach Europejskiego Funduszu Społecznego Plus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https://funduszeuepomorskie.pl/dokumenty/4795-zasady-realizacji-projektow-w-ramach-europejskiego-funduszu-spolecznego-plus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(aktualizacja 15 kwietnia 2025 r.)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Instrukcja merytoryczna wypełniania formularza wniosku </a:t>
            </a:r>
            <a:b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o dofinansowanie projektu z Europejskiego Funduszu Społecznego Plus w ramach programu Fundusze Europejskie dla Pomorza 2021-2027 </a:t>
            </a:r>
          </a:p>
          <a:p>
            <a:pPr marL="0" indent="0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(Zał. nr 4 do Regulaminu wyboru projektów)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617239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398" y="755501"/>
            <a:ext cx="8568712" cy="1080001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Ponoszenie wydatków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C02991-57D4-42E5-8081-BC39A163D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398" y="1619597"/>
            <a:ext cx="9145016" cy="54000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Beneficjent będący jednostką sektora finansów publicznych zobowiązuje się ująć każdy wydatek kwalifikowalny we wniosku o płatność przekazywanym do Instytucji Zarządzającej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 terminie do 3 miesięcy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od dnia jego poniesienia (w odniesieniu do wydatków bezpośrednich Projektu).</a:t>
            </a:r>
          </a:p>
          <a:p>
            <a:pPr marL="0" lv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Wykazane we wniosku o płatność wydatki muszą korespondować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zrealizowanymi w danym okresie rozliczeniowym zadaniami.</a:t>
            </a:r>
          </a:p>
          <a:p>
            <a:pPr marL="0" lv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Wszystkie płatności powinny być dokonywane za pośrednictwem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wyodrębnionego dla Projektu rachunku bankowego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wyłączeniem płatności dokonywanych przez Partnera i podmiotów upoważnionych do ponoszenia wydatków oraz kosztów stanowiących wkład własny Projektu</a:t>
            </a:r>
            <a:r>
              <a:rPr lang="pl-PL" sz="2400" dirty="0">
                <a:latin typeface="+mn-lt"/>
              </a:rPr>
              <a:t>.</a:t>
            </a:r>
          </a:p>
          <a:p>
            <a:endParaRPr lang="pl-PL" dirty="0"/>
          </a:p>
          <a:p>
            <a:endParaRPr lang="pl-PL" sz="4600" dirty="0"/>
          </a:p>
          <a:p>
            <a:pPr marL="0" indent="0">
              <a:buNone/>
            </a:pPr>
            <a:endParaRPr lang="pl-PL" dirty="0">
              <a:highlight>
                <a:srgbClr val="FF0000"/>
              </a:highlight>
              <a:cs typeface="Arial" panose="020B0604020202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1907762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FEC14B-CE1A-4412-B7F4-504A26B96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418" y="670174"/>
            <a:ext cx="8640381" cy="683698"/>
          </a:xfrm>
        </p:spPr>
        <p:txBody>
          <a:bodyPr/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Pomoc publiczna/Pomoc </a:t>
            </a:r>
            <a:r>
              <a:rPr lang="pl-PL" sz="36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DE9A7C-03C1-484C-A82E-848921A06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708" y="1187549"/>
            <a:ext cx="8784687" cy="540059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 przypadku wystąpienia wsparcia stanowiącego pomoc publiczną, udzielaną w ramach realizacji Programu, znajdą zastosowanie właściwe przepisy prawa Unii Europejskiej i krajowego, dotyczące zasad udzielania tej pomocy, obowiązujące w momencie udzielania wsparcia. </a:t>
            </a:r>
          </a:p>
          <a:p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Wnioskodawca zobowiązany jest wskazać wszystkie wydatki objęte pomocą publiczną lub pomocą de 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poprzez odpowiednie zaznaczenie limitu „Pomoc publiczna” i/lub „Pomoc de 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” w budżecie projektu.</a:t>
            </a:r>
          </a:p>
          <a:p>
            <a:pPr marL="0" indent="0">
              <a:buNone/>
            </a:pPr>
            <a:endParaRPr lang="pl-PL" sz="2000" dirty="0"/>
          </a:p>
          <a:p>
            <a:pPr marL="558800" lvl="2" indent="0">
              <a:buClr>
                <a:srgbClr val="003399"/>
              </a:buClr>
              <a:buNone/>
            </a:pPr>
            <a:endParaRPr lang="pl-PL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169820765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EA3557-869A-466F-8198-010B62E16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418" y="107430"/>
            <a:ext cx="8640381" cy="864096"/>
          </a:xfrm>
        </p:spPr>
        <p:txBody>
          <a:bodyPr>
            <a:normAutofit fontScale="90000"/>
          </a:bodyPr>
          <a:lstStyle/>
          <a:p>
            <a:br>
              <a:rPr lang="pl-PL" sz="3600" dirty="0"/>
            </a:b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Taryfikator towarów i usług (1/2)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82B7A9-A8D2-4F26-A2E6-A86589884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403573"/>
            <a:ext cx="8640382" cy="5616624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Clr>
                <a:srgbClr val="003399"/>
              </a:buClr>
              <a:buNone/>
            </a:pPr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potrzeby niniejszego naboru </a:t>
            </a:r>
            <a:r>
              <a:rPr lang="pl-PL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 opracowano</a:t>
            </a:r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Taryfikatora towarów i usług. </a:t>
            </a:r>
          </a:p>
          <a:p>
            <a:pPr marL="0" indent="0">
              <a:lnSpc>
                <a:spcPts val="3000"/>
              </a:lnSpc>
              <a:buClr>
                <a:srgbClr val="003399"/>
              </a:buClr>
              <a:buNone/>
            </a:pPr>
            <a:endParaRPr lang="pl-PL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3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Szacunkowe koszty jednostkowe możliwe do założenia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budżecie projektu zostały określone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 rozdziale VI Regionalnego programu polityki zdrowotnej pn. Kompleksowy program przeciwdziałania nadwadze </a:t>
            </a:r>
            <a:b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i otyłości u dzieci i młodzieży w województwie pomorskim, stanowiącego załącznik nr 3 do niniejszego regulaminu.</a:t>
            </a:r>
          </a:p>
          <a:p>
            <a:pPr marL="0" lvl="0" indent="0">
              <a:buClr>
                <a:srgbClr val="003399"/>
              </a:buClr>
              <a:buNone/>
            </a:pPr>
            <a:endParaRPr lang="pl-PL" sz="20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685807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EA3557-869A-466F-8198-010B62E16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418" y="107430"/>
            <a:ext cx="8640381" cy="864096"/>
          </a:xfrm>
        </p:spPr>
        <p:txBody>
          <a:bodyPr>
            <a:normAutofit fontScale="90000"/>
          </a:bodyPr>
          <a:lstStyle/>
          <a:p>
            <a:br>
              <a:rPr lang="pl-PL" sz="3600" dirty="0"/>
            </a:b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Taryfikator towarów i usług (2/2)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82B7A9-A8D2-4F26-A2E6-A86589884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403573"/>
            <a:ext cx="8640382" cy="5616624"/>
          </a:xfrm>
        </p:spPr>
        <p:txBody>
          <a:bodyPr>
            <a:normAutofit/>
          </a:bodyPr>
          <a:lstStyle/>
          <a:p>
            <a:pPr marL="0" indent="0">
              <a:buClr>
                <a:srgbClr val="003399"/>
              </a:buClr>
              <a:buNone/>
            </a:pPr>
            <a:r>
              <a:rPr lang="pl-P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przypadku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przedstawienia w ramach budżetu projektu innych wydatków, należy pamiętać, że powinny być:</a:t>
            </a:r>
          </a:p>
          <a:p>
            <a:pPr marL="250825" lvl="0" indent="20638">
              <a:buFont typeface="Wingdings" panose="05000000000000000000" pitchFamily="2" charset="2"/>
              <a:buChar char="Ø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racjonalne – ich wysokość musi być dostosowana do zakresu zaplanowanych działań,</a:t>
            </a:r>
          </a:p>
          <a:p>
            <a:pPr marL="250825" lvl="0" indent="20638">
              <a:buFont typeface="Wingdings" panose="05000000000000000000" pitchFamily="2" charset="2"/>
              <a:buChar char="Ø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zasadne – muszą być potrzebne i bezpośrednio związane z realizacją działań zaplanowanych w projekcie,</a:t>
            </a:r>
          </a:p>
          <a:p>
            <a:pPr marL="250825" lvl="0" indent="111125">
              <a:buFont typeface="Wingdings" panose="05000000000000000000" pitchFamily="2" charset="2"/>
              <a:buChar char="Ø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kwalifikowalne – spełniające warunki określone w Wytycznych dotyczących kwalifikowalności wydatków na lata 2021-2027.</a:t>
            </a:r>
          </a:p>
          <a:p>
            <a:pPr marL="250825" lvl="0" indent="0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>
                <a:srgbClr val="003399"/>
              </a:buClr>
              <a:buNone/>
            </a:pPr>
            <a:r>
              <a:rPr lang="pl-P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worząc budżet projektu, pamiętać należy o racjonalności i efektywności planowanych wydatków, co odnosi się do zapewnienia zgodności ze stawkami rynkowymi nie tylko pojedynczych wydatków wykazanych 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budżecie projektu, ale również do wartości usług realizowanych 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ramach projektu. </a:t>
            </a:r>
          </a:p>
          <a:p>
            <a:pPr marL="0" lvl="0" indent="0">
              <a:buClr>
                <a:srgbClr val="003399"/>
              </a:buClr>
              <a:buNone/>
            </a:pPr>
            <a:endParaRPr lang="pl-PL" sz="2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9484785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402" y="683493"/>
            <a:ext cx="8640381" cy="683696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Personel projektu - definicja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94" y="1377139"/>
            <a:ext cx="8640382" cy="489622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Personel projektu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osoby zaangażowane do realizacji zadań lub czynności w ramach projektu: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zatrudnione na podstawie stosunku pracy;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wolontariusze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wykonujący świadczenia na zasadach określonych w ustawie z dnia 24 kwietnia 2003 r. o działalności pożytku publicznego 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 o wolontariacie (Dz. U. z 2022 r. poz. 1327, z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późn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zm.), zwanej dalej: „ustawą o działalności pożytku publicznego i wolontariacie”;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osoby fizyczne prowadzące działalność gospodarczą będące beneficjentem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oraz osoby z nią współpracujące w rozumieniu art. 8 ust. 11 ustawy z dnia 13 października 1998 r. o systemie ubezpieczeń społecznych (Dz. U. z 2022 r. poz. 1009, z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późn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zm.), zwanej dalej: „ustawą o systemie ubezpieczeń społecznych”.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537012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D13D55-121B-420B-8E68-420064937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92" y="539477"/>
            <a:ext cx="9216734" cy="767641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Personel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927093-7182-4455-A121-F83686FF1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378" y="1106475"/>
            <a:ext cx="9361040" cy="644413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l-PL" sz="5000" dirty="0">
                <a:latin typeface="Arial" panose="020B0604020202020204" pitchFamily="34" charset="0"/>
                <a:cs typeface="Arial" panose="020B0604020202020204" pitchFamily="34" charset="0"/>
              </a:rPr>
              <a:t>Koszty związane z zaangażowaniem personelu projektu mogą być kwalifikowalne, </a:t>
            </a:r>
            <a:br>
              <a:rPr lang="pl-PL" sz="5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5000" dirty="0">
                <a:latin typeface="Arial" panose="020B0604020202020204" pitchFamily="34" charset="0"/>
                <a:cs typeface="Arial" panose="020B0604020202020204" pitchFamily="34" charset="0"/>
              </a:rPr>
              <a:t>o ile </a:t>
            </a:r>
            <a:r>
              <a:rPr lang="pl-PL" sz="5000" b="1" dirty="0">
                <a:latin typeface="Arial" panose="020B0604020202020204" pitchFamily="34" charset="0"/>
                <a:cs typeface="Arial" panose="020B0604020202020204" pitchFamily="34" charset="0"/>
              </a:rPr>
              <a:t>konieczność zaangażowania personelu projektu wynika z charakteru projektu</a:t>
            </a:r>
            <a:r>
              <a:rPr lang="pl-PL" sz="5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sz="5000" dirty="0">
                <a:latin typeface="Arial" panose="020B0604020202020204" pitchFamily="34" charset="0"/>
                <a:cs typeface="Arial" panose="020B0604020202020204" pitchFamily="34" charset="0"/>
              </a:rPr>
              <a:t>Kwalifikowalnymi składnikami wynagrodzenia personelu projektu jest wynagrodzenie brutto oraz koszty ponoszone przez pracodawcę zgodnie z właściwymi przepisami prawa, w szczególności składki na ubezpieczenia społeczne, Fundusz Pracy, Fundusz Gwarantowanych Świadczeń Pracowniczych, Pracownicze Plany Kapitałowe, odpisy na ZFŚS lub wydatki ponoszone na Pracowniczy Program Emerytalny.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sz="5000" b="1" dirty="0">
                <a:latin typeface="Arial" panose="020B0604020202020204" pitchFamily="34" charset="0"/>
                <a:cs typeface="Arial" panose="020B0604020202020204" pitchFamily="34" charset="0"/>
              </a:rPr>
              <a:t>We wniosku o dofinansowanie projektu EFS+ należy wskazać</a:t>
            </a:r>
            <a:r>
              <a:rPr lang="pl-PL" sz="5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265113" indent="-176213">
              <a:spcBef>
                <a:spcPts val="1800"/>
              </a:spcBef>
              <a:buNone/>
            </a:pPr>
            <a:r>
              <a:rPr lang="pl-PL" sz="5000" dirty="0">
                <a:latin typeface="Arial" panose="020B0604020202020204" pitchFamily="34" charset="0"/>
                <a:cs typeface="Arial" panose="020B0604020202020204" pitchFamily="34" charset="0"/>
              </a:rPr>
              <a:t>   a) </a:t>
            </a:r>
            <a:r>
              <a:rPr lang="pl-PL" sz="5000" b="1" dirty="0">
                <a:latin typeface="Arial" panose="020B0604020202020204" pitchFamily="34" charset="0"/>
                <a:cs typeface="Arial" panose="020B0604020202020204" pitchFamily="34" charset="0"/>
              </a:rPr>
              <a:t>formę zaangażowania i szacunkowy wymiar czasu pracy </a:t>
            </a:r>
            <a:r>
              <a:rPr lang="pl-PL" sz="5000" dirty="0">
                <a:latin typeface="Arial" panose="020B0604020202020204" pitchFamily="34" charset="0"/>
                <a:cs typeface="Arial" panose="020B0604020202020204" pitchFamily="34" charset="0"/>
              </a:rPr>
              <a:t>personelu projektu niezbędnego do realizacji zadań merytorycznych (etat/liczba godzin),</a:t>
            </a:r>
          </a:p>
          <a:p>
            <a:pPr marL="265113" indent="0">
              <a:spcBef>
                <a:spcPts val="1800"/>
              </a:spcBef>
              <a:buNone/>
            </a:pPr>
            <a:r>
              <a:rPr lang="pl-PL" sz="50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pl-PL" sz="5000" b="1" dirty="0">
                <a:latin typeface="Arial" panose="020B0604020202020204" pitchFamily="34" charset="0"/>
                <a:cs typeface="Arial" panose="020B0604020202020204" pitchFamily="34" charset="0"/>
              </a:rPr>
              <a:t>uzasadnienie</a:t>
            </a:r>
            <a:r>
              <a:rPr lang="pl-PL" sz="5000" dirty="0">
                <a:latin typeface="Arial" panose="020B0604020202020204" pitchFamily="34" charset="0"/>
                <a:cs typeface="Arial" panose="020B0604020202020204" pitchFamily="34" charset="0"/>
              </a:rPr>
              <a:t> proponowanej kwoty wynagrodzenia personelu projektu odnoszące się do zwyczajowej praktyki beneficjenta w zakresie wynagrodzeń na danym stanowisku lub przepisów prawa pracy w rozumieniu art. 9 § 1 Kodeksu pracy lub statystyki publicznej, co stanowi podstawę do oceny kwalifikowalności wydatków na etapie wyboru projektu oraz w trakcie jego realizacji.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62856253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8E78C4-54BB-4EF0-9BB4-F0AC09528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564" y="683493"/>
            <a:ext cx="8640381" cy="792088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Zmiany w projekcie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9DAE9A-021E-4D37-B1D0-F62F844BF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94" y="1331565"/>
            <a:ext cx="8784879" cy="58326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>
              <a:latin typeface="+mn-lt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trakcie realizacji projektu możliwe jest dokonywanie zmian.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Zmiany należy zgłosić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nie później niż na 1 miesiąc przed planowanym zakończeniem realizacji projektu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formie tabeli zmian (wzór tabeli zostanie przesłany przez opiekun projektu).</a:t>
            </a:r>
          </a:p>
        </p:txBody>
      </p:sp>
    </p:spTree>
    <p:extLst>
      <p:ext uri="{BB962C8B-B14F-4D97-AF65-F5344CB8AC3E}">
        <p14:creationId xmlns:p14="http://schemas.microsoft.com/office/powerpoint/2010/main" val="1106119415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8E78C4-54BB-4EF0-9BB4-F0AC09528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345" y="683493"/>
            <a:ext cx="8640381" cy="792088"/>
          </a:xfrm>
        </p:spPr>
        <p:txBody>
          <a:bodyPr>
            <a:normAutofit/>
          </a:bodyPr>
          <a:lstStyle/>
          <a:p>
            <a:r>
              <a:rPr lang="pl-PL" sz="3600" dirty="0"/>
              <a:t>Pierwsze kroki po podpisaniu umowy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9DAE9A-021E-4D37-B1D0-F62F844BF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94" y="1763613"/>
            <a:ext cx="8784879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Nadanie dostępu do systemu SL2021 osobom uprawnionym.</a:t>
            </a:r>
          </a:p>
          <a:p>
            <a:endParaRPr lang="pl-PL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Wysłanie harmonogramu płatności obejmujący cały okres realizacji projektu.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Złożenie wniosku o zaliczkę, tzw. „utwórz szybki wniosek </a:t>
            </a:r>
            <a:b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 zaliczkę”.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Złożenie wykazu zamówień planowanych w projekcie na specjalną skrzynkę email – </a:t>
            </a:r>
            <a:r>
              <a:rPr lang="pl-PL" sz="2400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zamowienia.efs@pomorskie.eu</a:t>
            </a:r>
            <a:r>
              <a:rPr lang="pl-PL" sz="24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(do 30 dni od podpisania umowy). 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11213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6068" y="3995861"/>
            <a:ext cx="7559675" cy="648072"/>
          </a:xfrm>
        </p:spPr>
        <p:txBody>
          <a:bodyPr/>
          <a:lstStyle/>
          <a:p>
            <a:r>
              <a:rPr lang="pl-PL" dirty="0">
                <a:cs typeface="Arial" panose="020B0604020202020204" pitchFamily="34" charset="0"/>
              </a:rPr>
              <a:t>Dziękuję za uwagę.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A0694E-C127-422E-B9F8-78DA54E41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539477"/>
            <a:ext cx="8640381" cy="719761"/>
          </a:xfrm>
        </p:spPr>
        <p:txBody>
          <a:bodyPr>
            <a:no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Poziom dofinansowania i wkład własny (1/2)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BE9112-3056-428B-A410-2A6C733DF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950" y="1835621"/>
            <a:ext cx="8640382" cy="5616106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Poziom dofinansowania wydatków kwalifikowalnych </a:t>
            </a:r>
            <a:r>
              <a:rPr lang="pl-PL" sz="2400" b="1">
                <a:latin typeface="Arial" panose="020B0604020202020204" pitchFamily="34" charset="0"/>
                <a:cs typeface="Arial" panose="020B0604020202020204" pitchFamily="34" charset="0"/>
              </a:rPr>
              <a:t>wynosi 95%, z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czego:</a:t>
            </a:r>
          </a:p>
          <a:p>
            <a:pPr marL="0" lv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	- 85 % - współfinansowanie ze środków EFS +, </a:t>
            </a:r>
          </a:p>
          <a:p>
            <a:pPr marL="0" lv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	- 10 % - krajowy wkład publiczny (budżet państwa).</a:t>
            </a:r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4200"/>
              </a:spcBef>
              <a:spcAft>
                <a:spcPts val="1800"/>
              </a:spcAft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Wkład własny beneficjenta wynosi 5% wartości projektu.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przypadku niewniesienia wkładu własnego w ww. procencie, Instytucja Zarządzająca obniży proporcjonalnie kwotę przyznanego dofinansowania.</a:t>
            </a:r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101235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A0694E-C127-422E-B9F8-78DA54E41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410690"/>
            <a:ext cx="8640381" cy="719761"/>
          </a:xfrm>
        </p:spPr>
        <p:txBody>
          <a:bodyPr>
            <a:no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Poziom dofinansowania i wkład własny (2/2)</a:t>
            </a:r>
          </a:p>
        </p:txBody>
      </p:sp>
      <p:pic>
        <p:nvPicPr>
          <p:cNvPr id="8" name="Symbol zastępczy zawartości 7">
            <a:extLst>
              <a:ext uri="{FF2B5EF4-FFF2-40B4-BE49-F238E27FC236}">
                <a16:creationId xmlns:a16="http://schemas.microsoft.com/office/drawing/2014/main" id="{D7E3183A-9300-4A61-8D88-F46563C94B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760" y="1619597"/>
            <a:ext cx="6663914" cy="3960440"/>
          </a:xfrm>
          <a:prstGeom prst="rect">
            <a:avLst/>
          </a:prstGeom>
        </p:spPr>
      </p:pic>
      <p:pic>
        <p:nvPicPr>
          <p:cNvPr id="9" name="Symbol zastępczy zawartości 10">
            <a:extLst>
              <a:ext uri="{FF2B5EF4-FFF2-40B4-BE49-F238E27FC236}">
                <a16:creationId xmlns:a16="http://schemas.microsoft.com/office/drawing/2014/main" id="{329AE3B5-7456-4766-BA3E-13BFE14D66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0662" y="1259557"/>
            <a:ext cx="3477194" cy="5751994"/>
          </a:xfrm>
          <a:prstGeom prst="rect">
            <a:avLst/>
          </a:prstGeom>
        </p:spPr>
      </p:pic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83728AB6-D9EB-4EB6-82AD-37ABACCDFCD0}"/>
              </a:ext>
            </a:extLst>
          </p:cNvPr>
          <p:cNvSpPr/>
          <p:nvPr/>
        </p:nvSpPr>
        <p:spPr>
          <a:xfrm>
            <a:off x="5340482" y="2699717"/>
            <a:ext cx="1512168" cy="27521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088831ED-4D17-4821-BB5B-BB3B1436061C}"/>
              </a:ext>
            </a:extLst>
          </p:cNvPr>
          <p:cNvSpPr/>
          <p:nvPr/>
        </p:nvSpPr>
        <p:spPr>
          <a:xfrm>
            <a:off x="7007387" y="6736334"/>
            <a:ext cx="1512168" cy="275217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BC4CEA98-CA86-437B-A2F3-76ABE2CB8BBB}"/>
              </a:ext>
            </a:extLst>
          </p:cNvPr>
          <p:cNvSpPr/>
          <p:nvPr/>
        </p:nvSpPr>
        <p:spPr>
          <a:xfrm>
            <a:off x="7094112" y="4571925"/>
            <a:ext cx="1338718" cy="297562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9DADCCEE-B522-4152-8D31-29F3F2641E16}"/>
              </a:ext>
            </a:extLst>
          </p:cNvPr>
          <p:cNvSpPr txBox="1"/>
          <p:nvPr/>
        </p:nvSpPr>
        <p:spPr>
          <a:xfrm>
            <a:off x="8595628" y="457192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5%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FFA4779D-1BF1-4A2D-BBB9-E9D4AEEAA126}"/>
              </a:ext>
            </a:extLst>
          </p:cNvPr>
          <p:cNvSpPr txBox="1"/>
          <p:nvPr/>
        </p:nvSpPr>
        <p:spPr>
          <a:xfrm>
            <a:off x="8570989" y="236174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95%</a:t>
            </a:r>
          </a:p>
        </p:txBody>
      </p:sp>
    </p:spTree>
    <p:extLst>
      <p:ext uri="{BB962C8B-B14F-4D97-AF65-F5344CB8AC3E}">
        <p14:creationId xmlns:p14="http://schemas.microsoft.com/office/powerpoint/2010/main" val="12363434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464603-51AD-45AD-9ABD-D48863812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94" y="577377"/>
            <a:ext cx="9028499" cy="560977"/>
          </a:xfrm>
        </p:spPr>
        <p:txBody>
          <a:bodyPr>
            <a:normAutofit/>
          </a:bodyPr>
          <a:lstStyle/>
          <a:p>
            <a:pPr algn="l"/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Wkład własny</a:t>
            </a:r>
            <a:endParaRPr lang="pl-PL" sz="2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2157C5-A2FE-4D2F-B64B-7A04CED9D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7394" y="1709481"/>
            <a:ext cx="4140000" cy="590404"/>
          </a:xfrm>
        </p:spPr>
        <p:txBody>
          <a:bodyPr/>
          <a:lstStyle/>
          <a:p>
            <a:pPr algn="ctr"/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Wkład własny niepieniężny</a:t>
            </a:r>
          </a:p>
          <a:p>
            <a:endParaRPr lang="pl-PL" sz="22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F865456-F97F-49BB-8D80-6DEAC8F8D3AE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37597" y="2322617"/>
            <a:ext cx="4708308" cy="4877220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udostępnianie/użyczanie pomieszczeń,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sprzętu na potrzeby projektu;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świadczenia wykonywane przez wolontariuszy.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Wartość wkładu niepieniężnego powinna być potwierdzona dokumentami o wartości dowodowej równoważnej fakturom. 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14F5FD86-73CD-4D98-ACCA-B72CEF00B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78658" y="1732213"/>
            <a:ext cx="4139294" cy="590404"/>
          </a:xfrm>
        </p:spPr>
        <p:txBody>
          <a:bodyPr/>
          <a:lstStyle/>
          <a:p>
            <a:pPr algn="ctr"/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Wkład własny pieniężny</a:t>
            </a:r>
          </a:p>
          <a:p>
            <a:pPr algn="ctr"/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403923B-A058-4220-97B7-B53FF1314916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5482788" y="2299884"/>
            <a:ext cx="4444799" cy="4682413"/>
          </a:xfrm>
        </p:spPr>
        <p:txBody>
          <a:bodyPr>
            <a:normAutofit fontScale="92500"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wynagrodzenie kadry merytorycznej zaangażowanej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realizację projektu, która nie jest finansowana ze środków projektu,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środki finansowe będące w dyspozycji danej instytucji lub pozyskane przez tę instytucję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 innych źródeł;</a:t>
            </a:r>
          </a:p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wkład w ramach kosztów pośrednich rozliczanych ryczałtem;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środki wpłacane np. przez uczestników projektu.</a:t>
            </a:r>
          </a:p>
          <a:p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07575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952" y="683493"/>
            <a:ext cx="7920400" cy="576064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Wkład własny niepieniężny (1/2)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795E42A1-53CD-46B2-8E61-0B220E0CAB48}"/>
              </a:ext>
            </a:extLst>
          </p:cNvPr>
          <p:cNvSpPr/>
          <p:nvPr/>
        </p:nvSpPr>
        <p:spPr>
          <a:xfrm>
            <a:off x="881410" y="2051645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wypadku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wykorzystania środków trwałych lub wartości niematerialnych i prawnych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na rzecz projektu, ich wartość określana jest proporcjonalnie do zakresu wykorzystania w projekcie. 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Beneficjent decydując się na wniesienie wkładu niepieniężnego musi wykazać, że wartość tego wkładu (np. powierzchni biurowej) nie przekracza kosztów ogólnie przyjętych na danym rynku. 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Stawka wynagrodzenia wolontariusza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ujęta w budżecie projektu jako wkład niepieniężny, powinna być określona z uwzględnieniem średniej wysokości wynagrodzenia za dany rodzaj pracy obowiązującej u danego pracodawcy lub w danym regionie (wyliczonej np. w oparciu o dane GUS), lub płacy minimalnej określonej na podstawie obowiązujących przepisów. 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6603135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38" y="611485"/>
            <a:ext cx="7920400" cy="576064"/>
          </a:xfrm>
        </p:spPr>
        <p:txBody>
          <a:bodyPr>
            <a:normAutofit/>
          </a:bodyPr>
          <a:lstStyle/>
          <a:p>
            <a:pPr algn="ctr"/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Wkład własny niepieniężny (2/2)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795E42A1-53CD-46B2-8E61-0B220E0CAB48}"/>
              </a:ext>
            </a:extLst>
          </p:cNvPr>
          <p:cNvSpPr/>
          <p:nvPr/>
        </p:nvSpPr>
        <p:spPr>
          <a:xfrm>
            <a:off x="809402" y="1331565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2400" dirty="0"/>
          </a:p>
          <a:p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Warunki kwalifikowalności wkładu niepieniężnego zostały określone w podrozdziale 3.3 Wytycznych kwalifikowalności. 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Wkład niepieniężny nie może być uprzednio współfinansowany ze środków UE.</a:t>
            </a:r>
          </a:p>
        </p:txBody>
      </p:sp>
    </p:spTree>
    <p:extLst>
      <p:ext uri="{BB962C8B-B14F-4D97-AF65-F5344CB8AC3E}">
        <p14:creationId xmlns:p14="http://schemas.microsoft.com/office/powerpoint/2010/main" val="142250816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418" y="476331"/>
            <a:ext cx="7920400" cy="576064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Budżet projektu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2D5577A-2093-4FB5-B121-66C95202522E}"/>
              </a:ext>
            </a:extLst>
          </p:cNvPr>
          <p:cNvSpPr/>
          <p:nvPr/>
        </p:nvSpPr>
        <p:spPr>
          <a:xfrm>
            <a:off x="737394" y="1025237"/>
            <a:ext cx="892899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pl-PL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Nazwy wydatków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 obrębie jednego zadania i podmiotu realizującego projekt (Wnioskodawca/Realizator, jeśli dotyczy) nie mogą się powtarzać, </a:t>
            </a: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muszą być unikalne. </a:t>
            </a:r>
          </a:p>
          <a:p>
            <a:pPr>
              <a:buClr>
                <a:schemeClr val="accent1"/>
              </a:buClr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Nazwa kosztu powinna być precyzyjna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(zawierać czytelną kalkulację danego wydatku) oraz (jeśli dotyczy) formę zatrudnienia, wymiar etatu, tak aby łatwo można było ją powiązać z konkretnymi działaniami realizowanymi w danym zadaniu oraz ocenić racjonalność kosztu.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Limity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- dany koszt może być jednocześnie objęty kilkoma limitami, </a:t>
            </a:r>
            <a:b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np. stanowić cross-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financing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w projekcie oraz stanowić wydatek na dostępność. </a:t>
            </a:r>
          </a:p>
          <a:p>
            <a:pPr>
              <a:buClr>
                <a:schemeClr val="accent1"/>
              </a:buClr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61950">
              <a:buClr>
                <a:schemeClr val="accent1"/>
              </a:buClr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Zaznaczając dany limit, </a:t>
            </a: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cała wartość kosztu będzie do niego wliczona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Clr>
                <a:schemeClr val="accent1"/>
              </a:buClr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07543321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1E8D-416E-4E5D-9BE3-4E65F910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706" y="611485"/>
            <a:ext cx="7920400" cy="576064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Limity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4038B1EA-5FD6-47C6-A375-DB28715B562F}"/>
              </a:ext>
            </a:extLst>
          </p:cNvPr>
          <p:cNvSpPr/>
          <p:nvPr/>
        </p:nvSpPr>
        <p:spPr>
          <a:xfrm>
            <a:off x="1385706" y="1619597"/>
            <a:ext cx="8136664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Wydatki w budżecie projektu można przyporządkować do jednego z limitów: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☒ Cross-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financing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☒ Pomoc publiczna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☒ Pomoc de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☒ Wydatki na dostępność</a:t>
            </a:r>
            <a:endParaRPr lang="pl-PL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AECE02E-15C6-46D2-B492-3EA4E53DBC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322210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911</TotalTime>
  <Words>2076</Words>
  <Application>Microsoft Office PowerPoint</Application>
  <PresentationFormat>Niestandardowy</PresentationFormat>
  <Paragraphs>190</Paragraphs>
  <Slides>28</Slides>
  <Notes>2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5" baseType="lpstr">
      <vt:lpstr>Arial</vt:lpstr>
      <vt:lpstr>Calibri</vt:lpstr>
      <vt:lpstr>Open Sans</vt:lpstr>
      <vt:lpstr>Times New Roman</vt:lpstr>
      <vt:lpstr>Wingdings</vt:lpstr>
      <vt:lpstr>Motyw pakietu Office</vt:lpstr>
      <vt:lpstr>CorelDRAW</vt:lpstr>
      <vt:lpstr>Zasady realizacji projektów  Działanie 5.17 Usługi społeczne i zdrowotne  w ramach programu regionalnego Fundusze Europejskie dla Pomorza 2021-2027 w zakresie programów profilaktycznych dotyczących profilaktyki i wczesnego wykrywania chorób będących istotnym problemem zdrowotnym regionu </vt:lpstr>
      <vt:lpstr>Podstawowe dokumenty</vt:lpstr>
      <vt:lpstr>Poziom dofinansowania i wkład własny (1/2)</vt:lpstr>
      <vt:lpstr>Poziom dofinansowania i wkład własny (2/2)</vt:lpstr>
      <vt:lpstr>Wkład własny</vt:lpstr>
      <vt:lpstr>Wkład własny niepieniężny (1/2)</vt:lpstr>
      <vt:lpstr>Wkład własny niepieniężny (2/2)</vt:lpstr>
      <vt:lpstr>Budżet projektu</vt:lpstr>
      <vt:lpstr>Limity</vt:lpstr>
      <vt:lpstr>Kategorie kosztów</vt:lpstr>
      <vt:lpstr>Kwalifikowalność podatku VAT </vt:lpstr>
      <vt:lpstr>Cross-financing (1/2)</vt:lpstr>
      <vt:lpstr>Cross-financing (2/2)</vt:lpstr>
      <vt:lpstr>Uproszczone metody rozliczania wydatków </vt:lpstr>
      <vt:lpstr>Koszty pośrednie (1/4)</vt:lpstr>
      <vt:lpstr>Koszty pośrednie (2/4)</vt:lpstr>
      <vt:lpstr>Koszty pośrednie (3/4)</vt:lpstr>
      <vt:lpstr>Koszty pośrednie (4/4)</vt:lpstr>
      <vt:lpstr>Taryfikator korekt kosztów pośrednich</vt:lpstr>
      <vt:lpstr>Ponoszenie wydatków</vt:lpstr>
      <vt:lpstr>Pomoc publiczna/Pomoc de minimis</vt:lpstr>
      <vt:lpstr> Taryfikator towarów i usług (1/2)</vt:lpstr>
      <vt:lpstr> Taryfikator towarów i usług (2/2)</vt:lpstr>
      <vt:lpstr>Personel projektu - definicja </vt:lpstr>
      <vt:lpstr>Personel projektu</vt:lpstr>
      <vt:lpstr>Zmiany w projekcie</vt:lpstr>
      <vt:lpstr>Pierwsze kroki po podpisaniu umowy</vt:lpstr>
      <vt:lpstr>Dziękuję za uwagę.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Borowczak Marcin</cp:lastModifiedBy>
  <cp:revision>58</cp:revision>
  <dcterms:created xsi:type="dcterms:W3CDTF">2022-06-22T09:40:44Z</dcterms:created>
  <dcterms:modified xsi:type="dcterms:W3CDTF">2025-10-07T05:48:11Z</dcterms:modified>
</cp:coreProperties>
</file>