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693" r:id="rId3"/>
    <p:sldMasterId id="2147483705" r:id="rId4"/>
    <p:sldMasterId id="2147483716" r:id="rId5"/>
  </p:sldMasterIdLst>
  <p:notesMasterIdLst>
    <p:notesMasterId r:id="rId43"/>
  </p:notesMasterIdLst>
  <p:sldIdLst>
    <p:sldId id="256" r:id="rId6"/>
    <p:sldId id="332" r:id="rId7"/>
    <p:sldId id="284" r:id="rId8"/>
    <p:sldId id="333" r:id="rId9"/>
    <p:sldId id="315" r:id="rId10"/>
    <p:sldId id="331" r:id="rId11"/>
    <p:sldId id="335" r:id="rId12"/>
    <p:sldId id="342" r:id="rId13"/>
    <p:sldId id="326" r:id="rId14"/>
    <p:sldId id="337" r:id="rId15"/>
    <p:sldId id="338" r:id="rId16"/>
    <p:sldId id="339" r:id="rId17"/>
    <p:sldId id="971" r:id="rId18"/>
    <p:sldId id="436" r:id="rId19"/>
    <p:sldId id="1565" r:id="rId20"/>
    <p:sldId id="589" r:id="rId21"/>
    <p:sldId id="725" r:id="rId22"/>
    <p:sldId id="546" r:id="rId23"/>
    <p:sldId id="360" r:id="rId24"/>
    <p:sldId id="290" r:id="rId25"/>
    <p:sldId id="350" r:id="rId26"/>
    <p:sldId id="730" r:id="rId27"/>
    <p:sldId id="547" r:id="rId28"/>
    <p:sldId id="1566" r:id="rId29"/>
    <p:sldId id="287" r:id="rId30"/>
    <p:sldId id="1521" r:id="rId31"/>
    <p:sldId id="420" r:id="rId32"/>
    <p:sldId id="597" r:id="rId33"/>
    <p:sldId id="423" r:id="rId34"/>
    <p:sldId id="361" r:id="rId35"/>
    <p:sldId id="329" r:id="rId36"/>
    <p:sldId id="972" r:id="rId37"/>
    <p:sldId id="975" r:id="rId38"/>
    <p:sldId id="976" r:id="rId39"/>
    <p:sldId id="340" r:id="rId40"/>
    <p:sldId id="288" r:id="rId41"/>
    <p:sldId id="341" r:id="rId4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K" initials="AK" lastIdx="2" clrIdx="0">
    <p:extLst>
      <p:ext uri="{19B8F6BF-5375-455C-9EA6-DF929625EA0E}">
        <p15:presenceInfo xmlns:p15="http://schemas.microsoft.com/office/powerpoint/2012/main" userId="A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EFFF"/>
    <a:srgbClr val="E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4495" autoAdjust="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41906-F7D7-4590-990D-B9D902344738}" type="datetimeFigureOut">
              <a:rPr lang="pl-PL" smtClean="0"/>
              <a:t>07.11.2025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4A4E63-7224-469D-9C03-58FE018829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2913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A4E63-7224-469D-9C03-58FE018829EE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6473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4A4E63-7224-469D-9C03-58FE018829E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9772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4A4E63-7224-469D-9C03-58FE018829E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1475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4A4E63-7224-469D-9C03-58FE018829E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48314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4A4E63-7224-469D-9C03-58FE018829E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384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4A4E63-7224-469D-9C03-58FE018829E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94674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66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3252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A4E63-7224-469D-9C03-58FE018829EE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4115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a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A4E63-7224-469D-9C03-58FE018829EE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9044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a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4A4E63-7224-469D-9C03-58FE018829E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8927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a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4A4E63-7224-469D-9C03-58FE018829E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511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A4E63-7224-469D-9C03-58FE018829EE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4848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4A4E63-7224-469D-9C03-58FE018829E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953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4A4E63-7224-469D-9C03-58FE018829E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8102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8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8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8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8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8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8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8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8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8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170659" y="1790613"/>
            <a:ext cx="9851923" cy="392481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2" y="0"/>
            <a:ext cx="5685979" cy="2443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27" y="1790612"/>
            <a:ext cx="4514751" cy="653253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87" y="490243"/>
            <a:ext cx="1231537" cy="979756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255" y="490243"/>
            <a:ext cx="1231537" cy="979756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023" y="490243"/>
            <a:ext cx="1231537" cy="9797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0332" y="2775173"/>
            <a:ext cx="9031400" cy="1004864"/>
          </a:xfrm>
        </p:spPr>
        <p:txBody>
          <a:bodyPr anchor="t" anchorCtr="0">
            <a:normAutofit/>
          </a:bodyPr>
          <a:lstStyle>
            <a:lvl1pPr algn="l">
              <a:lnSpc>
                <a:spcPts val="3629"/>
              </a:lnSpc>
              <a:defRPr sz="2903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0345" y="4410532"/>
            <a:ext cx="9031311" cy="979756"/>
          </a:xfrm>
        </p:spPr>
        <p:txBody>
          <a:bodyPr>
            <a:normAutofit/>
          </a:bodyPr>
          <a:lstStyle>
            <a:lvl1pPr marL="0" indent="0" algn="l">
              <a:lnSpc>
                <a:spcPts val="3175"/>
              </a:lnSpc>
              <a:buNone/>
              <a:defRPr sz="2540" b="1">
                <a:solidFill>
                  <a:schemeClr val="tx2"/>
                </a:solidFill>
              </a:defRPr>
            </a:lvl1pPr>
            <a:lvl2pPr marL="457203" indent="0" algn="ctr">
              <a:buNone/>
              <a:defRPr sz="2000"/>
            </a:lvl2pPr>
            <a:lvl3pPr marL="914406" indent="0" algn="ctr">
              <a:buNone/>
              <a:defRPr sz="1800"/>
            </a:lvl3pPr>
            <a:lvl4pPr marL="1371609" indent="0" algn="ctr">
              <a:buNone/>
              <a:defRPr sz="1600"/>
            </a:lvl4pPr>
            <a:lvl5pPr marL="1828812" indent="0" algn="ctr">
              <a:buNone/>
              <a:defRPr sz="1600"/>
            </a:lvl5pPr>
            <a:lvl6pPr marL="2286015" indent="0" algn="ctr">
              <a:buNone/>
              <a:defRPr sz="1600"/>
            </a:lvl6pPr>
            <a:lvl7pPr marL="2743218" indent="0" algn="ctr">
              <a:buNone/>
              <a:defRPr sz="1600"/>
            </a:lvl7pPr>
            <a:lvl8pPr marL="3200421" indent="0" algn="ctr">
              <a:buNone/>
              <a:defRPr sz="1600"/>
            </a:lvl8pPr>
            <a:lvl9pPr marL="3657624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68958" y="490243"/>
            <a:ext cx="2052383" cy="316710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633"/>
              </a:lnSpc>
              <a:defRPr sz="127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07.11.2025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FDB76B9-FC6C-44C1-A4FF-DBB958B8D7F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48" y="5846001"/>
            <a:ext cx="10097758" cy="751766"/>
          </a:xfrm>
          <a:prstGeom prst="rect">
            <a:avLst/>
          </a:prstGeom>
        </p:spPr>
      </p:pic>
      <p:pic>
        <p:nvPicPr>
          <p:cNvPr id="12" name="Obraz 11" descr="Logo rocznicowe: 25 lat Samorządu Województwa Pomorskiego.">
            <a:extLst>
              <a:ext uri="{FF2B5EF4-FFF2-40B4-BE49-F238E27FC236}">
                <a16:creationId xmlns:a16="http://schemas.microsoft.com/office/drawing/2014/main" id="{EA3EF631-4EC4-4DF9-9F29-F25B4C6AE2E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326" y="417780"/>
            <a:ext cx="2744050" cy="106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5469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0A228201-59AA-470F-B779-D4FECA3DF137}"/>
              </a:ext>
            </a:extLst>
          </p:cNvPr>
          <p:cNvSpPr/>
          <p:nvPr userDrawn="1"/>
        </p:nvSpPr>
        <p:spPr>
          <a:xfrm>
            <a:off x="1169419" y="1799461"/>
            <a:ext cx="9853164" cy="39201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C7D00171-EF30-4814-B375-246769FD4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5685979" cy="2443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pic>
        <p:nvPicPr>
          <p:cNvPr id="11" name="Obraz 10" descr="Obraz zawierający tekst&#10;&#10;Opis wygenerowany automatycznie">
            <a:extLst>
              <a:ext uri="{FF2B5EF4-FFF2-40B4-BE49-F238E27FC236}">
                <a16:creationId xmlns:a16="http://schemas.microsoft.com/office/drawing/2014/main" id="{2ABF63AC-8150-4C02-BE62-EBE0A03986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19" y="1799460"/>
            <a:ext cx="4514751" cy="65325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629EBDD-5340-4285-A47D-77B29466EF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80299" y="3094953"/>
            <a:ext cx="9031400" cy="986800"/>
          </a:xfrm>
        </p:spPr>
        <p:txBody>
          <a:bodyPr anchor="t" anchorCtr="0">
            <a:normAutofit/>
          </a:bodyPr>
          <a:lstStyle>
            <a:lvl1pPr algn="ctr">
              <a:lnSpc>
                <a:spcPts val="3629"/>
              </a:lnSpc>
              <a:defRPr sz="2903"/>
            </a:lvl1pPr>
          </a:lstStyle>
          <a:p>
            <a:br>
              <a:rPr lang="pl-PL" dirty="0"/>
            </a:br>
            <a:r>
              <a:rPr lang="pl-PL" dirty="0"/>
              <a:t>Dziękuję za uwagę.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E08A69D8-E434-4799-8832-9915F4EB34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8958" y="490243"/>
            <a:ext cx="2052383" cy="316710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633"/>
              </a:lnSpc>
              <a:defRPr sz="127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07.11.2025</a:t>
            </a:fld>
            <a:endParaRPr lang="pl-PL" dirty="0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E2649279-68AC-4F54-A880-75A79D7385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46" y="1128866"/>
            <a:ext cx="434459" cy="345636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1C169691-7357-4DDF-8437-CEB5E8C727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811" y="495200"/>
            <a:ext cx="434459" cy="345636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69B9B22B-67E4-4504-8A58-6D72DCD7A2A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213" y="1128866"/>
            <a:ext cx="434459" cy="345636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0BC155C9-2974-4950-B840-0E7ABDF714B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326" y="488325"/>
            <a:ext cx="434459" cy="345636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C1C9A51C-3E9A-43B3-865C-E0B79CE15EF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59" y="495200"/>
            <a:ext cx="434459" cy="345636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AE3D26F0-CB23-476D-84AC-833FF583534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550" y="1138358"/>
            <a:ext cx="434459" cy="345636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02C74DC5-C335-4B67-9BCD-34D60F57C6C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64" y="493114"/>
            <a:ext cx="434459" cy="345636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0F174CC1-CE15-4868-A9EE-2844EB32D55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303" y="485586"/>
            <a:ext cx="434459" cy="345636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580C7992-BAEE-4176-9AF5-42DA24B7599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824" y="481800"/>
            <a:ext cx="434459" cy="345636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BA86516E-B5E1-4DB3-981D-6523926A2A1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776" y="1135780"/>
            <a:ext cx="434459" cy="345636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709B0195-39FE-4DB2-9F58-C6258A41F18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29" y="1134476"/>
            <a:ext cx="434459" cy="345636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06B4110B-C953-4485-B94D-302AD469CBD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64" y="1134476"/>
            <a:ext cx="434459" cy="345636"/>
          </a:xfrm>
          <a:prstGeom prst="rect">
            <a:avLst/>
          </a:prstGeom>
        </p:spPr>
      </p:pic>
      <p:pic>
        <p:nvPicPr>
          <p:cNvPr id="28" name="Obraz 27">
            <a:extLst>
              <a:ext uri="{FF2B5EF4-FFF2-40B4-BE49-F238E27FC236}">
                <a16:creationId xmlns:a16="http://schemas.microsoft.com/office/drawing/2014/main" id="{7E3F8DBC-0D86-4A87-B80E-1209AC8C45A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48" y="5846001"/>
            <a:ext cx="10097758" cy="751766"/>
          </a:xfrm>
          <a:prstGeom prst="rect">
            <a:avLst/>
          </a:prstGeom>
        </p:spPr>
      </p:pic>
      <p:pic>
        <p:nvPicPr>
          <p:cNvPr id="29" name="Obraz 28" descr="Logo rocznicowe: 25 lat Samorządu Województwa Pomorskiego.">
            <a:extLst>
              <a:ext uri="{FF2B5EF4-FFF2-40B4-BE49-F238E27FC236}">
                <a16:creationId xmlns:a16="http://schemas.microsoft.com/office/drawing/2014/main" id="{81D43660-ADF3-43C6-A90B-7E0A413FEDB5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326" y="417780"/>
            <a:ext cx="2744050" cy="106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430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170659" y="1790613"/>
            <a:ext cx="9851923" cy="392481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2" y="0"/>
            <a:ext cx="5685979" cy="2443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27" y="1790612"/>
            <a:ext cx="4514751" cy="653253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87" y="490243"/>
            <a:ext cx="1231537" cy="979756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255" y="490243"/>
            <a:ext cx="1231537" cy="979756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023" y="490243"/>
            <a:ext cx="1231537" cy="9797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0332" y="2775173"/>
            <a:ext cx="9031400" cy="1004864"/>
          </a:xfrm>
        </p:spPr>
        <p:txBody>
          <a:bodyPr anchor="t" anchorCtr="0">
            <a:normAutofit/>
          </a:bodyPr>
          <a:lstStyle>
            <a:lvl1pPr algn="l">
              <a:lnSpc>
                <a:spcPts val="3629"/>
              </a:lnSpc>
              <a:defRPr sz="2903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0345" y="4410532"/>
            <a:ext cx="9031311" cy="979756"/>
          </a:xfrm>
        </p:spPr>
        <p:txBody>
          <a:bodyPr>
            <a:normAutofit/>
          </a:bodyPr>
          <a:lstStyle>
            <a:lvl1pPr marL="0" indent="0" algn="l">
              <a:lnSpc>
                <a:spcPts val="3175"/>
              </a:lnSpc>
              <a:buNone/>
              <a:defRPr sz="2540" b="1">
                <a:solidFill>
                  <a:schemeClr val="tx2"/>
                </a:solidFill>
              </a:defRPr>
            </a:lvl1pPr>
            <a:lvl2pPr marL="457203" indent="0" algn="ctr">
              <a:buNone/>
              <a:defRPr sz="2000"/>
            </a:lvl2pPr>
            <a:lvl3pPr marL="914406" indent="0" algn="ctr">
              <a:buNone/>
              <a:defRPr sz="1800"/>
            </a:lvl3pPr>
            <a:lvl4pPr marL="1371609" indent="0" algn="ctr">
              <a:buNone/>
              <a:defRPr sz="1600"/>
            </a:lvl4pPr>
            <a:lvl5pPr marL="1828812" indent="0" algn="ctr">
              <a:buNone/>
              <a:defRPr sz="1600"/>
            </a:lvl5pPr>
            <a:lvl6pPr marL="2286015" indent="0" algn="ctr">
              <a:buNone/>
              <a:defRPr sz="1600"/>
            </a:lvl6pPr>
            <a:lvl7pPr marL="2743218" indent="0" algn="ctr">
              <a:buNone/>
              <a:defRPr sz="1600"/>
            </a:lvl7pPr>
            <a:lvl8pPr marL="3200421" indent="0" algn="ctr">
              <a:buNone/>
              <a:defRPr sz="1600"/>
            </a:lvl8pPr>
            <a:lvl9pPr marL="3657624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68958" y="490243"/>
            <a:ext cx="2052383" cy="316710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633"/>
              </a:lnSpc>
              <a:defRPr sz="127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07.11.2025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FDB76B9-FC6C-44C1-A4FF-DBB958B8D7F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48" y="5846001"/>
            <a:ext cx="10097758" cy="75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383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169419" y="1799461"/>
            <a:ext cx="9853164" cy="3915966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5685979" cy="2443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19" y="1799460"/>
            <a:ext cx="4514751" cy="6532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0332" y="2785254"/>
            <a:ext cx="9031400" cy="986800"/>
          </a:xfrm>
        </p:spPr>
        <p:txBody>
          <a:bodyPr anchor="t" anchorCtr="0">
            <a:normAutofit/>
          </a:bodyPr>
          <a:lstStyle>
            <a:lvl1pPr algn="l">
              <a:lnSpc>
                <a:spcPts val="3629"/>
              </a:lnSpc>
              <a:defRPr sz="2903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0345" y="4410532"/>
            <a:ext cx="9031311" cy="979756"/>
          </a:xfrm>
        </p:spPr>
        <p:txBody>
          <a:bodyPr>
            <a:normAutofit/>
          </a:bodyPr>
          <a:lstStyle>
            <a:lvl1pPr marL="0" indent="0" algn="l">
              <a:lnSpc>
                <a:spcPts val="3175"/>
              </a:lnSpc>
              <a:buNone/>
              <a:defRPr sz="2540" b="1">
                <a:solidFill>
                  <a:schemeClr val="tx2"/>
                </a:solidFill>
              </a:defRPr>
            </a:lvl1pPr>
            <a:lvl2pPr marL="457203" indent="0" algn="ctr">
              <a:buNone/>
              <a:defRPr sz="2000"/>
            </a:lvl2pPr>
            <a:lvl3pPr marL="914406" indent="0" algn="ctr">
              <a:buNone/>
              <a:defRPr sz="1800"/>
            </a:lvl3pPr>
            <a:lvl4pPr marL="1371609" indent="0" algn="ctr">
              <a:buNone/>
              <a:defRPr sz="1600"/>
            </a:lvl4pPr>
            <a:lvl5pPr marL="1828812" indent="0" algn="ctr">
              <a:buNone/>
              <a:defRPr sz="1600"/>
            </a:lvl5pPr>
            <a:lvl6pPr marL="2286015" indent="0" algn="ctr">
              <a:buNone/>
              <a:defRPr sz="1600"/>
            </a:lvl6pPr>
            <a:lvl7pPr marL="2743218" indent="0" algn="ctr">
              <a:buNone/>
              <a:defRPr sz="1600"/>
            </a:lvl7pPr>
            <a:lvl8pPr marL="3200421" indent="0" algn="ctr">
              <a:buNone/>
              <a:defRPr sz="1600"/>
            </a:lvl8pPr>
            <a:lvl9pPr marL="3657624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68958" y="490243"/>
            <a:ext cx="2052383" cy="316710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633"/>
              </a:lnSpc>
              <a:defRPr sz="127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07.11.2025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46" y="1128866"/>
            <a:ext cx="434459" cy="345636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811" y="495200"/>
            <a:ext cx="434459" cy="345636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213" y="1128866"/>
            <a:ext cx="434459" cy="345636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326" y="488325"/>
            <a:ext cx="434459" cy="345636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59" y="495200"/>
            <a:ext cx="434459" cy="345636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550" y="1138358"/>
            <a:ext cx="434459" cy="345636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64" y="493114"/>
            <a:ext cx="434459" cy="345636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303" y="485586"/>
            <a:ext cx="434459" cy="345636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824" y="481800"/>
            <a:ext cx="434459" cy="345636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776" y="1135780"/>
            <a:ext cx="434459" cy="345636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29" y="1134476"/>
            <a:ext cx="434459" cy="345636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64" y="1134476"/>
            <a:ext cx="434459" cy="345636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435F0698-B762-4CA8-B4E7-F5A60425786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48" y="5846001"/>
            <a:ext cx="10097758" cy="75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637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736987" cy="473665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7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3222236" y="4082829"/>
            <a:ext cx="7800346" cy="16325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7991" y="5061678"/>
            <a:ext cx="6993665" cy="588349"/>
          </a:xfrm>
        </p:spPr>
        <p:txBody>
          <a:bodyPr anchor="t" anchorCtr="0">
            <a:normAutofit/>
          </a:bodyPr>
          <a:lstStyle>
            <a:lvl1pPr algn="l">
              <a:lnSpc>
                <a:spcPts val="3175"/>
              </a:lnSpc>
              <a:defRPr sz="254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0199" y="489652"/>
            <a:ext cx="2052383" cy="332686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633"/>
              </a:lnSpc>
              <a:defRPr sz="127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07.11.2025</a:t>
            </a:fld>
            <a:endParaRPr lang="pl-PL" dirty="0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236" y="4082829"/>
            <a:ext cx="4514751" cy="653253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CF3E933-1DA6-403F-9323-5B318B9943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48" y="5846001"/>
            <a:ext cx="10097758" cy="75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940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3222235" y="4082829"/>
            <a:ext cx="8205842" cy="19591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3924" y="0"/>
            <a:ext cx="7794915" cy="4408303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7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4453203" y="4082828"/>
            <a:ext cx="4105634" cy="326037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3222237" y="4082828"/>
            <a:ext cx="1230967" cy="3254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3162" y="4713462"/>
            <a:ext cx="7389421" cy="1197862"/>
          </a:xfrm>
        </p:spPr>
        <p:txBody>
          <a:bodyPr anchor="t" anchorCtr="0">
            <a:normAutofit/>
          </a:bodyPr>
          <a:lstStyle>
            <a:lvl1pPr algn="l">
              <a:lnSpc>
                <a:spcPts val="3175"/>
              </a:lnSpc>
              <a:defRPr sz="254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983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17351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852" y="1796072"/>
            <a:ext cx="4720891" cy="424562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1255" y="1795869"/>
            <a:ext cx="4720891" cy="424581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80652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9" y="816316"/>
            <a:ext cx="4926147" cy="979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0" y="1796072"/>
            <a:ext cx="4926582" cy="424561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16566"/>
            <a:ext cx="5685980" cy="522511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907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26770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9790199" y="6695263"/>
            <a:ext cx="1232383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</p:spTree>
    <p:extLst>
      <p:ext uri="{BB962C8B-B14F-4D97-AF65-F5344CB8AC3E}">
        <p14:creationId xmlns:p14="http://schemas.microsoft.com/office/powerpoint/2010/main" val="39418994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852" y="1796072"/>
            <a:ext cx="4720891" cy="4245627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1255" y="1795869"/>
            <a:ext cx="4720891" cy="424581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9790199" y="6695263"/>
            <a:ext cx="1232383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</p:spTree>
    <p:extLst>
      <p:ext uri="{BB962C8B-B14F-4D97-AF65-F5344CB8AC3E}">
        <p14:creationId xmlns:p14="http://schemas.microsoft.com/office/powerpoint/2010/main" val="207075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169419" y="1799461"/>
            <a:ext cx="9853164" cy="3915966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5685979" cy="2443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19" y="1799460"/>
            <a:ext cx="4514751" cy="6532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0332" y="2785254"/>
            <a:ext cx="9031400" cy="986800"/>
          </a:xfrm>
        </p:spPr>
        <p:txBody>
          <a:bodyPr anchor="t" anchorCtr="0">
            <a:normAutofit/>
          </a:bodyPr>
          <a:lstStyle>
            <a:lvl1pPr algn="l">
              <a:lnSpc>
                <a:spcPts val="3629"/>
              </a:lnSpc>
              <a:defRPr sz="2903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0345" y="4410532"/>
            <a:ext cx="9031311" cy="979756"/>
          </a:xfrm>
        </p:spPr>
        <p:txBody>
          <a:bodyPr>
            <a:normAutofit/>
          </a:bodyPr>
          <a:lstStyle>
            <a:lvl1pPr marL="0" indent="0" algn="l">
              <a:lnSpc>
                <a:spcPts val="3175"/>
              </a:lnSpc>
              <a:buNone/>
              <a:defRPr sz="2540" b="1">
                <a:solidFill>
                  <a:schemeClr val="tx2"/>
                </a:solidFill>
              </a:defRPr>
            </a:lvl1pPr>
            <a:lvl2pPr marL="457203" indent="0" algn="ctr">
              <a:buNone/>
              <a:defRPr sz="2000"/>
            </a:lvl2pPr>
            <a:lvl3pPr marL="914406" indent="0" algn="ctr">
              <a:buNone/>
              <a:defRPr sz="1800"/>
            </a:lvl3pPr>
            <a:lvl4pPr marL="1371609" indent="0" algn="ctr">
              <a:buNone/>
              <a:defRPr sz="1600"/>
            </a:lvl4pPr>
            <a:lvl5pPr marL="1828812" indent="0" algn="ctr">
              <a:buNone/>
              <a:defRPr sz="1600"/>
            </a:lvl5pPr>
            <a:lvl6pPr marL="2286015" indent="0" algn="ctr">
              <a:buNone/>
              <a:defRPr sz="1600"/>
            </a:lvl6pPr>
            <a:lvl7pPr marL="2743218" indent="0" algn="ctr">
              <a:buNone/>
              <a:defRPr sz="1600"/>
            </a:lvl7pPr>
            <a:lvl8pPr marL="3200421" indent="0" algn="ctr">
              <a:buNone/>
              <a:defRPr sz="1600"/>
            </a:lvl8pPr>
            <a:lvl9pPr marL="3657624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68958" y="490243"/>
            <a:ext cx="2052383" cy="316710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633"/>
              </a:lnSpc>
              <a:defRPr sz="127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07.11.2025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46" y="1128866"/>
            <a:ext cx="434459" cy="345636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811" y="495200"/>
            <a:ext cx="434459" cy="345636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213" y="1128866"/>
            <a:ext cx="434459" cy="345636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326" y="488325"/>
            <a:ext cx="434459" cy="345636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59" y="495200"/>
            <a:ext cx="434459" cy="345636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550" y="1138358"/>
            <a:ext cx="434459" cy="345636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64" y="493114"/>
            <a:ext cx="434459" cy="345636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303" y="485586"/>
            <a:ext cx="434459" cy="345636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824" y="481800"/>
            <a:ext cx="434459" cy="345636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776" y="1135780"/>
            <a:ext cx="434459" cy="345636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29" y="1134476"/>
            <a:ext cx="434459" cy="345636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64" y="1134476"/>
            <a:ext cx="434459" cy="345636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435F0698-B762-4CA8-B4E7-F5A60425786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48" y="5846001"/>
            <a:ext cx="10097758" cy="751766"/>
          </a:xfrm>
          <a:prstGeom prst="rect">
            <a:avLst/>
          </a:prstGeom>
        </p:spPr>
      </p:pic>
      <p:pic>
        <p:nvPicPr>
          <p:cNvPr id="26" name="Obraz 25" descr="Logo rocznicowe: 25 lat Samorządu Województwa Pomorskiego.">
            <a:extLst>
              <a:ext uri="{FF2B5EF4-FFF2-40B4-BE49-F238E27FC236}">
                <a16:creationId xmlns:a16="http://schemas.microsoft.com/office/drawing/2014/main" id="{26A9FA7C-9311-4E28-9148-0DF0D28C7CE9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326" y="417780"/>
            <a:ext cx="2744050" cy="106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3000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0A228201-59AA-470F-B779-D4FECA3DF137}"/>
              </a:ext>
            </a:extLst>
          </p:cNvPr>
          <p:cNvSpPr/>
          <p:nvPr userDrawn="1"/>
        </p:nvSpPr>
        <p:spPr>
          <a:xfrm>
            <a:off x="1169419" y="1799461"/>
            <a:ext cx="9853164" cy="39201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C7D00171-EF30-4814-B375-246769FD4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5685979" cy="2443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pic>
        <p:nvPicPr>
          <p:cNvPr id="11" name="Obraz 10" descr="Obraz zawierający tekst&#10;&#10;Opis wygenerowany automatycznie">
            <a:extLst>
              <a:ext uri="{FF2B5EF4-FFF2-40B4-BE49-F238E27FC236}">
                <a16:creationId xmlns:a16="http://schemas.microsoft.com/office/drawing/2014/main" id="{2ABF63AC-8150-4C02-BE62-EBE0A03986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19" y="1799460"/>
            <a:ext cx="4514751" cy="65325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629EBDD-5340-4285-A47D-77B29466EF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80299" y="3094953"/>
            <a:ext cx="9031400" cy="986800"/>
          </a:xfrm>
        </p:spPr>
        <p:txBody>
          <a:bodyPr anchor="t" anchorCtr="0">
            <a:normAutofit/>
          </a:bodyPr>
          <a:lstStyle>
            <a:lvl1pPr algn="ctr">
              <a:lnSpc>
                <a:spcPts val="3629"/>
              </a:lnSpc>
              <a:defRPr sz="2903"/>
            </a:lvl1pPr>
          </a:lstStyle>
          <a:p>
            <a:br>
              <a:rPr lang="pl-PL" dirty="0"/>
            </a:br>
            <a:r>
              <a:rPr lang="pl-PL" dirty="0"/>
              <a:t>Dziękuję za uwagę.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E08A69D8-E434-4799-8832-9915F4EB34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8958" y="490243"/>
            <a:ext cx="2052383" cy="316710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633"/>
              </a:lnSpc>
              <a:defRPr sz="127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07.11.2025</a:t>
            </a:fld>
            <a:endParaRPr lang="pl-PL" dirty="0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E2649279-68AC-4F54-A880-75A79D7385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46" y="1128866"/>
            <a:ext cx="434459" cy="345636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1C169691-7357-4DDF-8437-CEB5E8C727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811" y="495200"/>
            <a:ext cx="434459" cy="345636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69B9B22B-67E4-4504-8A58-6D72DCD7A2A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213" y="1128866"/>
            <a:ext cx="434459" cy="345636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0BC155C9-2974-4950-B840-0E7ABDF714B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326" y="488325"/>
            <a:ext cx="434459" cy="345636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C1C9A51C-3E9A-43B3-865C-E0B79CE15EF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59" y="495200"/>
            <a:ext cx="434459" cy="345636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AE3D26F0-CB23-476D-84AC-833FF583534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550" y="1138358"/>
            <a:ext cx="434459" cy="345636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02C74DC5-C335-4B67-9BCD-34D60F57C6C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64" y="493114"/>
            <a:ext cx="434459" cy="345636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0F174CC1-CE15-4868-A9EE-2844EB32D55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303" y="485586"/>
            <a:ext cx="434459" cy="345636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580C7992-BAEE-4176-9AF5-42DA24B7599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824" y="481800"/>
            <a:ext cx="434459" cy="345636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BA86516E-B5E1-4DB3-981D-6523926A2A1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776" y="1135780"/>
            <a:ext cx="434459" cy="345636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709B0195-39FE-4DB2-9F58-C6258A41F18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29" y="1134476"/>
            <a:ext cx="434459" cy="345636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06B4110B-C953-4485-B94D-302AD469CBD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64" y="1134476"/>
            <a:ext cx="434459" cy="345636"/>
          </a:xfrm>
          <a:prstGeom prst="rect">
            <a:avLst/>
          </a:prstGeom>
        </p:spPr>
      </p:pic>
      <p:pic>
        <p:nvPicPr>
          <p:cNvPr id="28" name="Obraz 27">
            <a:extLst>
              <a:ext uri="{FF2B5EF4-FFF2-40B4-BE49-F238E27FC236}">
                <a16:creationId xmlns:a16="http://schemas.microsoft.com/office/drawing/2014/main" id="{7E3F8DBC-0D86-4A87-B80E-1209AC8C45A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48" y="5846001"/>
            <a:ext cx="10097758" cy="75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4724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170660" y="1790613"/>
            <a:ext cx="9851923" cy="392481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539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5685979" cy="2443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539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27" y="1790613"/>
            <a:ext cx="4514751" cy="653253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88" y="490243"/>
            <a:ext cx="1231537" cy="979756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256" y="490243"/>
            <a:ext cx="1231537" cy="979756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024" y="490243"/>
            <a:ext cx="1231537" cy="9797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0332" y="2775173"/>
            <a:ext cx="9031400" cy="1004864"/>
          </a:xfrm>
        </p:spPr>
        <p:txBody>
          <a:bodyPr anchor="t" anchorCtr="0">
            <a:normAutofit/>
          </a:bodyPr>
          <a:lstStyle>
            <a:lvl1pPr algn="l">
              <a:lnSpc>
                <a:spcPts val="3421"/>
              </a:lnSpc>
              <a:defRPr sz="2737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0346" y="4410532"/>
            <a:ext cx="9031311" cy="979756"/>
          </a:xfrm>
        </p:spPr>
        <p:txBody>
          <a:bodyPr>
            <a:normAutofit/>
          </a:bodyPr>
          <a:lstStyle>
            <a:lvl1pPr marL="0" indent="0" algn="l">
              <a:lnSpc>
                <a:spcPts val="2993"/>
              </a:lnSpc>
              <a:buNone/>
              <a:defRPr sz="2395" b="1">
                <a:solidFill>
                  <a:schemeClr val="tx2"/>
                </a:solidFill>
              </a:defRPr>
            </a:lvl1pPr>
            <a:lvl2pPr marL="430997" indent="0" algn="ctr">
              <a:buNone/>
              <a:defRPr sz="1886"/>
            </a:lvl2pPr>
            <a:lvl3pPr marL="861993" indent="0" algn="ctr">
              <a:buNone/>
              <a:defRPr sz="1697"/>
            </a:lvl3pPr>
            <a:lvl4pPr marL="1292990" indent="0" algn="ctr">
              <a:buNone/>
              <a:defRPr sz="1509"/>
            </a:lvl4pPr>
            <a:lvl5pPr marL="1723986" indent="0" algn="ctr">
              <a:buNone/>
              <a:defRPr sz="1509"/>
            </a:lvl5pPr>
            <a:lvl6pPr marL="2154983" indent="0" algn="ctr">
              <a:buNone/>
              <a:defRPr sz="1509"/>
            </a:lvl6pPr>
            <a:lvl7pPr marL="2585979" indent="0" algn="ctr">
              <a:buNone/>
              <a:defRPr sz="1509"/>
            </a:lvl7pPr>
            <a:lvl8pPr marL="3016975" indent="0" algn="ctr">
              <a:buNone/>
              <a:defRPr sz="1509"/>
            </a:lvl8pPr>
            <a:lvl9pPr marL="3447971" indent="0" algn="ctr">
              <a:buNone/>
              <a:defRPr sz="1509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68959" y="490243"/>
            <a:ext cx="2052383" cy="316710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539"/>
              </a:lnSpc>
              <a:defRPr sz="1197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07.11.2025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FDB76B9-FC6C-44C1-A4FF-DBB958B8D7F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47" y="5846001"/>
            <a:ext cx="10097759" cy="75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627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169419" y="1799461"/>
            <a:ext cx="9853164" cy="3915966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539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5685979" cy="2443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539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19" y="1799461"/>
            <a:ext cx="4514751" cy="6532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0332" y="2785254"/>
            <a:ext cx="9031400" cy="986800"/>
          </a:xfrm>
        </p:spPr>
        <p:txBody>
          <a:bodyPr anchor="t" anchorCtr="0">
            <a:normAutofit/>
          </a:bodyPr>
          <a:lstStyle>
            <a:lvl1pPr algn="l">
              <a:lnSpc>
                <a:spcPts val="3421"/>
              </a:lnSpc>
              <a:defRPr sz="2737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0346" y="4410532"/>
            <a:ext cx="9031311" cy="979756"/>
          </a:xfrm>
        </p:spPr>
        <p:txBody>
          <a:bodyPr>
            <a:normAutofit/>
          </a:bodyPr>
          <a:lstStyle>
            <a:lvl1pPr marL="0" indent="0" algn="l">
              <a:lnSpc>
                <a:spcPts val="2993"/>
              </a:lnSpc>
              <a:buNone/>
              <a:defRPr sz="2395" b="1">
                <a:solidFill>
                  <a:schemeClr val="tx2"/>
                </a:solidFill>
              </a:defRPr>
            </a:lvl1pPr>
            <a:lvl2pPr marL="430997" indent="0" algn="ctr">
              <a:buNone/>
              <a:defRPr sz="1886"/>
            </a:lvl2pPr>
            <a:lvl3pPr marL="861993" indent="0" algn="ctr">
              <a:buNone/>
              <a:defRPr sz="1697"/>
            </a:lvl3pPr>
            <a:lvl4pPr marL="1292990" indent="0" algn="ctr">
              <a:buNone/>
              <a:defRPr sz="1509"/>
            </a:lvl4pPr>
            <a:lvl5pPr marL="1723986" indent="0" algn="ctr">
              <a:buNone/>
              <a:defRPr sz="1509"/>
            </a:lvl5pPr>
            <a:lvl6pPr marL="2154983" indent="0" algn="ctr">
              <a:buNone/>
              <a:defRPr sz="1509"/>
            </a:lvl6pPr>
            <a:lvl7pPr marL="2585979" indent="0" algn="ctr">
              <a:buNone/>
              <a:defRPr sz="1509"/>
            </a:lvl7pPr>
            <a:lvl8pPr marL="3016975" indent="0" algn="ctr">
              <a:buNone/>
              <a:defRPr sz="1509"/>
            </a:lvl8pPr>
            <a:lvl9pPr marL="3447971" indent="0" algn="ctr">
              <a:buNone/>
              <a:defRPr sz="1509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68959" y="490243"/>
            <a:ext cx="2052383" cy="316710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539"/>
              </a:lnSpc>
              <a:defRPr sz="1197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07.11.2025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47" y="1128866"/>
            <a:ext cx="434459" cy="345636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811" y="495200"/>
            <a:ext cx="434459" cy="345636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213" y="1128866"/>
            <a:ext cx="434459" cy="345636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325" y="488325"/>
            <a:ext cx="434459" cy="345636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60" y="495200"/>
            <a:ext cx="434459" cy="345636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551" y="1138358"/>
            <a:ext cx="434459" cy="345636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64" y="493114"/>
            <a:ext cx="434459" cy="345636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303" y="485586"/>
            <a:ext cx="434459" cy="345636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824" y="481800"/>
            <a:ext cx="434459" cy="345636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776" y="1135780"/>
            <a:ext cx="434459" cy="345636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29" y="1134476"/>
            <a:ext cx="434459" cy="345636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64" y="1134476"/>
            <a:ext cx="434459" cy="345636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435F0698-B762-4CA8-B4E7-F5A60425786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47" y="5846001"/>
            <a:ext cx="10097759" cy="75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774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736987" cy="473665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855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3222237" y="4082830"/>
            <a:ext cx="7800345" cy="16325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539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7992" y="5061679"/>
            <a:ext cx="6993665" cy="588349"/>
          </a:xfrm>
        </p:spPr>
        <p:txBody>
          <a:bodyPr anchor="t" anchorCtr="0">
            <a:normAutofit/>
          </a:bodyPr>
          <a:lstStyle>
            <a:lvl1pPr algn="l">
              <a:lnSpc>
                <a:spcPts val="2993"/>
              </a:lnSpc>
              <a:defRPr sz="2395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0199" y="489652"/>
            <a:ext cx="2052383" cy="332686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539"/>
              </a:lnSpc>
              <a:defRPr sz="1197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07.11.2025</a:t>
            </a:fld>
            <a:endParaRPr lang="pl-PL" dirty="0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237" y="4082830"/>
            <a:ext cx="4514751" cy="653253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CF3E933-1DA6-403F-9323-5B318B9943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47" y="5846001"/>
            <a:ext cx="10097759" cy="75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2269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3222237" y="4082829"/>
            <a:ext cx="8205841" cy="19591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539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3924" y="1"/>
            <a:ext cx="7794915" cy="4408303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855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4453203" y="4082829"/>
            <a:ext cx="4105635" cy="326037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539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3222238" y="4082828"/>
            <a:ext cx="1230967" cy="3254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539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3162" y="4713462"/>
            <a:ext cx="7389421" cy="1197862"/>
          </a:xfrm>
        </p:spPr>
        <p:txBody>
          <a:bodyPr anchor="t" anchorCtr="0">
            <a:normAutofit/>
          </a:bodyPr>
          <a:lstStyle>
            <a:lvl1pPr algn="l">
              <a:lnSpc>
                <a:spcPts val="2993"/>
              </a:lnSpc>
              <a:defRPr sz="2395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730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00293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852" y="1796073"/>
            <a:ext cx="4720891" cy="424562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1256" y="1795869"/>
            <a:ext cx="4720891" cy="424581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000419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816317"/>
            <a:ext cx="4926147" cy="979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999" y="1796072"/>
            <a:ext cx="4926583" cy="424561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816567"/>
            <a:ext cx="5685980" cy="522511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855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784661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9790199" y="6695263"/>
            <a:ext cx="1232383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539"/>
          </a:p>
        </p:txBody>
      </p:sp>
    </p:spTree>
    <p:extLst>
      <p:ext uri="{BB962C8B-B14F-4D97-AF65-F5344CB8AC3E}">
        <p14:creationId xmlns:p14="http://schemas.microsoft.com/office/powerpoint/2010/main" val="39977658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852" y="1796073"/>
            <a:ext cx="4720891" cy="4245627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1256" y="1795869"/>
            <a:ext cx="4720891" cy="424581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9790199" y="6695263"/>
            <a:ext cx="1232383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539"/>
          </a:p>
        </p:txBody>
      </p:sp>
    </p:spTree>
    <p:extLst>
      <p:ext uri="{BB962C8B-B14F-4D97-AF65-F5344CB8AC3E}">
        <p14:creationId xmlns:p14="http://schemas.microsoft.com/office/powerpoint/2010/main" val="2510028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736987" cy="473665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7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3222236" y="4082829"/>
            <a:ext cx="7800346" cy="16325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7991" y="5061678"/>
            <a:ext cx="6993665" cy="588349"/>
          </a:xfrm>
        </p:spPr>
        <p:txBody>
          <a:bodyPr anchor="t" anchorCtr="0">
            <a:normAutofit/>
          </a:bodyPr>
          <a:lstStyle>
            <a:lvl1pPr algn="l">
              <a:lnSpc>
                <a:spcPts val="3175"/>
              </a:lnSpc>
              <a:defRPr sz="254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0199" y="489652"/>
            <a:ext cx="2052383" cy="332686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633"/>
              </a:lnSpc>
              <a:defRPr sz="127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07.11.2025</a:t>
            </a:fld>
            <a:endParaRPr lang="pl-PL" dirty="0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236" y="4082829"/>
            <a:ext cx="4514751" cy="653253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CF3E933-1DA6-403F-9323-5B318B9943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48" y="5846001"/>
            <a:ext cx="10097758" cy="751766"/>
          </a:xfrm>
          <a:prstGeom prst="rect">
            <a:avLst/>
          </a:prstGeom>
        </p:spPr>
      </p:pic>
      <p:pic>
        <p:nvPicPr>
          <p:cNvPr id="8" name="Obraz 7" descr="Logo rocznicowe: 25 lat Samorządu Województwa Pomorskiego.">
            <a:extLst>
              <a:ext uri="{FF2B5EF4-FFF2-40B4-BE49-F238E27FC236}">
                <a16:creationId xmlns:a16="http://schemas.microsoft.com/office/drawing/2014/main" id="{47461BC3-2B77-43FB-8BAB-EFD2EBB038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760" y="952912"/>
            <a:ext cx="2744050" cy="106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5852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811311" y="4082830"/>
            <a:ext cx="9380691" cy="16325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539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69419" y="0"/>
            <a:ext cx="9853164" cy="473665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855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122" y="4082830"/>
            <a:ext cx="4514751" cy="65325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2236" y="5074439"/>
            <a:ext cx="8620387" cy="64008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6FCFA159-EADF-49BB-9E3A-21FD151919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47" y="5846001"/>
            <a:ext cx="10097759" cy="75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0991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pl-PL" altLang="pl-PL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pl-PL" altLang="pl-PL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F44AD720-0363-406B-9E7D-99645A5BE6CD}" type="slidenum">
              <a:rPr lang="pl-PL" altLang="pl-PL" smtClean="0">
                <a:solidFill>
                  <a:srgbClr val="000000"/>
                </a:solidFill>
              </a:rPr>
              <a:pPr defTabSz="457200">
                <a:defRPr/>
              </a:pPr>
              <a:t>‹#›</a:t>
            </a:fld>
            <a:endParaRPr lang="pl-PL" alt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0501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170659" y="1790613"/>
            <a:ext cx="9851923" cy="392481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2" y="0"/>
            <a:ext cx="5685979" cy="2443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27" y="1790612"/>
            <a:ext cx="4514751" cy="653253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87" y="490243"/>
            <a:ext cx="1231537" cy="979756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255" y="490243"/>
            <a:ext cx="1231537" cy="979756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023" y="490243"/>
            <a:ext cx="1231537" cy="9797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0332" y="2775173"/>
            <a:ext cx="9031400" cy="1004864"/>
          </a:xfrm>
        </p:spPr>
        <p:txBody>
          <a:bodyPr anchor="t" anchorCtr="0">
            <a:normAutofit/>
          </a:bodyPr>
          <a:lstStyle>
            <a:lvl1pPr algn="l">
              <a:lnSpc>
                <a:spcPts val="3629"/>
              </a:lnSpc>
              <a:defRPr sz="2903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0345" y="4410532"/>
            <a:ext cx="9031311" cy="979756"/>
          </a:xfrm>
        </p:spPr>
        <p:txBody>
          <a:bodyPr>
            <a:normAutofit/>
          </a:bodyPr>
          <a:lstStyle>
            <a:lvl1pPr marL="0" indent="0" algn="l">
              <a:lnSpc>
                <a:spcPts val="3175"/>
              </a:lnSpc>
              <a:buNone/>
              <a:defRPr sz="2540" b="1">
                <a:solidFill>
                  <a:schemeClr val="tx2"/>
                </a:solidFill>
              </a:defRPr>
            </a:lvl1pPr>
            <a:lvl2pPr marL="457203" indent="0" algn="ctr">
              <a:buNone/>
              <a:defRPr sz="2000"/>
            </a:lvl2pPr>
            <a:lvl3pPr marL="914406" indent="0" algn="ctr">
              <a:buNone/>
              <a:defRPr sz="1800"/>
            </a:lvl3pPr>
            <a:lvl4pPr marL="1371609" indent="0" algn="ctr">
              <a:buNone/>
              <a:defRPr sz="1600"/>
            </a:lvl4pPr>
            <a:lvl5pPr marL="1828812" indent="0" algn="ctr">
              <a:buNone/>
              <a:defRPr sz="1600"/>
            </a:lvl5pPr>
            <a:lvl6pPr marL="2286015" indent="0" algn="ctr">
              <a:buNone/>
              <a:defRPr sz="1600"/>
            </a:lvl6pPr>
            <a:lvl7pPr marL="2743218" indent="0" algn="ctr">
              <a:buNone/>
              <a:defRPr sz="1600"/>
            </a:lvl7pPr>
            <a:lvl8pPr marL="3200421" indent="0" algn="ctr">
              <a:buNone/>
              <a:defRPr sz="1600"/>
            </a:lvl8pPr>
            <a:lvl9pPr marL="3657624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68958" y="490243"/>
            <a:ext cx="2052383" cy="316710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633"/>
              </a:lnSpc>
              <a:defRPr sz="127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FDB76B9-FC6C-44C1-A4FF-DBB958B8D7F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48" y="5846001"/>
            <a:ext cx="10097758" cy="751766"/>
          </a:xfrm>
          <a:prstGeom prst="rect">
            <a:avLst/>
          </a:prstGeom>
        </p:spPr>
      </p:pic>
      <p:pic>
        <p:nvPicPr>
          <p:cNvPr id="12" name="Obraz 11" descr="Logo rocznicowe: 25 lat Samorządu Województwa Pomorskiego.">
            <a:extLst>
              <a:ext uri="{FF2B5EF4-FFF2-40B4-BE49-F238E27FC236}">
                <a16:creationId xmlns:a16="http://schemas.microsoft.com/office/drawing/2014/main" id="{EA3EF631-4EC4-4DF9-9F29-F25B4C6AE2E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326" y="417780"/>
            <a:ext cx="2744050" cy="106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091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169419" y="1799461"/>
            <a:ext cx="9853164" cy="3915966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5685979" cy="2443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19" y="1799460"/>
            <a:ext cx="4514751" cy="6532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0332" y="2785254"/>
            <a:ext cx="9031400" cy="986800"/>
          </a:xfrm>
        </p:spPr>
        <p:txBody>
          <a:bodyPr anchor="t" anchorCtr="0">
            <a:normAutofit/>
          </a:bodyPr>
          <a:lstStyle>
            <a:lvl1pPr algn="l">
              <a:lnSpc>
                <a:spcPts val="3629"/>
              </a:lnSpc>
              <a:defRPr sz="2903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0345" y="4410532"/>
            <a:ext cx="9031311" cy="979756"/>
          </a:xfrm>
        </p:spPr>
        <p:txBody>
          <a:bodyPr>
            <a:normAutofit/>
          </a:bodyPr>
          <a:lstStyle>
            <a:lvl1pPr marL="0" indent="0" algn="l">
              <a:lnSpc>
                <a:spcPts val="3175"/>
              </a:lnSpc>
              <a:buNone/>
              <a:defRPr sz="2540" b="1">
                <a:solidFill>
                  <a:schemeClr val="tx2"/>
                </a:solidFill>
              </a:defRPr>
            </a:lvl1pPr>
            <a:lvl2pPr marL="457203" indent="0" algn="ctr">
              <a:buNone/>
              <a:defRPr sz="2000"/>
            </a:lvl2pPr>
            <a:lvl3pPr marL="914406" indent="0" algn="ctr">
              <a:buNone/>
              <a:defRPr sz="1800"/>
            </a:lvl3pPr>
            <a:lvl4pPr marL="1371609" indent="0" algn="ctr">
              <a:buNone/>
              <a:defRPr sz="1600"/>
            </a:lvl4pPr>
            <a:lvl5pPr marL="1828812" indent="0" algn="ctr">
              <a:buNone/>
              <a:defRPr sz="1600"/>
            </a:lvl5pPr>
            <a:lvl6pPr marL="2286015" indent="0" algn="ctr">
              <a:buNone/>
              <a:defRPr sz="1600"/>
            </a:lvl6pPr>
            <a:lvl7pPr marL="2743218" indent="0" algn="ctr">
              <a:buNone/>
              <a:defRPr sz="1600"/>
            </a:lvl7pPr>
            <a:lvl8pPr marL="3200421" indent="0" algn="ctr">
              <a:buNone/>
              <a:defRPr sz="1600"/>
            </a:lvl8pPr>
            <a:lvl9pPr marL="3657624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68958" y="490243"/>
            <a:ext cx="2052383" cy="316710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633"/>
              </a:lnSpc>
              <a:defRPr sz="127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46" y="1128866"/>
            <a:ext cx="434459" cy="345636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811" y="495200"/>
            <a:ext cx="434459" cy="345636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213" y="1128866"/>
            <a:ext cx="434459" cy="345636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326" y="488325"/>
            <a:ext cx="434459" cy="345636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59" y="495200"/>
            <a:ext cx="434459" cy="345636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550" y="1138358"/>
            <a:ext cx="434459" cy="345636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64" y="493114"/>
            <a:ext cx="434459" cy="345636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303" y="485586"/>
            <a:ext cx="434459" cy="345636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824" y="481800"/>
            <a:ext cx="434459" cy="345636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776" y="1135780"/>
            <a:ext cx="434459" cy="345636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29" y="1134476"/>
            <a:ext cx="434459" cy="345636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64" y="1134476"/>
            <a:ext cx="434459" cy="345636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435F0698-B762-4CA8-B4E7-F5A60425786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48" y="5846001"/>
            <a:ext cx="10097758" cy="751766"/>
          </a:xfrm>
          <a:prstGeom prst="rect">
            <a:avLst/>
          </a:prstGeom>
        </p:spPr>
      </p:pic>
      <p:pic>
        <p:nvPicPr>
          <p:cNvPr id="26" name="Obraz 25" descr="Logo rocznicowe: 25 lat Samorządu Województwa Pomorskiego.">
            <a:extLst>
              <a:ext uri="{FF2B5EF4-FFF2-40B4-BE49-F238E27FC236}">
                <a16:creationId xmlns:a16="http://schemas.microsoft.com/office/drawing/2014/main" id="{26A9FA7C-9311-4E28-9148-0DF0D28C7CE9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326" y="417780"/>
            <a:ext cx="2744050" cy="106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719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736987" cy="473665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7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3222236" y="4082829"/>
            <a:ext cx="7800346" cy="16325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7991" y="5061678"/>
            <a:ext cx="6993665" cy="588349"/>
          </a:xfrm>
        </p:spPr>
        <p:txBody>
          <a:bodyPr anchor="t" anchorCtr="0">
            <a:normAutofit/>
          </a:bodyPr>
          <a:lstStyle>
            <a:lvl1pPr algn="l">
              <a:lnSpc>
                <a:spcPts val="3175"/>
              </a:lnSpc>
              <a:defRPr sz="254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0199" y="489652"/>
            <a:ext cx="2052383" cy="332686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633"/>
              </a:lnSpc>
              <a:defRPr sz="127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236" y="4082829"/>
            <a:ext cx="4514751" cy="653253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CF3E933-1DA6-403F-9323-5B318B9943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48" y="5846001"/>
            <a:ext cx="10097758" cy="751766"/>
          </a:xfrm>
          <a:prstGeom prst="rect">
            <a:avLst/>
          </a:prstGeom>
        </p:spPr>
      </p:pic>
      <p:pic>
        <p:nvPicPr>
          <p:cNvPr id="8" name="Obraz 7" descr="Logo rocznicowe: 25 lat Samorządu Województwa Pomorskiego.">
            <a:extLst>
              <a:ext uri="{FF2B5EF4-FFF2-40B4-BE49-F238E27FC236}">
                <a16:creationId xmlns:a16="http://schemas.microsoft.com/office/drawing/2014/main" id="{47461BC3-2B77-43FB-8BAB-EFD2EBB038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760" y="952912"/>
            <a:ext cx="2744050" cy="106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2263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3222235" y="4082829"/>
            <a:ext cx="8205842" cy="19591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3924" y="0"/>
            <a:ext cx="7794915" cy="4408303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7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4453203" y="4082828"/>
            <a:ext cx="4105634" cy="326037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3222237" y="4082828"/>
            <a:ext cx="1230967" cy="3254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3162" y="4713462"/>
            <a:ext cx="7389421" cy="1197862"/>
          </a:xfrm>
        </p:spPr>
        <p:txBody>
          <a:bodyPr anchor="t" anchorCtr="0">
            <a:normAutofit/>
          </a:bodyPr>
          <a:lstStyle>
            <a:lvl1pPr algn="l">
              <a:lnSpc>
                <a:spcPts val="3175"/>
              </a:lnSpc>
              <a:defRPr sz="254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pic>
        <p:nvPicPr>
          <p:cNvPr id="7" name="Obraz 6" descr="Logo rocznicowe: 25 lat Samorządu Województwa Pomorskiego.">
            <a:extLst>
              <a:ext uri="{FF2B5EF4-FFF2-40B4-BE49-F238E27FC236}">
                <a16:creationId xmlns:a16="http://schemas.microsoft.com/office/drawing/2014/main" id="{8DAA9314-721F-4659-8D76-1CB0F3F0F6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027" y="685377"/>
            <a:ext cx="2744050" cy="106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4442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139593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852" y="1796072"/>
            <a:ext cx="4720891" cy="424562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1255" y="1795869"/>
            <a:ext cx="4720891" cy="424581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244529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9" y="816316"/>
            <a:ext cx="4926147" cy="979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0" y="1796072"/>
            <a:ext cx="4926582" cy="424561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16566"/>
            <a:ext cx="5685980" cy="522511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907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479727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9790199" y="6695263"/>
            <a:ext cx="1232383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</p:spTree>
    <p:extLst>
      <p:ext uri="{BB962C8B-B14F-4D97-AF65-F5344CB8AC3E}">
        <p14:creationId xmlns:p14="http://schemas.microsoft.com/office/powerpoint/2010/main" val="3140936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3222235" y="4082829"/>
            <a:ext cx="8205842" cy="19591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3924" y="0"/>
            <a:ext cx="7794915" cy="4408303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7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4453203" y="4082828"/>
            <a:ext cx="4105634" cy="326037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3222237" y="4082828"/>
            <a:ext cx="1230967" cy="3254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3162" y="4713462"/>
            <a:ext cx="7389421" cy="1197862"/>
          </a:xfrm>
        </p:spPr>
        <p:txBody>
          <a:bodyPr anchor="t" anchorCtr="0">
            <a:normAutofit/>
          </a:bodyPr>
          <a:lstStyle>
            <a:lvl1pPr algn="l">
              <a:lnSpc>
                <a:spcPts val="3175"/>
              </a:lnSpc>
              <a:defRPr sz="254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pic>
        <p:nvPicPr>
          <p:cNvPr id="7" name="Obraz 6" descr="Logo rocznicowe: 25 lat Samorządu Województwa Pomorskiego.">
            <a:extLst>
              <a:ext uri="{FF2B5EF4-FFF2-40B4-BE49-F238E27FC236}">
                <a16:creationId xmlns:a16="http://schemas.microsoft.com/office/drawing/2014/main" id="{8DAA9314-721F-4659-8D76-1CB0F3F0F6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027" y="685377"/>
            <a:ext cx="2744050" cy="106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8312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852" y="1796072"/>
            <a:ext cx="4720891" cy="4245627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1255" y="1795869"/>
            <a:ext cx="4720891" cy="424581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9790199" y="6695263"/>
            <a:ext cx="1232383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</p:spTree>
    <p:extLst>
      <p:ext uri="{BB962C8B-B14F-4D97-AF65-F5344CB8AC3E}">
        <p14:creationId xmlns:p14="http://schemas.microsoft.com/office/powerpoint/2010/main" val="4776514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0A228201-59AA-470F-B779-D4FECA3DF137}"/>
              </a:ext>
            </a:extLst>
          </p:cNvPr>
          <p:cNvSpPr/>
          <p:nvPr userDrawn="1"/>
        </p:nvSpPr>
        <p:spPr>
          <a:xfrm>
            <a:off x="1169419" y="1799461"/>
            <a:ext cx="9853164" cy="39201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C7D00171-EF30-4814-B375-246769FD4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5685979" cy="2443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pic>
        <p:nvPicPr>
          <p:cNvPr id="11" name="Obraz 10" descr="Obraz zawierający tekst&#10;&#10;Opis wygenerowany automatycznie">
            <a:extLst>
              <a:ext uri="{FF2B5EF4-FFF2-40B4-BE49-F238E27FC236}">
                <a16:creationId xmlns:a16="http://schemas.microsoft.com/office/drawing/2014/main" id="{2ABF63AC-8150-4C02-BE62-EBE0A03986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19" y="1799460"/>
            <a:ext cx="4514751" cy="65325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629EBDD-5340-4285-A47D-77B29466EF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80299" y="3094953"/>
            <a:ext cx="9031400" cy="986800"/>
          </a:xfrm>
        </p:spPr>
        <p:txBody>
          <a:bodyPr anchor="t" anchorCtr="0">
            <a:normAutofit/>
          </a:bodyPr>
          <a:lstStyle>
            <a:lvl1pPr algn="ctr">
              <a:lnSpc>
                <a:spcPts val="3629"/>
              </a:lnSpc>
              <a:defRPr sz="2903"/>
            </a:lvl1pPr>
          </a:lstStyle>
          <a:p>
            <a:br>
              <a:rPr lang="pl-PL" dirty="0"/>
            </a:br>
            <a:r>
              <a:rPr lang="pl-PL" dirty="0"/>
              <a:t>Dziękuję za uwagę.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E08A69D8-E434-4799-8832-9915F4EB34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8958" y="490243"/>
            <a:ext cx="2052383" cy="316710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633"/>
              </a:lnSpc>
              <a:defRPr sz="127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E2649279-68AC-4F54-A880-75A79D7385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46" y="1128866"/>
            <a:ext cx="434459" cy="345636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1C169691-7357-4DDF-8437-CEB5E8C727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811" y="495200"/>
            <a:ext cx="434459" cy="345636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69B9B22B-67E4-4504-8A58-6D72DCD7A2A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213" y="1128866"/>
            <a:ext cx="434459" cy="345636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0BC155C9-2974-4950-B840-0E7ABDF714B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326" y="488325"/>
            <a:ext cx="434459" cy="345636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C1C9A51C-3E9A-43B3-865C-E0B79CE15EF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59" y="495200"/>
            <a:ext cx="434459" cy="345636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AE3D26F0-CB23-476D-84AC-833FF583534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550" y="1138358"/>
            <a:ext cx="434459" cy="345636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02C74DC5-C335-4B67-9BCD-34D60F57C6C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64" y="493114"/>
            <a:ext cx="434459" cy="345636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0F174CC1-CE15-4868-A9EE-2844EB32D55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303" y="485586"/>
            <a:ext cx="434459" cy="345636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580C7992-BAEE-4176-9AF5-42DA24B7599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824" y="481800"/>
            <a:ext cx="434459" cy="345636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BA86516E-B5E1-4DB3-981D-6523926A2A1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776" y="1135780"/>
            <a:ext cx="434459" cy="345636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709B0195-39FE-4DB2-9F58-C6258A41F18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29" y="1134476"/>
            <a:ext cx="434459" cy="345636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06B4110B-C953-4485-B94D-302AD469CBD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64" y="1134476"/>
            <a:ext cx="434459" cy="345636"/>
          </a:xfrm>
          <a:prstGeom prst="rect">
            <a:avLst/>
          </a:prstGeom>
        </p:spPr>
      </p:pic>
      <p:pic>
        <p:nvPicPr>
          <p:cNvPr id="28" name="Obraz 27">
            <a:extLst>
              <a:ext uri="{FF2B5EF4-FFF2-40B4-BE49-F238E27FC236}">
                <a16:creationId xmlns:a16="http://schemas.microsoft.com/office/drawing/2014/main" id="{7E3F8DBC-0D86-4A87-B80E-1209AC8C45A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48" y="5846001"/>
            <a:ext cx="10097758" cy="751766"/>
          </a:xfrm>
          <a:prstGeom prst="rect">
            <a:avLst/>
          </a:prstGeom>
        </p:spPr>
      </p:pic>
      <p:pic>
        <p:nvPicPr>
          <p:cNvPr id="29" name="Obraz 28" descr="Logo rocznicowe: 25 lat Samorządu Województwa Pomorskiego.">
            <a:extLst>
              <a:ext uri="{FF2B5EF4-FFF2-40B4-BE49-F238E27FC236}">
                <a16:creationId xmlns:a16="http://schemas.microsoft.com/office/drawing/2014/main" id="{81D43660-ADF3-43C6-A90B-7E0A413FEDB5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326" y="417780"/>
            <a:ext cx="2744050" cy="106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0811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170659" y="1790613"/>
            <a:ext cx="9851923" cy="392481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0332" y="2775173"/>
            <a:ext cx="9031400" cy="1004864"/>
          </a:xfrm>
        </p:spPr>
        <p:txBody>
          <a:bodyPr anchor="t" anchorCtr="0">
            <a:normAutofit/>
          </a:bodyPr>
          <a:lstStyle>
            <a:lvl1pPr algn="l">
              <a:lnSpc>
                <a:spcPts val="3629"/>
              </a:lnSpc>
              <a:defRPr sz="2903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0345" y="4410532"/>
            <a:ext cx="9031311" cy="979756"/>
          </a:xfrm>
        </p:spPr>
        <p:txBody>
          <a:bodyPr>
            <a:normAutofit/>
          </a:bodyPr>
          <a:lstStyle>
            <a:lvl1pPr marL="0" indent="0" algn="l">
              <a:lnSpc>
                <a:spcPts val="3175"/>
              </a:lnSpc>
              <a:buNone/>
              <a:defRPr sz="2540" b="1">
                <a:solidFill>
                  <a:schemeClr val="tx2"/>
                </a:solidFill>
              </a:defRPr>
            </a:lvl1pPr>
            <a:lvl2pPr marL="457203" indent="0" algn="ctr">
              <a:buNone/>
              <a:defRPr sz="2000"/>
            </a:lvl2pPr>
            <a:lvl3pPr marL="914406" indent="0" algn="ctr">
              <a:buNone/>
              <a:defRPr sz="1800"/>
            </a:lvl3pPr>
            <a:lvl4pPr marL="1371609" indent="0" algn="ctr">
              <a:buNone/>
              <a:defRPr sz="1600"/>
            </a:lvl4pPr>
            <a:lvl5pPr marL="1828812" indent="0" algn="ctr">
              <a:buNone/>
              <a:defRPr sz="1600"/>
            </a:lvl5pPr>
            <a:lvl6pPr marL="2286015" indent="0" algn="ctr">
              <a:buNone/>
              <a:defRPr sz="1600"/>
            </a:lvl6pPr>
            <a:lvl7pPr marL="2743218" indent="0" algn="ctr">
              <a:buNone/>
              <a:defRPr sz="1600"/>
            </a:lvl7pPr>
            <a:lvl8pPr marL="3200421" indent="0" algn="ctr">
              <a:buNone/>
              <a:defRPr sz="1600"/>
            </a:lvl8pPr>
            <a:lvl9pPr marL="3657624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68958" y="490243"/>
            <a:ext cx="2052383" cy="316710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633"/>
              </a:lnSpc>
              <a:defRPr sz="127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2" y="0"/>
            <a:ext cx="5685979" cy="2443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27" y="1790612"/>
            <a:ext cx="4514751" cy="653253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87" y="490243"/>
            <a:ext cx="1231537" cy="979756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255" y="490243"/>
            <a:ext cx="1231537" cy="979756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023" y="490243"/>
            <a:ext cx="1231537" cy="979756"/>
          </a:xfrm>
          <a:prstGeom prst="rect">
            <a:avLst/>
          </a:prstGeom>
        </p:spPr>
      </p:pic>
      <p:pic>
        <p:nvPicPr>
          <p:cNvPr id="12" name="Obraz 11" descr="Logo rocznicowe: 25 lat Samorządu Województwa Pomorskiego.">
            <a:extLst>
              <a:ext uri="{FF2B5EF4-FFF2-40B4-BE49-F238E27FC236}">
                <a16:creationId xmlns:a16="http://schemas.microsoft.com/office/drawing/2014/main" id="{EA3EF631-4EC4-4DF9-9F29-F25B4C6AE2E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326" y="417780"/>
            <a:ext cx="2744050" cy="1062332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3FDB76B9-FC6C-44C1-A4FF-DBB958B8D7F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48" y="5846001"/>
            <a:ext cx="10097758" cy="75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181150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169419" y="1799461"/>
            <a:ext cx="9853164" cy="3915966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5685979" cy="2443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pic>
        <p:nvPicPr>
          <p:cNvPr id="13" name="Obraz 12" descr="Tekst: Fundusze Europejsk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19" y="1799460"/>
            <a:ext cx="4514751" cy="6532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0332" y="2785254"/>
            <a:ext cx="9031400" cy="986800"/>
          </a:xfrm>
        </p:spPr>
        <p:txBody>
          <a:bodyPr anchor="t" anchorCtr="0">
            <a:normAutofit/>
          </a:bodyPr>
          <a:lstStyle>
            <a:lvl1pPr algn="l">
              <a:lnSpc>
                <a:spcPts val="3629"/>
              </a:lnSpc>
              <a:defRPr sz="2903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0345" y="4410532"/>
            <a:ext cx="9031311" cy="979756"/>
          </a:xfrm>
        </p:spPr>
        <p:txBody>
          <a:bodyPr>
            <a:normAutofit/>
          </a:bodyPr>
          <a:lstStyle>
            <a:lvl1pPr marL="0" indent="0" algn="l">
              <a:lnSpc>
                <a:spcPts val="3175"/>
              </a:lnSpc>
              <a:buNone/>
              <a:defRPr sz="2540" b="1">
                <a:solidFill>
                  <a:schemeClr val="tx2"/>
                </a:solidFill>
              </a:defRPr>
            </a:lvl1pPr>
            <a:lvl2pPr marL="457203" indent="0" algn="ctr">
              <a:buNone/>
              <a:defRPr sz="2000"/>
            </a:lvl2pPr>
            <a:lvl3pPr marL="914406" indent="0" algn="ctr">
              <a:buNone/>
              <a:defRPr sz="1800"/>
            </a:lvl3pPr>
            <a:lvl4pPr marL="1371609" indent="0" algn="ctr">
              <a:buNone/>
              <a:defRPr sz="1600"/>
            </a:lvl4pPr>
            <a:lvl5pPr marL="1828812" indent="0" algn="ctr">
              <a:buNone/>
              <a:defRPr sz="1600"/>
            </a:lvl5pPr>
            <a:lvl6pPr marL="2286015" indent="0" algn="ctr">
              <a:buNone/>
              <a:defRPr sz="1600"/>
            </a:lvl6pPr>
            <a:lvl7pPr marL="2743218" indent="0" algn="ctr">
              <a:buNone/>
              <a:defRPr sz="1600"/>
            </a:lvl7pPr>
            <a:lvl8pPr marL="3200421" indent="0" algn="ctr">
              <a:buNone/>
              <a:defRPr sz="1600"/>
            </a:lvl8pPr>
            <a:lvl9pPr marL="3657624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68958" y="490243"/>
            <a:ext cx="2052383" cy="316710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633"/>
              </a:lnSpc>
              <a:defRPr sz="127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46" y="1128866"/>
            <a:ext cx="434459" cy="345636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811" y="495200"/>
            <a:ext cx="434459" cy="345636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213" y="1128866"/>
            <a:ext cx="434459" cy="345636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326" y="488325"/>
            <a:ext cx="434459" cy="345636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59" y="495200"/>
            <a:ext cx="434459" cy="345636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550" y="1138358"/>
            <a:ext cx="434459" cy="345636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64" y="493114"/>
            <a:ext cx="434459" cy="345636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303" y="485586"/>
            <a:ext cx="434459" cy="345636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824" y="481800"/>
            <a:ext cx="434459" cy="345636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776" y="1135780"/>
            <a:ext cx="434459" cy="345636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29" y="1134476"/>
            <a:ext cx="434459" cy="345636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64" y="1134476"/>
            <a:ext cx="434459" cy="345636"/>
          </a:xfrm>
          <a:prstGeom prst="rect">
            <a:avLst/>
          </a:prstGeom>
        </p:spPr>
      </p:pic>
      <p:pic>
        <p:nvPicPr>
          <p:cNvPr id="24" name="Obraz 23" descr="Ciąg 4 logotypów: Fundusze Europejskie dla Pomorza, Rzeczpospolita Polska, Dofinansowane przez Unię Europejską, Urząd Marszałkowski Województwa Pomorskiego">
            <a:extLst>
              <a:ext uri="{FF2B5EF4-FFF2-40B4-BE49-F238E27FC236}">
                <a16:creationId xmlns:a16="http://schemas.microsoft.com/office/drawing/2014/main" id="{435F0698-B762-4CA8-B4E7-F5A60425786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48" y="5846001"/>
            <a:ext cx="10097758" cy="751766"/>
          </a:xfrm>
          <a:prstGeom prst="rect">
            <a:avLst/>
          </a:prstGeom>
        </p:spPr>
      </p:pic>
      <p:pic>
        <p:nvPicPr>
          <p:cNvPr id="26" name="Obraz 25" descr="Logo rocznicowe: 25 lat Samorządu Województwa Pomorskiego.">
            <a:extLst>
              <a:ext uri="{FF2B5EF4-FFF2-40B4-BE49-F238E27FC236}">
                <a16:creationId xmlns:a16="http://schemas.microsoft.com/office/drawing/2014/main" id="{26A9FA7C-9311-4E28-9148-0DF0D28C7CE9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326" y="417780"/>
            <a:ext cx="2744050" cy="106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219951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736987" cy="473665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7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3386318" y="4245380"/>
            <a:ext cx="7800346" cy="16325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7991" y="5061678"/>
            <a:ext cx="6993665" cy="588349"/>
          </a:xfrm>
        </p:spPr>
        <p:txBody>
          <a:bodyPr anchor="t" anchorCtr="0">
            <a:normAutofit/>
          </a:bodyPr>
          <a:lstStyle>
            <a:lvl1pPr algn="l">
              <a:lnSpc>
                <a:spcPts val="3175"/>
              </a:lnSpc>
              <a:defRPr sz="254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308945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676636" y="4082829"/>
            <a:ext cx="11085062" cy="19591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3924" y="0"/>
            <a:ext cx="7794915" cy="4408303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7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1976343" y="4082828"/>
            <a:ext cx="6592716" cy="325476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745376" y="4082828"/>
            <a:ext cx="1230967" cy="3254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3162" y="4713462"/>
            <a:ext cx="7389421" cy="1197862"/>
          </a:xfrm>
        </p:spPr>
        <p:txBody>
          <a:bodyPr anchor="t" anchorCtr="0">
            <a:normAutofit/>
          </a:bodyPr>
          <a:lstStyle>
            <a:lvl1pPr algn="l">
              <a:lnSpc>
                <a:spcPts val="3175"/>
              </a:lnSpc>
              <a:defRPr sz="254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981856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635" y="326439"/>
            <a:ext cx="9852728" cy="62023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412" y="1273277"/>
            <a:ext cx="4351914" cy="3658183"/>
          </a:xfrm>
        </p:spPr>
        <p:txBody>
          <a:bodyPr>
            <a:normAutofit/>
          </a:bodyPr>
          <a:lstStyle>
            <a:lvl1pPr marL="228602" indent="-228602">
              <a:lnSpc>
                <a:spcPct val="114000"/>
              </a:lnSpc>
              <a:spcBef>
                <a:spcPts val="0"/>
              </a:spcBef>
              <a:spcAft>
                <a:spcPts val="363"/>
              </a:spcAft>
              <a:buClrTx/>
              <a:buFont typeface="Wingdings" panose="05000000000000000000" pitchFamily="2" charset="2"/>
              <a:buChar char="§"/>
              <a:defRPr sz="1996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4" indent="-228602">
              <a:lnSpc>
                <a:spcPct val="114000"/>
              </a:lnSpc>
              <a:spcBef>
                <a:spcPts val="0"/>
              </a:spcBef>
              <a:spcAft>
                <a:spcPts val="363"/>
              </a:spcAft>
              <a:buClrTx/>
              <a:buFont typeface="Wingdings" panose="05000000000000000000" pitchFamily="2" charset="2"/>
              <a:buChar char="§"/>
              <a:defRPr sz="1996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8" indent="-228602">
              <a:lnSpc>
                <a:spcPct val="114000"/>
              </a:lnSpc>
              <a:spcBef>
                <a:spcPts val="0"/>
              </a:spcBef>
              <a:spcAft>
                <a:spcPts val="363"/>
              </a:spcAft>
              <a:buClrTx/>
              <a:buFont typeface="Wingdings" panose="05000000000000000000" pitchFamily="2" charset="2"/>
              <a:buChar char="§"/>
              <a:defRPr sz="1996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215A863-4EA2-439D-BA74-27D69C9343D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5375559" y="1293796"/>
            <a:ext cx="4351914" cy="3658183"/>
          </a:xfrm>
        </p:spPr>
        <p:txBody>
          <a:bodyPr>
            <a:normAutofit/>
          </a:bodyPr>
          <a:lstStyle>
            <a:lvl1pPr marL="228602" indent="-228602">
              <a:lnSpc>
                <a:spcPct val="114000"/>
              </a:lnSpc>
              <a:spcBef>
                <a:spcPts val="0"/>
              </a:spcBef>
              <a:spcAft>
                <a:spcPts val="363"/>
              </a:spcAft>
              <a:buClrTx/>
              <a:buFont typeface="Wingdings" panose="05000000000000000000" pitchFamily="2" charset="2"/>
              <a:buChar char="§"/>
              <a:defRPr sz="1996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4" indent="-228602">
              <a:lnSpc>
                <a:spcPct val="114000"/>
              </a:lnSpc>
              <a:spcBef>
                <a:spcPts val="0"/>
              </a:spcBef>
              <a:spcAft>
                <a:spcPts val="363"/>
              </a:spcAft>
              <a:buClrTx/>
              <a:buFont typeface="Wingdings" panose="05000000000000000000" pitchFamily="2" charset="2"/>
              <a:buChar char="§"/>
              <a:defRPr sz="1996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8" indent="-228602">
              <a:lnSpc>
                <a:spcPct val="114000"/>
              </a:lnSpc>
              <a:spcBef>
                <a:spcPts val="0"/>
              </a:spcBef>
              <a:spcAft>
                <a:spcPts val="363"/>
              </a:spcAft>
              <a:buClrTx/>
              <a:buFont typeface="Wingdings" panose="05000000000000000000" pitchFamily="2" charset="2"/>
              <a:buChar char="§"/>
              <a:defRPr sz="1996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</p:spTree>
    <p:extLst>
      <p:ext uri="{BB962C8B-B14F-4D97-AF65-F5344CB8AC3E}">
        <p14:creationId xmlns:p14="http://schemas.microsoft.com/office/powerpoint/2010/main" val="3937769304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a  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614" y="313212"/>
            <a:ext cx="9852728" cy="97975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3470" y="1860675"/>
            <a:ext cx="4720891" cy="3919187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74CE953C-0D1D-449C-A99B-D805C859EC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34152" y="1338621"/>
            <a:ext cx="4187096" cy="4441242"/>
          </a:xfrm>
        </p:spPr>
        <p:txBody>
          <a:bodyPr>
            <a:normAutofit/>
          </a:bodyPr>
          <a:lstStyle>
            <a:lvl1pPr>
              <a:defRPr sz="1996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996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996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996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996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87859064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9" y="816316"/>
            <a:ext cx="4926147" cy="979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0" y="1796072"/>
            <a:ext cx="4926582" cy="424561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16566"/>
            <a:ext cx="5685980" cy="522511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907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69888373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9790199" y="6695263"/>
            <a:ext cx="1232383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</p:spTree>
    <p:extLst>
      <p:ext uri="{BB962C8B-B14F-4D97-AF65-F5344CB8AC3E}">
        <p14:creationId xmlns:p14="http://schemas.microsoft.com/office/powerpoint/2010/main" val="48178819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76055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852" y="1796072"/>
            <a:ext cx="4720891" cy="4245627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1255" y="1795869"/>
            <a:ext cx="4720891" cy="424581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9790199" y="6695263"/>
            <a:ext cx="1232383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</p:spTree>
    <p:extLst>
      <p:ext uri="{BB962C8B-B14F-4D97-AF65-F5344CB8AC3E}">
        <p14:creationId xmlns:p14="http://schemas.microsoft.com/office/powerpoint/2010/main" val="3465616314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0A228201-59AA-470F-B779-D4FECA3DF137}"/>
              </a:ext>
            </a:extLst>
          </p:cNvPr>
          <p:cNvSpPr/>
          <p:nvPr userDrawn="1"/>
        </p:nvSpPr>
        <p:spPr>
          <a:xfrm>
            <a:off x="1169419" y="1799461"/>
            <a:ext cx="9853164" cy="39201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C7D00171-EF30-4814-B375-246769FD4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5685979" cy="2443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pic>
        <p:nvPicPr>
          <p:cNvPr id="11" name="Obraz 10" descr="Obraz zawierający tekst&#10;&#10;Opis wygenerowany automatycznie">
            <a:extLst>
              <a:ext uri="{FF2B5EF4-FFF2-40B4-BE49-F238E27FC236}">
                <a16:creationId xmlns:a16="http://schemas.microsoft.com/office/drawing/2014/main" id="{2ABF63AC-8150-4C02-BE62-EBE0A03986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19" y="1799460"/>
            <a:ext cx="4514751" cy="65325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629EBDD-5340-4285-A47D-77B29466EF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80299" y="3094953"/>
            <a:ext cx="9031400" cy="986800"/>
          </a:xfrm>
        </p:spPr>
        <p:txBody>
          <a:bodyPr anchor="t" anchorCtr="0">
            <a:normAutofit/>
          </a:bodyPr>
          <a:lstStyle>
            <a:lvl1pPr algn="ctr">
              <a:lnSpc>
                <a:spcPts val="3629"/>
              </a:lnSpc>
              <a:defRPr sz="2903"/>
            </a:lvl1pPr>
          </a:lstStyle>
          <a:p>
            <a:br>
              <a:rPr lang="pl-PL" dirty="0"/>
            </a:br>
            <a:r>
              <a:rPr lang="pl-PL" dirty="0"/>
              <a:t>Wszystkiego dostępnego.</a:t>
            </a:r>
            <a:endParaRPr lang="en-US" dirty="0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E2649279-68AC-4F54-A880-75A79D7385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46" y="1128866"/>
            <a:ext cx="434459" cy="345636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1C169691-7357-4DDF-8437-CEB5E8C727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811" y="495200"/>
            <a:ext cx="434459" cy="345636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69B9B22B-67E4-4504-8A58-6D72DCD7A2A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213" y="1128866"/>
            <a:ext cx="434459" cy="345636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0BC155C9-2974-4950-B840-0E7ABDF714B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326" y="488325"/>
            <a:ext cx="434459" cy="345636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C1C9A51C-3E9A-43B3-865C-E0B79CE15EF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59" y="495200"/>
            <a:ext cx="434459" cy="345636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AE3D26F0-CB23-476D-84AC-833FF583534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550" y="1138358"/>
            <a:ext cx="434459" cy="345636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02C74DC5-C335-4B67-9BCD-34D60F57C6C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64" y="493114"/>
            <a:ext cx="434459" cy="345636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0F174CC1-CE15-4868-A9EE-2844EB32D55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303" y="485586"/>
            <a:ext cx="434459" cy="345636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580C7992-BAEE-4176-9AF5-42DA24B7599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824" y="481800"/>
            <a:ext cx="434459" cy="345636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BA86516E-B5E1-4DB3-981D-6523926A2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776" y="1135780"/>
            <a:ext cx="434459" cy="345636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709B0195-39FE-4DB2-9F58-C6258A41F18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29" y="1134476"/>
            <a:ext cx="434459" cy="345636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06B4110B-C953-4485-B94D-302AD469CBD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64" y="1134476"/>
            <a:ext cx="434459" cy="345636"/>
          </a:xfrm>
          <a:prstGeom prst="rect">
            <a:avLst/>
          </a:prstGeom>
        </p:spPr>
      </p:pic>
      <p:pic>
        <p:nvPicPr>
          <p:cNvPr id="28" name="Obraz 27" descr="Ciąg 4 logotypów: Fundusze Europejskie dla Pomorza, Rzeczpospolita Polska, Dofinansowane przez Unię Europejską, Urząd Marszałkowski Województwa Pomorskiego ">
            <a:extLst>
              <a:ext uri="{FF2B5EF4-FFF2-40B4-BE49-F238E27FC236}">
                <a16:creationId xmlns:a16="http://schemas.microsoft.com/office/drawing/2014/main" id="{7E3F8DBC-0D86-4A87-B80E-1209AC8C45A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48" y="5846001"/>
            <a:ext cx="10097758" cy="751766"/>
          </a:xfrm>
          <a:prstGeom prst="rect">
            <a:avLst/>
          </a:prstGeom>
        </p:spPr>
      </p:pic>
      <p:pic>
        <p:nvPicPr>
          <p:cNvPr id="29" name="Obraz 28" descr="Logo rocznicowe: 25 lat Samorządu Województwa Pomorskiego.">
            <a:extLst>
              <a:ext uri="{FF2B5EF4-FFF2-40B4-BE49-F238E27FC236}">
                <a16:creationId xmlns:a16="http://schemas.microsoft.com/office/drawing/2014/main" id="{81D43660-ADF3-43C6-A90B-7E0A413FEDB5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326" y="417780"/>
            <a:ext cx="2744050" cy="106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859815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kst ze zdjęcie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778226-28DA-4C89-BB91-2FE9B46AB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4072" y="365125"/>
            <a:ext cx="4609728" cy="687611"/>
          </a:xfrm>
        </p:spPr>
        <p:txBody>
          <a:bodyPr>
            <a:normAutofit/>
          </a:bodyPr>
          <a:lstStyle>
            <a:lvl1pPr algn="l">
              <a:defRPr sz="2228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B3072E-C06F-47DE-8040-8BE85B24C4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761" y="1287893"/>
            <a:ext cx="3240968" cy="379729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Aft>
                <a:spcPts val="477"/>
              </a:spcAft>
              <a:buFontTx/>
              <a:buNone/>
              <a:defRPr sz="159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3755" indent="0">
              <a:buFontTx/>
              <a:buNone/>
              <a:defRPr/>
            </a:lvl2pPr>
            <a:lvl3pPr marL="727510" indent="0">
              <a:buFontTx/>
              <a:buNone/>
              <a:defRPr/>
            </a:lvl3pPr>
            <a:lvl4pPr marL="1091265" indent="0">
              <a:buFontTx/>
              <a:buNone/>
              <a:defRPr/>
            </a:lvl4pPr>
            <a:lvl5pPr marL="1455020" indent="0">
              <a:buFontTx/>
              <a:buNone/>
              <a:defRPr/>
            </a:lvl5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2FFA31E5-493D-4F1B-AB10-7913686F077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863753" y="1316076"/>
            <a:ext cx="3240968" cy="379729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Aft>
                <a:spcPts val="477"/>
              </a:spcAft>
              <a:buFontTx/>
              <a:buNone/>
              <a:defRPr sz="159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3755" indent="0">
              <a:buFontTx/>
              <a:buNone/>
              <a:defRPr/>
            </a:lvl2pPr>
            <a:lvl3pPr marL="727510" indent="0">
              <a:buFontTx/>
              <a:buNone/>
              <a:defRPr/>
            </a:lvl3pPr>
            <a:lvl4pPr marL="1091265" indent="0">
              <a:buFontTx/>
              <a:buNone/>
              <a:defRPr/>
            </a:lvl4pPr>
            <a:lvl5pPr marL="1455020" indent="0">
              <a:buFontTx/>
              <a:buNone/>
              <a:defRPr/>
            </a:lvl5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D525875F-80CA-419E-91F0-69680CB42B1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608168" y="1276874"/>
            <a:ext cx="3240968" cy="379729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Aft>
                <a:spcPts val="477"/>
              </a:spcAft>
              <a:buFontTx/>
              <a:buNone/>
              <a:defRPr sz="159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3755" indent="0">
              <a:buFontTx/>
              <a:buNone/>
              <a:defRPr/>
            </a:lvl2pPr>
            <a:lvl3pPr marL="727510" indent="0">
              <a:buFontTx/>
              <a:buNone/>
              <a:defRPr/>
            </a:lvl3pPr>
            <a:lvl4pPr marL="1091265" indent="0">
              <a:buFontTx/>
              <a:buNone/>
              <a:defRPr/>
            </a:lvl4pPr>
            <a:lvl5pPr marL="1455020" indent="0">
              <a:buFontTx/>
              <a:buNone/>
              <a:defRPr/>
            </a:lvl5pPr>
          </a:lstStyle>
          <a:p>
            <a:pPr lvl="0"/>
            <a:r>
              <a:rPr lang="pl-PL" dirty="0"/>
              <a:t>Edytuj style wzorca tekstu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D24980CB-5616-4074-860F-D6CA7AF31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136505"/>
            <a:ext cx="2499577" cy="457240"/>
          </a:xfrm>
          <a:prstGeom prst="rect">
            <a:avLst/>
          </a:prstGeom>
        </p:spPr>
      </p:pic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9235C80-D8A8-4AFD-A7DA-61BA255E1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59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F52C05E-CECF-4669-A052-422BA12E34E4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56397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852" y="1796072"/>
            <a:ext cx="4720891" cy="424562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1255" y="1795869"/>
            <a:ext cx="4720891" cy="424581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48057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9" y="816316"/>
            <a:ext cx="4926147" cy="979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0" y="1796072"/>
            <a:ext cx="4926582" cy="424561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16566"/>
            <a:ext cx="5685980" cy="522511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907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19884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9790199" y="6695263"/>
            <a:ext cx="1232383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</p:spTree>
    <p:extLst>
      <p:ext uri="{BB962C8B-B14F-4D97-AF65-F5344CB8AC3E}">
        <p14:creationId xmlns:p14="http://schemas.microsoft.com/office/powerpoint/2010/main" val="1054387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852" y="1796072"/>
            <a:ext cx="4720891" cy="4245627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1255" y="1795869"/>
            <a:ext cx="4720891" cy="424581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9790199" y="6695263"/>
            <a:ext cx="1232383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</p:spTree>
    <p:extLst>
      <p:ext uri="{BB962C8B-B14F-4D97-AF65-F5344CB8AC3E}">
        <p14:creationId xmlns:p14="http://schemas.microsoft.com/office/powerpoint/2010/main" val="1496231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9419" y="816316"/>
            <a:ext cx="9852728" cy="97975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854" y="1796072"/>
            <a:ext cx="9852729" cy="42456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169812" y="0"/>
            <a:ext cx="1232383" cy="1627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402195" y="0"/>
            <a:ext cx="8619951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89804" y="6368269"/>
            <a:ext cx="1231537" cy="163293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907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9790199" y="6695263"/>
            <a:ext cx="1232383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</p:spTree>
    <p:extLst>
      <p:ext uri="{BB962C8B-B14F-4D97-AF65-F5344CB8AC3E}">
        <p14:creationId xmlns:p14="http://schemas.microsoft.com/office/powerpoint/2010/main" val="718160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/>
  <p:txStyles>
    <p:titleStyle>
      <a:lvl1pPr algn="l" defTabSz="914406" rtl="0" eaLnBrk="1" latinLnBrk="0" hangingPunct="1">
        <a:lnSpc>
          <a:spcPts val="3266"/>
        </a:lnSpc>
        <a:spcBef>
          <a:spcPct val="0"/>
        </a:spcBef>
        <a:buNone/>
        <a:defRPr sz="254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28602" indent="-228602" algn="l" defTabSz="914406" rtl="0" eaLnBrk="1" latinLnBrk="0" hangingPunct="1">
        <a:lnSpc>
          <a:spcPts val="2177"/>
        </a:lnSpc>
        <a:spcBef>
          <a:spcPts val="1000"/>
        </a:spcBef>
        <a:buClr>
          <a:schemeClr val="accent1"/>
        </a:buClr>
        <a:buFontTx/>
        <a:buBlip>
          <a:blip r:embed="rId12"/>
        </a:buBlip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685804" indent="-228602" algn="l" defTabSz="914406" rtl="0" eaLnBrk="1" latinLnBrk="0" hangingPunct="1">
        <a:lnSpc>
          <a:spcPts val="2177"/>
        </a:lnSpc>
        <a:spcBef>
          <a:spcPts val="500"/>
        </a:spcBef>
        <a:buFontTx/>
        <a:buBlip>
          <a:blip r:embed="rId13"/>
        </a:buBlip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143008" indent="-228602" algn="l" defTabSz="914406" rtl="0" eaLnBrk="1" latinLnBrk="0" hangingPunct="1">
        <a:lnSpc>
          <a:spcPts val="2177"/>
        </a:lnSpc>
        <a:spcBef>
          <a:spcPts val="500"/>
        </a:spcBef>
        <a:buFontTx/>
        <a:buBlip>
          <a:blip r:embed="rId14"/>
        </a:buBlip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600210" indent="-228602" algn="l" defTabSz="914406" rtl="0" eaLnBrk="1" latinLnBrk="0" hangingPunct="1">
        <a:lnSpc>
          <a:spcPts val="2177"/>
        </a:lnSpc>
        <a:spcBef>
          <a:spcPts val="500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057413" indent="-228602" algn="l" defTabSz="914406" rtl="0" eaLnBrk="1" latinLnBrk="0" hangingPunct="1">
        <a:lnSpc>
          <a:spcPts val="2177"/>
        </a:lnSpc>
        <a:spcBef>
          <a:spcPts val="500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514617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19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23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25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3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6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9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2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5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18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1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24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>
          <p15:clr>
            <a:srgbClr val="F26B43"/>
          </p15:clr>
        </p15:guide>
        <p15:guide id="2" pos="419">
          <p15:clr>
            <a:srgbClr val="F26B43"/>
          </p15:clr>
        </p15:guide>
        <p15:guide id="3" pos="646">
          <p15:clr>
            <a:srgbClr val="F26B43"/>
          </p15:clr>
        </p15:guide>
        <p15:guide id="4" pos="873">
          <p15:clr>
            <a:srgbClr val="F26B43"/>
          </p15:clr>
        </p15:guide>
        <p15:guide id="5" pos="1100">
          <p15:clr>
            <a:srgbClr val="F26B43"/>
          </p15:clr>
        </p15:guide>
        <p15:guide id="6" pos="1327">
          <p15:clr>
            <a:srgbClr val="F26B43"/>
          </p15:clr>
        </p15:guide>
        <p15:guide id="7" pos="1553">
          <p15:clr>
            <a:srgbClr val="F26B43"/>
          </p15:clr>
        </p15:guide>
        <p15:guide id="8" pos="1780">
          <p15:clr>
            <a:srgbClr val="F26B43"/>
          </p15:clr>
        </p15:guide>
        <p15:guide id="9" pos="2007">
          <p15:clr>
            <a:srgbClr val="F26B43"/>
          </p15:clr>
        </p15:guide>
        <p15:guide id="10" pos="2234">
          <p15:clr>
            <a:srgbClr val="F26B43"/>
          </p15:clr>
        </p15:guide>
        <p15:guide id="11" pos="2460">
          <p15:clr>
            <a:srgbClr val="F26B43"/>
          </p15:clr>
        </p15:guide>
        <p15:guide id="12" pos="2687">
          <p15:clr>
            <a:srgbClr val="F26B43"/>
          </p15:clr>
        </p15:guide>
        <p15:guide id="13" pos="2914">
          <p15:clr>
            <a:srgbClr val="F26B43"/>
          </p15:clr>
        </p15:guide>
        <p15:guide id="14" pos="3141">
          <p15:clr>
            <a:srgbClr val="F26B43"/>
          </p15:clr>
        </p15:guide>
        <p15:guide id="15" pos="3368">
          <p15:clr>
            <a:srgbClr val="F26B43"/>
          </p15:clr>
        </p15:guide>
        <p15:guide id="16" pos="3594">
          <p15:clr>
            <a:srgbClr val="F26B43"/>
          </p15:clr>
        </p15:guide>
        <p15:guide id="17" pos="3821">
          <p15:clr>
            <a:srgbClr val="F26B43"/>
          </p15:clr>
        </p15:guide>
        <p15:guide id="18" pos="4048">
          <p15:clr>
            <a:srgbClr val="F26B43"/>
          </p15:clr>
        </p15:guide>
        <p15:guide id="19" pos="4275">
          <p15:clr>
            <a:srgbClr val="F26B43"/>
          </p15:clr>
        </p15:guide>
        <p15:guide id="20" pos="4501">
          <p15:clr>
            <a:srgbClr val="F26B43"/>
          </p15:clr>
        </p15:guide>
        <p15:guide id="21" pos="4728">
          <p15:clr>
            <a:srgbClr val="F26B43"/>
          </p15:clr>
        </p15:guide>
        <p15:guide id="22" pos="4955">
          <p15:clr>
            <a:srgbClr val="F26B43"/>
          </p15:clr>
        </p15:guide>
        <p15:guide id="23" pos="5182">
          <p15:clr>
            <a:srgbClr val="F26B43"/>
          </p15:clr>
        </p15:guide>
        <p15:guide id="24" pos="5408">
          <p15:clr>
            <a:srgbClr val="F26B43"/>
          </p15:clr>
        </p15:guide>
        <p15:guide id="25" pos="5635">
          <p15:clr>
            <a:srgbClr val="F26B43"/>
          </p15:clr>
        </p15:guide>
        <p15:guide id="26" pos="5862">
          <p15:clr>
            <a:srgbClr val="F26B43"/>
          </p15:clr>
        </p15:guide>
        <p15:guide id="27" pos="6089">
          <p15:clr>
            <a:srgbClr val="F26B43"/>
          </p15:clr>
        </p15:guide>
        <p15:guide id="28" pos="6316">
          <p15:clr>
            <a:srgbClr val="F26B43"/>
          </p15:clr>
        </p15:guide>
        <p15:guide id="29" pos="6542">
          <p15:clr>
            <a:srgbClr val="F26B43"/>
          </p15:clr>
        </p15:guide>
        <p15:guide id="30" orient="horz" pos="113">
          <p15:clr>
            <a:srgbClr val="F26B43"/>
          </p15:clr>
        </p15:guide>
        <p15:guide id="31" orient="horz" pos="340">
          <p15:clr>
            <a:srgbClr val="F26B43"/>
          </p15:clr>
        </p15:guide>
        <p15:guide id="32" orient="horz" pos="567">
          <p15:clr>
            <a:srgbClr val="F26B43"/>
          </p15:clr>
        </p15:guide>
        <p15:guide id="33" orient="horz" pos="794">
          <p15:clr>
            <a:srgbClr val="F26B43"/>
          </p15:clr>
        </p15:guide>
        <p15:guide id="34" orient="horz" pos="1020">
          <p15:clr>
            <a:srgbClr val="F26B43"/>
          </p15:clr>
        </p15:guide>
        <p15:guide id="35" orient="horz" pos="1247">
          <p15:clr>
            <a:srgbClr val="F26B43"/>
          </p15:clr>
        </p15:guide>
        <p15:guide id="36" orient="horz" pos="1474">
          <p15:clr>
            <a:srgbClr val="F26B43"/>
          </p15:clr>
        </p15:guide>
        <p15:guide id="37" orient="horz" pos="1701">
          <p15:clr>
            <a:srgbClr val="F26B43"/>
          </p15:clr>
        </p15:guide>
        <p15:guide id="38" orient="horz" pos="1927">
          <p15:clr>
            <a:srgbClr val="F26B43"/>
          </p15:clr>
        </p15:guide>
        <p15:guide id="39" orient="horz" pos="2154">
          <p15:clr>
            <a:srgbClr val="F26B43"/>
          </p15:clr>
        </p15:guide>
        <p15:guide id="40" orient="horz" pos="2381">
          <p15:clr>
            <a:srgbClr val="F26B43"/>
          </p15:clr>
        </p15:guide>
        <p15:guide id="41" orient="horz" pos="2608">
          <p15:clr>
            <a:srgbClr val="F26B43"/>
          </p15:clr>
        </p15:guide>
        <p15:guide id="42" orient="horz" pos="2835">
          <p15:clr>
            <a:srgbClr val="F26B43"/>
          </p15:clr>
        </p15:guide>
        <p15:guide id="43" orient="horz" pos="3061">
          <p15:clr>
            <a:srgbClr val="F26B43"/>
          </p15:clr>
        </p15:guide>
        <p15:guide id="44" orient="horz" pos="3288">
          <p15:clr>
            <a:srgbClr val="F26B43"/>
          </p15:clr>
        </p15:guide>
        <p15:guide id="45" orient="horz" pos="3515">
          <p15:clr>
            <a:srgbClr val="F26B43"/>
          </p15:clr>
        </p15:guide>
        <p15:guide id="46" orient="horz" pos="3742">
          <p15:clr>
            <a:srgbClr val="F26B43"/>
          </p15:clr>
        </p15:guide>
        <p15:guide id="47" orient="horz" pos="3968">
          <p15:clr>
            <a:srgbClr val="F26B43"/>
          </p15:clr>
        </p15:guide>
        <p15:guide id="48" orient="horz" pos="4195">
          <p15:clr>
            <a:srgbClr val="F26B43"/>
          </p15:clr>
        </p15:guide>
        <p15:guide id="49" orient="horz" pos="4422">
          <p15:clr>
            <a:srgbClr val="F26B43"/>
          </p15:clr>
        </p15:guide>
        <p15:guide id="50" orient="horz" pos="464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9419" y="816316"/>
            <a:ext cx="9852728" cy="97975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854" y="1796072"/>
            <a:ext cx="9852729" cy="42456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169812" y="0"/>
            <a:ext cx="1232383" cy="1627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402195" y="0"/>
            <a:ext cx="8619951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89804" y="6368269"/>
            <a:ext cx="1231537" cy="163293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907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9790199" y="6695263"/>
            <a:ext cx="1232383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</p:spTree>
    <p:extLst>
      <p:ext uri="{BB962C8B-B14F-4D97-AF65-F5344CB8AC3E}">
        <p14:creationId xmlns:p14="http://schemas.microsoft.com/office/powerpoint/2010/main" val="413915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hf hdr="0" ftr="0"/>
  <p:txStyles>
    <p:titleStyle>
      <a:lvl1pPr algn="l" defTabSz="914406" rtl="0" eaLnBrk="1" latinLnBrk="0" hangingPunct="1">
        <a:lnSpc>
          <a:spcPts val="3266"/>
        </a:lnSpc>
        <a:spcBef>
          <a:spcPct val="0"/>
        </a:spcBef>
        <a:buNone/>
        <a:defRPr sz="254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28602" indent="-228602" algn="l" defTabSz="914406" rtl="0" eaLnBrk="1" latinLnBrk="0" hangingPunct="1">
        <a:lnSpc>
          <a:spcPts val="2177"/>
        </a:lnSpc>
        <a:spcBef>
          <a:spcPts val="1000"/>
        </a:spcBef>
        <a:buClr>
          <a:schemeClr val="accent1"/>
        </a:buClr>
        <a:buFontTx/>
        <a:buBlip>
          <a:blip r:embed="rId12"/>
        </a:buBlip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685804" indent="-228602" algn="l" defTabSz="914406" rtl="0" eaLnBrk="1" latinLnBrk="0" hangingPunct="1">
        <a:lnSpc>
          <a:spcPts val="2177"/>
        </a:lnSpc>
        <a:spcBef>
          <a:spcPts val="500"/>
        </a:spcBef>
        <a:buFontTx/>
        <a:buBlip>
          <a:blip r:embed="rId13"/>
        </a:buBlip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143008" indent="-228602" algn="l" defTabSz="914406" rtl="0" eaLnBrk="1" latinLnBrk="0" hangingPunct="1">
        <a:lnSpc>
          <a:spcPts val="2177"/>
        </a:lnSpc>
        <a:spcBef>
          <a:spcPts val="500"/>
        </a:spcBef>
        <a:buFontTx/>
        <a:buBlip>
          <a:blip r:embed="rId14"/>
        </a:buBlip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600210" indent="-228602" algn="l" defTabSz="914406" rtl="0" eaLnBrk="1" latinLnBrk="0" hangingPunct="1">
        <a:lnSpc>
          <a:spcPts val="2177"/>
        </a:lnSpc>
        <a:spcBef>
          <a:spcPts val="500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057413" indent="-228602" algn="l" defTabSz="914406" rtl="0" eaLnBrk="1" latinLnBrk="0" hangingPunct="1">
        <a:lnSpc>
          <a:spcPts val="2177"/>
        </a:lnSpc>
        <a:spcBef>
          <a:spcPts val="500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514617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19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23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25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3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6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9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2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5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18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1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24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>
          <p15:clr>
            <a:srgbClr val="F26B43"/>
          </p15:clr>
        </p15:guide>
        <p15:guide id="2" pos="419">
          <p15:clr>
            <a:srgbClr val="F26B43"/>
          </p15:clr>
        </p15:guide>
        <p15:guide id="3" pos="646">
          <p15:clr>
            <a:srgbClr val="F26B43"/>
          </p15:clr>
        </p15:guide>
        <p15:guide id="4" pos="873">
          <p15:clr>
            <a:srgbClr val="F26B43"/>
          </p15:clr>
        </p15:guide>
        <p15:guide id="5" pos="1100">
          <p15:clr>
            <a:srgbClr val="F26B43"/>
          </p15:clr>
        </p15:guide>
        <p15:guide id="6" pos="1327">
          <p15:clr>
            <a:srgbClr val="F26B43"/>
          </p15:clr>
        </p15:guide>
        <p15:guide id="7" pos="1553">
          <p15:clr>
            <a:srgbClr val="F26B43"/>
          </p15:clr>
        </p15:guide>
        <p15:guide id="8" pos="1780">
          <p15:clr>
            <a:srgbClr val="F26B43"/>
          </p15:clr>
        </p15:guide>
        <p15:guide id="9" pos="2007">
          <p15:clr>
            <a:srgbClr val="F26B43"/>
          </p15:clr>
        </p15:guide>
        <p15:guide id="10" pos="2234">
          <p15:clr>
            <a:srgbClr val="F26B43"/>
          </p15:clr>
        </p15:guide>
        <p15:guide id="11" pos="2460">
          <p15:clr>
            <a:srgbClr val="F26B43"/>
          </p15:clr>
        </p15:guide>
        <p15:guide id="12" pos="2687">
          <p15:clr>
            <a:srgbClr val="F26B43"/>
          </p15:clr>
        </p15:guide>
        <p15:guide id="13" pos="2914">
          <p15:clr>
            <a:srgbClr val="F26B43"/>
          </p15:clr>
        </p15:guide>
        <p15:guide id="14" pos="3141">
          <p15:clr>
            <a:srgbClr val="F26B43"/>
          </p15:clr>
        </p15:guide>
        <p15:guide id="15" pos="3368">
          <p15:clr>
            <a:srgbClr val="F26B43"/>
          </p15:clr>
        </p15:guide>
        <p15:guide id="16" pos="3594">
          <p15:clr>
            <a:srgbClr val="F26B43"/>
          </p15:clr>
        </p15:guide>
        <p15:guide id="17" pos="3821">
          <p15:clr>
            <a:srgbClr val="F26B43"/>
          </p15:clr>
        </p15:guide>
        <p15:guide id="18" pos="4048">
          <p15:clr>
            <a:srgbClr val="F26B43"/>
          </p15:clr>
        </p15:guide>
        <p15:guide id="19" pos="4275">
          <p15:clr>
            <a:srgbClr val="F26B43"/>
          </p15:clr>
        </p15:guide>
        <p15:guide id="20" pos="4501">
          <p15:clr>
            <a:srgbClr val="F26B43"/>
          </p15:clr>
        </p15:guide>
        <p15:guide id="21" pos="4728">
          <p15:clr>
            <a:srgbClr val="F26B43"/>
          </p15:clr>
        </p15:guide>
        <p15:guide id="22" pos="4955">
          <p15:clr>
            <a:srgbClr val="F26B43"/>
          </p15:clr>
        </p15:guide>
        <p15:guide id="23" pos="5182">
          <p15:clr>
            <a:srgbClr val="F26B43"/>
          </p15:clr>
        </p15:guide>
        <p15:guide id="24" pos="5408">
          <p15:clr>
            <a:srgbClr val="F26B43"/>
          </p15:clr>
        </p15:guide>
        <p15:guide id="25" pos="5635">
          <p15:clr>
            <a:srgbClr val="F26B43"/>
          </p15:clr>
        </p15:guide>
        <p15:guide id="26" pos="5862">
          <p15:clr>
            <a:srgbClr val="F26B43"/>
          </p15:clr>
        </p15:guide>
        <p15:guide id="27" pos="6089">
          <p15:clr>
            <a:srgbClr val="F26B43"/>
          </p15:clr>
        </p15:guide>
        <p15:guide id="28" pos="6316">
          <p15:clr>
            <a:srgbClr val="F26B43"/>
          </p15:clr>
        </p15:guide>
        <p15:guide id="29" pos="6542">
          <p15:clr>
            <a:srgbClr val="F26B43"/>
          </p15:clr>
        </p15:guide>
        <p15:guide id="30" orient="horz" pos="113">
          <p15:clr>
            <a:srgbClr val="F26B43"/>
          </p15:clr>
        </p15:guide>
        <p15:guide id="31" orient="horz" pos="340">
          <p15:clr>
            <a:srgbClr val="F26B43"/>
          </p15:clr>
        </p15:guide>
        <p15:guide id="32" orient="horz" pos="567">
          <p15:clr>
            <a:srgbClr val="F26B43"/>
          </p15:clr>
        </p15:guide>
        <p15:guide id="33" orient="horz" pos="794">
          <p15:clr>
            <a:srgbClr val="F26B43"/>
          </p15:clr>
        </p15:guide>
        <p15:guide id="34" orient="horz" pos="1020">
          <p15:clr>
            <a:srgbClr val="F26B43"/>
          </p15:clr>
        </p15:guide>
        <p15:guide id="35" orient="horz" pos="1247">
          <p15:clr>
            <a:srgbClr val="F26B43"/>
          </p15:clr>
        </p15:guide>
        <p15:guide id="36" orient="horz" pos="1474">
          <p15:clr>
            <a:srgbClr val="F26B43"/>
          </p15:clr>
        </p15:guide>
        <p15:guide id="37" orient="horz" pos="1701">
          <p15:clr>
            <a:srgbClr val="F26B43"/>
          </p15:clr>
        </p15:guide>
        <p15:guide id="38" orient="horz" pos="1927">
          <p15:clr>
            <a:srgbClr val="F26B43"/>
          </p15:clr>
        </p15:guide>
        <p15:guide id="39" orient="horz" pos="2154">
          <p15:clr>
            <a:srgbClr val="F26B43"/>
          </p15:clr>
        </p15:guide>
        <p15:guide id="40" orient="horz" pos="2381">
          <p15:clr>
            <a:srgbClr val="F26B43"/>
          </p15:clr>
        </p15:guide>
        <p15:guide id="41" orient="horz" pos="2608">
          <p15:clr>
            <a:srgbClr val="F26B43"/>
          </p15:clr>
        </p15:guide>
        <p15:guide id="42" orient="horz" pos="2835">
          <p15:clr>
            <a:srgbClr val="F26B43"/>
          </p15:clr>
        </p15:guide>
        <p15:guide id="43" orient="horz" pos="3061">
          <p15:clr>
            <a:srgbClr val="F26B43"/>
          </p15:clr>
        </p15:guide>
        <p15:guide id="44" orient="horz" pos="3288">
          <p15:clr>
            <a:srgbClr val="F26B43"/>
          </p15:clr>
        </p15:guide>
        <p15:guide id="45" orient="horz" pos="3515">
          <p15:clr>
            <a:srgbClr val="F26B43"/>
          </p15:clr>
        </p15:guide>
        <p15:guide id="46" orient="horz" pos="3742">
          <p15:clr>
            <a:srgbClr val="F26B43"/>
          </p15:clr>
        </p15:guide>
        <p15:guide id="47" orient="horz" pos="3968">
          <p15:clr>
            <a:srgbClr val="F26B43"/>
          </p15:clr>
        </p15:guide>
        <p15:guide id="48" orient="horz" pos="4195">
          <p15:clr>
            <a:srgbClr val="F26B43"/>
          </p15:clr>
        </p15:guide>
        <p15:guide id="49" orient="horz" pos="4422">
          <p15:clr>
            <a:srgbClr val="F26B43"/>
          </p15:clr>
        </p15:guide>
        <p15:guide id="50" orient="horz" pos="464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9419" y="816317"/>
            <a:ext cx="9852728" cy="97975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854" y="1796072"/>
            <a:ext cx="9852729" cy="42456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169813" y="0"/>
            <a:ext cx="1232383" cy="1627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539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402195" y="0"/>
            <a:ext cx="8619951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539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89805" y="6368270"/>
            <a:ext cx="1231537" cy="163293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855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9790199" y="6695263"/>
            <a:ext cx="1232383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539"/>
          </a:p>
        </p:txBody>
      </p:sp>
    </p:spTree>
    <p:extLst>
      <p:ext uri="{BB962C8B-B14F-4D97-AF65-F5344CB8AC3E}">
        <p14:creationId xmlns:p14="http://schemas.microsoft.com/office/powerpoint/2010/main" val="502412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hdr="0" ftr="0"/>
  <p:txStyles>
    <p:titleStyle>
      <a:lvl1pPr algn="l" defTabSz="861993" rtl="0" eaLnBrk="1" latinLnBrk="0" hangingPunct="1">
        <a:lnSpc>
          <a:spcPts val="3079"/>
        </a:lnSpc>
        <a:spcBef>
          <a:spcPct val="0"/>
        </a:spcBef>
        <a:buNone/>
        <a:defRPr sz="2395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15498" indent="-215498" algn="l" defTabSz="861993" rtl="0" eaLnBrk="1" latinLnBrk="0" hangingPunct="1">
        <a:lnSpc>
          <a:spcPts val="2052"/>
        </a:lnSpc>
        <a:spcBef>
          <a:spcPts val="942"/>
        </a:spcBef>
        <a:buClr>
          <a:schemeClr val="accent1"/>
        </a:buClr>
        <a:buFontTx/>
        <a:buBlip>
          <a:blip r:embed="rId13"/>
        </a:buBlip>
        <a:defRPr sz="1539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646494" indent="-215498" algn="l" defTabSz="861993" rtl="0" eaLnBrk="1" latinLnBrk="0" hangingPunct="1">
        <a:lnSpc>
          <a:spcPts val="2052"/>
        </a:lnSpc>
        <a:spcBef>
          <a:spcPts val="471"/>
        </a:spcBef>
        <a:buFontTx/>
        <a:buBlip>
          <a:blip r:embed="rId14"/>
        </a:buBlip>
        <a:defRPr sz="1539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077491" indent="-215498" algn="l" defTabSz="861993" rtl="0" eaLnBrk="1" latinLnBrk="0" hangingPunct="1">
        <a:lnSpc>
          <a:spcPts val="2052"/>
        </a:lnSpc>
        <a:spcBef>
          <a:spcPts val="471"/>
        </a:spcBef>
        <a:buFontTx/>
        <a:buBlip>
          <a:blip r:embed="rId15"/>
        </a:buBlip>
        <a:defRPr sz="1539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508487" indent="-215498" algn="l" defTabSz="861993" rtl="0" eaLnBrk="1" latinLnBrk="0" hangingPunct="1">
        <a:lnSpc>
          <a:spcPts val="2052"/>
        </a:lnSpc>
        <a:spcBef>
          <a:spcPts val="471"/>
        </a:spcBef>
        <a:buFont typeface="Arial" panose="020B0604020202020204" pitchFamily="34" charset="0"/>
        <a:buChar char="•"/>
        <a:defRPr sz="1539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1939484" indent="-215498" algn="l" defTabSz="861993" rtl="0" eaLnBrk="1" latinLnBrk="0" hangingPunct="1">
        <a:lnSpc>
          <a:spcPts val="2052"/>
        </a:lnSpc>
        <a:spcBef>
          <a:spcPts val="471"/>
        </a:spcBef>
        <a:buFont typeface="Arial" panose="020B0604020202020204" pitchFamily="34" charset="0"/>
        <a:buChar char="•"/>
        <a:defRPr sz="1539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370481" indent="-215498" algn="l" defTabSz="86199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6pPr>
      <a:lvl7pPr marL="2801477" indent="-215498" algn="l" defTabSz="86199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7pPr>
      <a:lvl8pPr marL="3232474" indent="-215498" algn="l" defTabSz="86199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8pPr>
      <a:lvl9pPr marL="3663470" indent="-215498" algn="l" defTabSz="86199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1pPr>
      <a:lvl2pPr marL="430997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2pPr>
      <a:lvl3pPr marL="861993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3pPr>
      <a:lvl4pPr marL="1292990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4pPr>
      <a:lvl5pPr marL="1723986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5pPr>
      <a:lvl6pPr marL="2154983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6pPr>
      <a:lvl7pPr marL="2585979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7pPr>
      <a:lvl8pPr marL="3016975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8pPr>
      <a:lvl9pPr marL="3447971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>
          <p15:clr>
            <a:srgbClr val="F26B43"/>
          </p15:clr>
        </p15:guide>
        <p15:guide id="2" pos="419">
          <p15:clr>
            <a:srgbClr val="F26B43"/>
          </p15:clr>
        </p15:guide>
        <p15:guide id="3" pos="646">
          <p15:clr>
            <a:srgbClr val="F26B43"/>
          </p15:clr>
        </p15:guide>
        <p15:guide id="4" pos="873">
          <p15:clr>
            <a:srgbClr val="F26B43"/>
          </p15:clr>
        </p15:guide>
        <p15:guide id="5" pos="1100">
          <p15:clr>
            <a:srgbClr val="F26B43"/>
          </p15:clr>
        </p15:guide>
        <p15:guide id="6" pos="1327">
          <p15:clr>
            <a:srgbClr val="F26B43"/>
          </p15:clr>
        </p15:guide>
        <p15:guide id="7" pos="1553">
          <p15:clr>
            <a:srgbClr val="F26B43"/>
          </p15:clr>
        </p15:guide>
        <p15:guide id="8" pos="1780">
          <p15:clr>
            <a:srgbClr val="F26B43"/>
          </p15:clr>
        </p15:guide>
        <p15:guide id="9" pos="2007">
          <p15:clr>
            <a:srgbClr val="F26B43"/>
          </p15:clr>
        </p15:guide>
        <p15:guide id="10" pos="2234">
          <p15:clr>
            <a:srgbClr val="F26B43"/>
          </p15:clr>
        </p15:guide>
        <p15:guide id="11" pos="2460">
          <p15:clr>
            <a:srgbClr val="F26B43"/>
          </p15:clr>
        </p15:guide>
        <p15:guide id="12" pos="2687">
          <p15:clr>
            <a:srgbClr val="F26B43"/>
          </p15:clr>
        </p15:guide>
        <p15:guide id="13" pos="2914">
          <p15:clr>
            <a:srgbClr val="F26B43"/>
          </p15:clr>
        </p15:guide>
        <p15:guide id="14" pos="3141">
          <p15:clr>
            <a:srgbClr val="F26B43"/>
          </p15:clr>
        </p15:guide>
        <p15:guide id="15" pos="3368">
          <p15:clr>
            <a:srgbClr val="F26B43"/>
          </p15:clr>
        </p15:guide>
        <p15:guide id="16" pos="3594">
          <p15:clr>
            <a:srgbClr val="F26B43"/>
          </p15:clr>
        </p15:guide>
        <p15:guide id="17" pos="3821">
          <p15:clr>
            <a:srgbClr val="F26B43"/>
          </p15:clr>
        </p15:guide>
        <p15:guide id="18" pos="4048">
          <p15:clr>
            <a:srgbClr val="F26B43"/>
          </p15:clr>
        </p15:guide>
        <p15:guide id="19" pos="4275">
          <p15:clr>
            <a:srgbClr val="F26B43"/>
          </p15:clr>
        </p15:guide>
        <p15:guide id="20" pos="4501">
          <p15:clr>
            <a:srgbClr val="F26B43"/>
          </p15:clr>
        </p15:guide>
        <p15:guide id="21" pos="4728">
          <p15:clr>
            <a:srgbClr val="F26B43"/>
          </p15:clr>
        </p15:guide>
        <p15:guide id="22" pos="4955">
          <p15:clr>
            <a:srgbClr val="F26B43"/>
          </p15:clr>
        </p15:guide>
        <p15:guide id="23" pos="5182">
          <p15:clr>
            <a:srgbClr val="F26B43"/>
          </p15:clr>
        </p15:guide>
        <p15:guide id="24" pos="5408">
          <p15:clr>
            <a:srgbClr val="F26B43"/>
          </p15:clr>
        </p15:guide>
        <p15:guide id="25" pos="5635">
          <p15:clr>
            <a:srgbClr val="F26B43"/>
          </p15:clr>
        </p15:guide>
        <p15:guide id="26" pos="5862">
          <p15:clr>
            <a:srgbClr val="F26B43"/>
          </p15:clr>
        </p15:guide>
        <p15:guide id="27" pos="6089">
          <p15:clr>
            <a:srgbClr val="F26B43"/>
          </p15:clr>
        </p15:guide>
        <p15:guide id="28" pos="6316">
          <p15:clr>
            <a:srgbClr val="F26B43"/>
          </p15:clr>
        </p15:guide>
        <p15:guide id="29" pos="6542">
          <p15:clr>
            <a:srgbClr val="F26B43"/>
          </p15:clr>
        </p15:guide>
        <p15:guide id="30" orient="horz" pos="113">
          <p15:clr>
            <a:srgbClr val="F26B43"/>
          </p15:clr>
        </p15:guide>
        <p15:guide id="31" orient="horz" pos="340">
          <p15:clr>
            <a:srgbClr val="F26B43"/>
          </p15:clr>
        </p15:guide>
        <p15:guide id="32" orient="horz" pos="567">
          <p15:clr>
            <a:srgbClr val="F26B43"/>
          </p15:clr>
        </p15:guide>
        <p15:guide id="33" orient="horz" pos="794">
          <p15:clr>
            <a:srgbClr val="F26B43"/>
          </p15:clr>
        </p15:guide>
        <p15:guide id="34" orient="horz" pos="1020">
          <p15:clr>
            <a:srgbClr val="F26B43"/>
          </p15:clr>
        </p15:guide>
        <p15:guide id="35" orient="horz" pos="1247">
          <p15:clr>
            <a:srgbClr val="F26B43"/>
          </p15:clr>
        </p15:guide>
        <p15:guide id="36" orient="horz" pos="1474">
          <p15:clr>
            <a:srgbClr val="F26B43"/>
          </p15:clr>
        </p15:guide>
        <p15:guide id="37" orient="horz" pos="1701">
          <p15:clr>
            <a:srgbClr val="F26B43"/>
          </p15:clr>
        </p15:guide>
        <p15:guide id="38" orient="horz" pos="1927">
          <p15:clr>
            <a:srgbClr val="F26B43"/>
          </p15:clr>
        </p15:guide>
        <p15:guide id="39" orient="horz" pos="2154">
          <p15:clr>
            <a:srgbClr val="F26B43"/>
          </p15:clr>
        </p15:guide>
        <p15:guide id="40" orient="horz" pos="2381">
          <p15:clr>
            <a:srgbClr val="F26B43"/>
          </p15:clr>
        </p15:guide>
        <p15:guide id="41" orient="horz" pos="2608">
          <p15:clr>
            <a:srgbClr val="F26B43"/>
          </p15:clr>
        </p15:guide>
        <p15:guide id="42" orient="horz" pos="2835">
          <p15:clr>
            <a:srgbClr val="F26B43"/>
          </p15:clr>
        </p15:guide>
        <p15:guide id="43" orient="horz" pos="3061">
          <p15:clr>
            <a:srgbClr val="F26B43"/>
          </p15:clr>
        </p15:guide>
        <p15:guide id="44" orient="horz" pos="3288">
          <p15:clr>
            <a:srgbClr val="F26B43"/>
          </p15:clr>
        </p15:guide>
        <p15:guide id="45" orient="horz" pos="3515">
          <p15:clr>
            <a:srgbClr val="F26B43"/>
          </p15:clr>
        </p15:guide>
        <p15:guide id="46" orient="horz" pos="3742">
          <p15:clr>
            <a:srgbClr val="F26B43"/>
          </p15:clr>
        </p15:guide>
        <p15:guide id="47" orient="horz" pos="3968">
          <p15:clr>
            <a:srgbClr val="F26B43"/>
          </p15:clr>
        </p15:guide>
        <p15:guide id="48" orient="horz" pos="4195">
          <p15:clr>
            <a:srgbClr val="F26B43"/>
          </p15:clr>
        </p15:guide>
        <p15:guide id="49" orient="horz" pos="4422">
          <p15:clr>
            <a:srgbClr val="F26B43"/>
          </p15:clr>
        </p15:guide>
        <p15:guide id="50" orient="horz" pos="4649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9419" y="816316"/>
            <a:ext cx="9852728" cy="97975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854" y="1796072"/>
            <a:ext cx="9852729" cy="42456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169812" y="0"/>
            <a:ext cx="1232383" cy="1627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402195" y="0"/>
            <a:ext cx="8619951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89804" y="6368269"/>
            <a:ext cx="1231537" cy="163293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907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9790199" y="6695263"/>
            <a:ext cx="1232383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</p:spTree>
    <p:extLst>
      <p:ext uri="{BB962C8B-B14F-4D97-AF65-F5344CB8AC3E}">
        <p14:creationId xmlns:p14="http://schemas.microsoft.com/office/powerpoint/2010/main" val="472434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</p:sldLayoutIdLst>
  <p:hf hdr="0" ftr="0" dt="0"/>
  <p:txStyles>
    <p:titleStyle>
      <a:lvl1pPr algn="l" defTabSz="914406" rtl="0" eaLnBrk="1" latinLnBrk="0" hangingPunct="1">
        <a:lnSpc>
          <a:spcPts val="3266"/>
        </a:lnSpc>
        <a:spcBef>
          <a:spcPct val="0"/>
        </a:spcBef>
        <a:buNone/>
        <a:defRPr sz="254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28602" indent="-228602" algn="l" defTabSz="914406" rtl="0" eaLnBrk="1" latinLnBrk="0" hangingPunct="1">
        <a:lnSpc>
          <a:spcPts val="2177"/>
        </a:lnSpc>
        <a:spcBef>
          <a:spcPts val="1000"/>
        </a:spcBef>
        <a:buClr>
          <a:schemeClr val="accent1"/>
        </a:buClr>
        <a:buFontTx/>
        <a:buBlip>
          <a:blip r:embed="rId12"/>
        </a:buBlip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685804" indent="-228602" algn="l" defTabSz="914406" rtl="0" eaLnBrk="1" latinLnBrk="0" hangingPunct="1">
        <a:lnSpc>
          <a:spcPts val="2177"/>
        </a:lnSpc>
        <a:spcBef>
          <a:spcPts val="500"/>
        </a:spcBef>
        <a:buFontTx/>
        <a:buBlip>
          <a:blip r:embed="rId13"/>
        </a:buBlip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143008" indent="-228602" algn="l" defTabSz="914406" rtl="0" eaLnBrk="1" latinLnBrk="0" hangingPunct="1">
        <a:lnSpc>
          <a:spcPts val="2177"/>
        </a:lnSpc>
        <a:spcBef>
          <a:spcPts val="500"/>
        </a:spcBef>
        <a:buFontTx/>
        <a:buBlip>
          <a:blip r:embed="rId14"/>
        </a:buBlip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600210" indent="-228602" algn="l" defTabSz="914406" rtl="0" eaLnBrk="1" latinLnBrk="0" hangingPunct="1">
        <a:lnSpc>
          <a:spcPts val="2177"/>
        </a:lnSpc>
        <a:spcBef>
          <a:spcPts val="500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057413" indent="-228602" algn="l" defTabSz="914406" rtl="0" eaLnBrk="1" latinLnBrk="0" hangingPunct="1">
        <a:lnSpc>
          <a:spcPts val="2177"/>
        </a:lnSpc>
        <a:spcBef>
          <a:spcPts val="500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514617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19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23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25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3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6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9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2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5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18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1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24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93">
          <p15:clr>
            <a:srgbClr val="F26B43"/>
          </p15:clr>
        </p15:guide>
        <p15:guide id="2" pos="419">
          <p15:clr>
            <a:srgbClr val="F26B43"/>
          </p15:clr>
        </p15:guide>
        <p15:guide id="3" pos="646">
          <p15:clr>
            <a:srgbClr val="F26B43"/>
          </p15:clr>
        </p15:guide>
        <p15:guide id="4" pos="873">
          <p15:clr>
            <a:srgbClr val="F26B43"/>
          </p15:clr>
        </p15:guide>
        <p15:guide id="5" pos="1100">
          <p15:clr>
            <a:srgbClr val="F26B43"/>
          </p15:clr>
        </p15:guide>
        <p15:guide id="6" pos="1327">
          <p15:clr>
            <a:srgbClr val="F26B43"/>
          </p15:clr>
        </p15:guide>
        <p15:guide id="7" pos="1553">
          <p15:clr>
            <a:srgbClr val="F26B43"/>
          </p15:clr>
        </p15:guide>
        <p15:guide id="8" pos="1780">
          <p15:clr>
            <a:srgbClr val="F26B43"/>
          </p15:clr>
        </p15:guide>
        <p15:guide id="9" pos="2007">
          <p15:clr>
            <a:srgbClr val="F26B43"/>
          </p15:clr>
        </p15:guide>
        <p15:guide id="10" pos="2234">
          <p15:clr>
            <a:srgbClr val="F26B43"/>
          </p15:clr>
        </p15:guide>
        <p15:guide id="11" pos="2460">
          <p15:clr>
            <a:srgbClr val="F26B43"/>
          </p15:clr>
        </p15:guide>
        <p15:guide id="12" pos="2687">
          <p15:clr>
            <a:srgbClr val="F26B43"/>
          </p15:clr>
        </p15:guide>
        <p15:guide id="13" pos="2914">
          <p15:clr>
            <a:srgbClr val="F26B43"/>
          </p15:clr>
        </p15:guide>
        <p15:guide id="14" pos="3141">
          <p15:clr>
            <a:srgbClr val="F26B43"/>
          </p15:clr>
        </p15:guide>
        <p15:guide id="15" pos="3368">
          <p15:clr>
            <a:srgbClr val="F26B43"/>
          </p15:clr>
        </p15:guide>
        <p15:guide id="16" pos="3594">
          <p15:clr>
            <a:srgbClr val="F26B43"/>
          </p15:clr>
        </p15:guide>
        <p15:guide id="17" pos="3821">
          <p15:clr>
            <a:srgbClr val="F26B43"/>
          </p15:clr>
        </p15:guide>
        <p15:guide id="18" pos="4048">
          <p15:clr>
            <a:srgbClr val="F26B43"/>
          </p15:clr>
        </p15:guide>
        <p15:guide id="19" pos="4275">
          <p15:clr>
            <a:srgbClr val="F26B43"/>
          </p15:clr>
        </p15:guide>
        <p15:guide id="20" pos="4501">
          <p15:clr>
            <a:srgbClr val="F26B43"/>
          </p15:clr>
        </p15:guide>
        <p15:guide id="21" pos="4728">
          <p15:clr>
            <a:srgbClr val="F26B43"/>
          </p15:clr>
        </p15:guide>
        <p15:guide id="22" pos="4955">
          <p15:clr>
            <a:srgbClr val="F26B43"/>
          </p15:clr>
        </p15:guide>
        <p15:guide id="23" pos="5182">
          <p15:clr>
            <a:srgbClr val="F26B43"/>
          </p15:clr>
        </p15:guide>
        <p15:guide id="24" pos="5408">
          <p15:clr>
            <a:srgbClr val="F26B43"/>
          </p15:clr>
        </p15:guide>
        <p15:guide id="25" pos="5635">
          <p15:clr>
            <a:srgbClr val="F26B43"/>
          </p15:clr>
        </p15:guide>
        <p15:guide id="26" pos="5862">
          <p15:clr>
            <a:srgbClr val="F26B43"/>
          </p15:clr>
        </p15:guide>
        <p15:guide id="27" pos="6089">
          <p15:clr>
            <a:srgbClr val="F26B43"/>
          </p15:clr>
        </p15:guide>
        <p15:guide id="28" pos="6316">
          <p15:clr>
            <a:srgbClr val="F26B43"/>
          </p15:clr>
        </p15:guide>
        <p15:guide id="29" pos="6542">
          <p15:clr>
            <a:srgbClr val="F26B43"/>
          </p15:clr>
        </p15:guide>
        <p15:guide id="30" orient="horz" pos="113">
          <p15:clr>
            <a:srgbClr val="F26B43"/>
          </p15:clr>
        </p15:guide>
        <p15:guide id="31" orient="horz" pos="340">
          <p15:clr>
            <a:srgbClr val="F26B43"/>
          </p15:clr>
        </p15:guide>
        <p15:guide id="32" orient="horz" pos="567">
          <p15:clr>
            <a:srgbClr val="F26B43"/>
          </p15:clr>
        </p15:guide>
        <p15:guide id="33" orient="horz" pos="794">
          <p15:clr>
            <a:srgbClr val="F26B43"/>
          </p15:clr>
        </p15:guide>
        <p15:guide id="34" orient="horz" pos="1020">
          <p15:clr>
            <a:srgbClr val="F26B43"/>
          </p15:clr>
        </p15:guide>
        <p15:guide id="35" orient="horz" pos="1247">
          <p15:clr>
            <a:srgbClr val="F26B43"/>
          </p15:clr>
        </p15:guide>
        <p15:guide id="36" orient="horz" pos="1474">
          <p15:clr>
            <a:srgbClr val="F26B43"/>
          </p15:clr>
        </p15:guide>
        <p15:guide id="37" orient="horz" pos="1701">
          <p15:clr>
            <a:srgbClr val="F26B43"/>
          </p15:clr>
        </p15:guide>
        <p15:guide id="38" orient="horz" pos="1927">
          <p15:clr>
            <a:srgbClr val="F26B43"/>
          </p15:clr>
        </p15:guide>
        <p15:guide id="39" orient="horz" pos="2154">
          <p15:clr>
            <a:srgbClr val="F26B43"/>
          </p15:clr>
        </p15:guide>
        <p15:guide id="40" orient="horz" pos="2381">
          <p15:clr>
            <a:srgbClr val="F26B43"/>
          </p15:clr>
        </p15:guide>
        <p15:guide id="41" orient="horz" pos="2608">
          <p15:clr>
            <a:srgbClr val="F26B43"/>
          </p15:clr>
        </p15:guide>
        <p15:guide id="42" orient="horz" pos="2835">
          <p15:clr>
            <a:srgbClr val="F26B43"/>
          </p15:clr>
        </p15:guide>
        <p15:guide id="43" orient="horz" pos="3061">
          <p15:clr>
            <a:srgbClr val="F26B43"/>
          </p15:clr>
        </p15:guide>
        <p15:guide id="44" orient="horz" pos="3288">
          <p15:clr>
            <a:srgbClr val="F26B43"/>
          </p15:clr>
        </p15:guide>
        <p15:guide id="45" orient="horz" pos="3515">
          <p15:clr>
            <a:srgbClr val="F26B43"/>
          </p15:clr>
        </p15:guide>
        <p15:guide id="46" orient="horz" pos="3742">
          <p15:clr>
            <a:srgbClr val="F26B43"/>
          </p15:clr>
        </p15:guide>
        <p15:guide id="47" orient="horz" pos="3968">
          <p15:clr>
            <a:srgbClr val="F26B43"/>
          </p15:clr>
        </p15:guide>
        <p15:guide id="48" orient="horz" pos="4195">
          <p15:clr>
            <a:srgbClr val="F26B43"/>
          </p15:clr>
        </p15:guide>
        <p15:guide id="49" orient="horz" pos="4422">
          <p15:clr>
            <a:srgbClr val="F26B43"/>
          </p15:clr>
        </p15:guide>
        <p15:guide id="50" orient="horz" pos="4649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9419" y="816316"/>
            <a:ext cx="9852728" cy="97975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854" y="1796072"/>
            <a:ext cx="9852729" cy="42456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169812" y="0"/>
            <a:ext cx="1232383" cy="1627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402195" y="0"/>
            <a:ext cx="8619951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89804" y="6368269"/>
            <a:ext cx="1231537" cy="163293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907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9790199" y="6695263"/>
            <a:ext cx="1232383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</p:spTree>
    <p:extLst>
      <p:ext uri="{BB962C8B-B14F-4D97-AF65-F5344CB8AC3E}">
        <p14:creationId xmlns:p14="http://schemas.microsoft.com/office/powerpoint/2010/main" val="1179733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 spd="slow">
    <p:push dir="u"/>
  </p:transition>
  <p:hf sldNum="0" hdr="0" ftr="0" dt="0"/>
  <p:txStyles>
    <p:titleStyle>
      <a:lvl1pPr algn="l" defTabSz="914406" rtl="0" eaLnBrk="1" latinLnBrk="0" hangingPunct="1">
        <a:lnSpc>
          <a:spcPts val="3266"/>
        </a:lnSpc>
        <a:spcBef>
          <a:spcPct val="0"/>
        </a:spcBef>
        <a:buNone/>
        <a:defRPr sz="254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28602" indent="-228602" algn="l" defTabSz="914406" rtl="0" eaLnBrk="1" latinLnBrk="0" hangingPunct="1">
        <a:lnSpc>
          <a:spcPts val="2177"/>
        </a:lnSpc>
        <a:spcBef>
          <a:spcPts val="1000"/>
        </a:spcBef>
        <a:buClr>
          <a:schemeClr val="accent1"/>
        </a:buClr>
        <a:buFontTx/>
        <a:buBlip>
          <a:blip r:embed="rId13"/>
        </a:buBlip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685804" indent="-228602" algn="l" defTabSz="914406" rtl="0" eaLnBrk="1" latinLnBrk="0" hangingPunct="1">
        <a:lnSpc>
          <a:spcPts val="2177"/>
        </a:lnSpc>
        <a:spcBef>
          <a:spcPts val="500"/>
        </a:spcBef>
        <a:buFontTx/>
        <a:buBlip>
          <a:blip r:embed="rId14"/>
        </a:buBlip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143008" indent="-228602" algn="l" defTabSz="914406" rtl="0" eaLnBrk="1" latinLnBrk="0" hangingPunct="1">
        <a:lnSpc>
          <a:spcPts val="2177"/>
        </a:lnSpc>
        <a:spcBef>
          <a:spcPts val="500"/>
        </a:spcBef>
        <a:buFontTx/>
        <a:buBlip>
          <a:blip r:embed="rId15"/>
        </a:buBlip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600210" indent="-228602" algn="l" defTabSz="914406" rtl="0" eaLnBrk="1" latinLnBrk="0" hangingPunct="1">
        <a:lnSpc>
          <a:spcPts val="2177"/>
        </a:lnSpc>
        <a:spcBef>
          <a:spcPts val="500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057413" indent="-228602" algn="l" defTabSz="914406" rtl="0" eaLnBrk="1" latinLnBrk="0" hangingPunct="1">
        <a:lnSpc>
          <a:spcPts val="2177"/>
        </a:lnSpc>
        <a:spcBef>
          <a:spcPts val="500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514617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19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23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25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3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6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9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2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5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18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1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24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93">
          <p15:clr>
            <a:srgbClr val="F26B43"/>
          </p15:clr>
        </p15:guide>
        <p15:guide id="2" pos="419">
          <p15:clr>
            <a:srgbClr val="F26B43"/>
          </p15:clr>
        </p15:guide>
        <p15:guide id="3" pos="646">
          <p15:clr>
            <a:srgbClr val="F26B43"/>
          </p15:clr>
        </p15:guide>
        <p15:guide id="4" pos="873">
          <p15:clr>
            <a:srgbClr val="F26B43"/>
          </p15:clr>
        </p15:guide>
        <p15:guide id="5" pos="1100">
          <p15:clr>
            <a:srgbClr val="F26B43"/>
          </p15:clr>
        </p15:guide>
        <p15:guide id="6" pos="1327">
          <p15:clr>
            <a:srgbClr val="F26B43"/>
          </p15:clr>
        </p15:guide>
        <p15:guide id="7" pos="1553">
          <p15:clr>
            <a:srgbClr val="F26B43"/>
          </p15:clr>
        </p15:guide>
        <p15:guide id="8" pos="1780">
          <p15:clr>
            <a:srgbClr val="F26B43"/>
          </p15:clr>
        </p15:guide>
        <p15:guide id="9" pos="2007">
          <p15:clr>
            <a:srgbClr val="F26B43"/>
          </p15:clr>
        </p15:guide>
        <p15:guide id="10" pos="2234">
          <p15:clr>
            <a:srgbClr val="F26B43"/>
          </p15:clr>
        </p15:guide>
        <p15:guide id="11" pos="2460">
          <p15:clr>
            <a:srgbClr val="F26B43"/>
          </p15:clr>
        </p15:guide>
        <p15:guide id="12" pos="2687">
          <p15:clr>
            <a:srgbClr val="F26B43"/>
          </p15:clr>
        </p15:guide>
        <p15:guide id="13" pos="2914">
          <p15:clr>
            <a:srgbClr val="F26B43"/>
          </p15:clr>
        </p15:guide>
        <p15:guide id="14" pos="3141">
          <p15:clr>
            <a:srgbClr val="F26B43"/>
          </p15:clr>
        </p15:guide>
        <p15:guide id="15" pos="3368">
          <p15:clr>
            <a:srgbClr val="F26B43"/>
          </p15:clr>
        </p15:guide>
        <p15:guide id="16" pos="3594">
          <p15:clr>
            <a:srgbClr val="F26B43"/>
          </p15:clr>
        </p15:guide>
        <p15:guide id="17" pos="3821">
          <p15:clr>
            <a:srgbClr val="F26B43"/>
          </p15:clr>
        </p15:guide>
        <p15:guide id="18" pos="4048">
          <p15:clr>
            <a:srgbClr val="F26B43"/>
          </p15:clr>
        </p15:guide>
        <p15:guide id="19" pos="4275">
          <p15:clr>
            <a:srgbClr val="F26B43"/>
          </p15:clr>
        </p15:guide>
        <p15:guide id="20" pos="4501">
          <p15:clr>
            <a:srgbClr val="F26B43"/>
          </p15:clr>
        </p15:guide>
        <p15:guide id="21" pos="4728">
          <p15:clr>
            <a:srgbClr val="F26B43"/>
          </p15:clr>
        </p15:guide>
        <p15:guide id="22" pos="4955">
          <p15:clr>
            <a:srgbClr val="F26B43"/>
          </p15:clr>
        </p15:guide>
        <p15:guide id="23" pos="5182">
          <p15:clr>
            <a:srgbClr val="F26B43"/>
          </p15:clr>
        </p15:guide>
        <p15:guide id="24" pos="5408">
          <p15:clr>
            <a:srgbClr val="F26B43"/>
          </p15:clr>
        </p15:guide>
        <p15:guide id="25" pos="5635">
          <p15:clr>
            <a:srgbClr val="F26B43"/>
          </p15:clr>
        </p15:guide>
        <p15:guide id="26" pos="5862">
          <p15:clr>
            <a:srgbClr val="F26B43"/>
          </p15:clr>
        </p15:guide>
        <p15:guide id="27" pos="6089">
          <p15:clr>
            <a:srgbClr val="F26B43"/>
          </p15:clr>
        </p15:guide>
        <p15:guide id="28" pos="6316">
          <p15:clr>
            <a:srgbClr val="F26B43"/>
          </p15:clr>
        </p15:guide>
        <p15:guide id="29" pos="6542">
          <p15:clr>
            <a:srgbClr val="F26B43"/>
          </p15:clr>
        </p15:guide>
        <p15:guide id="30" orient="horz" pos="113">
          <p15:clr>
            <a:srgbClr val="F26B43"/>
          </p15:clr>
        </p15:guide>
        <p15:guide id="31" orient="horz" pos="340">
          <p15:clr>
            <a:srgbClr val="F26B43"/>
          </p15:clr>
        </p15:guide>
        <p15:guide id="32" orient="horz" pos="567">
          <p15:clr>
            <a:srgbClr val="F26B43"/>
          </p15:clr>
        </p15:guide>
        <p15:guide id="33" orient="horz" pos="794">
          <p15:clr>
            <a:srgbClr val="F26B43"/>
          </p15:clr>
        </p15:guide>
        <p15:guide id="34" orient="horz" pos="1020">
          <p15:clr>
            <a:srgbClr val="F26B43"/>
          </p15:clr>
        </p15:guide>
        <p15:guide id="35" orient="horz" pos="1247">
          <p15:clr>
            <a:srgbClr val="F26B43"/>
          </p15:clr>
        </p15:guide>
        <p15:guide id="36" orient="horz" pos="1474">
          <p15:clr>
            <a:srgbClr val="F26B43"/>
          </p15:clr>
        </p15:guide>
        <p15:guide id="37" orient="horz" pos="1701">
          <p15:clr>
            <a:srgbClr val="F26B43"/>
          </p15:clr>
        </p15:guide>
        <p15:guide id="38" orient="horz" pos="1927">
          <p15:clr>
            <a:srgbClr val="F26B43"/>
          </p15:clr>
        </p15:guide>
        <p15:guide id="39" orient="horz" pos="2154">
          <p15:clr>
            <a:srgbClr val="F26B43"/>
          </p15:clr>
        </p15:guide>
        <p15:guide id="40" orient="horz" pos="2381">
          <p15:clr>
            <a:srgbClr val="F26B43"/>
          </p15:clr>
        </p15:guide>
        <p15:guide id="41" orient="horz" pos="2608">
          <p15:clr>
            <a:srgbClr val="F26B43"/>
          </p15:clr>
        </p15:guide>
        <p15:guide id="42" orient="horz" pos="2835">
          <p15:clr>
            <a:srgbClr val="F26B43"/>
          </p15:clr>
        </p15:guide>
        <p15:guide id="43" orient="horz" pos="3061">
          <p15:clr>
            <a:srgbClr val="F26B43"/>
          </p15:clr>
        </p15:guide>
        <p15:guide id="44" orient="horz" pos="3288">
          <p15:clr>
            <a:srgbClr val="F26B43"/>
          </p15:clr>
        </p15:guide>
        <p15:guide id="45" orient="horz" pos="3515">
          <p15:clr>
            <a:srgbClr val="F26B43"/>
          </p15:clr>
        </p15:guide>
        <p15:guide id="46" orient="horz" pos="3742">
          <p15:clr>
            <a:srgbClr val="F26B43"/>
          </p15:clr>
        </p15:guide>
        <p15:guide id="47" orient="horz" pos="3968">
          <p15:clr>
            <a:srgbClr val="F26B43"/>
          </p15:clr>
        </p15:guide>
        <p15:guide id="48" orient="horz" pos="4195">
          <p15:clr>
            <a:srgbClr val="F26B43"/>
          </p15:clr>
        </p15:guide>
        <p15:guide id="49" orient="horz" pos="4422">
          <p15:clr>
            <a:srgbClr val="F26B43"/>
          </p15:clr>
        </p15:guide>
        <p15:guide id="50" orient="horz" pos="46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unduszeeuropejskie.gov.pl/strony/o-funduszach/fundusze-na-lata-2021-2027/prawo-i-dokumenty/wytyczne/wytyczne-dotyczace-realizacji-zasad-rownosciowych-w-ramach-funduszy-unijnych-na-lata-2021-2027/" TargetMode="External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3DB9B5B6-45F0-4C4A-B77C-807EDB46B4A6}"/>
              </a:ext>
            </a:extLst>
          </p:cNvPr>
          <p:cNvSpPr txBox="1">
            <a:spLocks/>
          </p:cNvSpPr>
          <p:nvPr/>
        </p:nvSpPr>
        <p:spPr>
          <a:xfrm>
            <a:off x="1523060" y="2817773"/>
            <a:ext cx="8969611" cy="10048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861993" rtl="0" eaLnBrk="1" latinLnBrk="0" hangingPunct="1">
              <a:lnSpc>
                <a:spcPts val="3421"/>
              </a:lnSpc>
              <a:spcBef>
                <a:spcPct val="0"/>
              </a:spcBef>
              <a:buNone/>
              <a:defRPr sz="2737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lnSpc>
                <a:spcPts val="3600"/>
              </a:lnSpc>
              <a:spcBef>
                <a:spcPts val="0"/>
              </a:spcBef>
            </a:pPr>
            <a:r>
              <a:rPr lang="pl-PL" sz="2000" dirty="0"/>
              <a:t>Uwarunkowania wsparcia w Działaniu 6.11. Infrastruktura turystyki FEP 2021-2027 - </a:t>
            </a:r>
            <a:r>
              <a:rPr lang="pl-PL" sz="2000" dirty="0">
                <a:solidFill>
                  <a:srgbClr val="FF0000"/>
                </a:solidFill>
              </a:rPr>
              <a:t>projekty dot. rozwoju infrastruktury turystyki żeglarskiej</a:t>
            </a:r>
            <a:br>
              <a:rPr lang="pl-PL" sz="2000" dirty="0"/>
            </a:br>
            <a:r>
              <a:rPr lang="pl-PL" sz="2000" dirty="0"/>
              <a:t> Szczegółowy Opis Priorytetów i kryteria wyboru projektów</a:t>
            </a:r>
            <a:br>
              <a:rPr lang="pl-PL" sz="1814" dirty="0"/>
            </a:br>
            <a:br>
              <a:rPr lang="pl-PL" sz="1814" dirty="0"/>
            </a:br>
            <a:endParaRPr lang="pl-PL" sz="1814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3B065E8D-EEAF-4316-876A-C8227A20A93B}"/>
              </a:ext>
            </a:extLst>
          </p:cNvPr>
          <p:cNvSpPr txBox="1"/>
          <p:nvPr/>
        </p:nvSpPr>
        <p:spPr>
          <a:xfrm>
            <a:off x="4707756" y="4346166"/>
            <a:ext cx="602622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tx2"/>
                </a:solidFill>
              </a:rPr>
              <a:t>Agnieszka Surudo</a:t>
            </a:r>
          </a:p>
          <a:p>
            <a:r>
              <a:rPr lang="pl-PL" sz="2000" dirty="0">
                <a:solidFill>
                  <a:schemeClr val="tx2"/>
                </a:solidFill>
              </a:rPr>
              <a:t>Departament Programów Regionalnych UMWP</a:t>
            </a:r>
          </a:p>
          <a:p>
            <a:r>
              <a:rPr lang="pl-PL" sz="2400" b="1" dirty="0">
                <a:solidFill>
                  <a:schemeClr val="tx2"/>
                </a:solidFill>
              </a:rPr>
              <a:t> </a:t>
            </a:r>
            <a:r>
              <a:rPr lang="pl-PL" sz="1400" b="1" dirty="0">
                <a:solidFill>
                  <a:schemeClr val="tx2"/>
                </a:solidFill>
              </a:rPr>
              <a:t>Gdańsk, 7 listopada 2025r.</a:t>
            </a:r>
          </a:p>
        </p:txBody>
      </p: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027B1D-199F-4820-B8E2-E1698EA76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00" y="571011"/>
            <a:ext cx="11076719" cy="5715977"/>
          </a:xfrm>
        </p:spPr>
        <p:txBody>
          <a:bodyPr>
            <a:normAutofit fontScale="92500"/>
          </a:bodyPr>
          <a:lstStyle/>
          <a:p>
            <a:pPr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pl-PL" sz="1900" b="1" dirty="0"/>
              <a:t>Możliwe warianty</a:t>
            </a:r>
            <a:endParaRPr lang="pl-PL" sz="2000" b="1" dirty="0"/>
          </a:p>
          <a:p>
            <a:pPr lvl="1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/>
              <a:t>analiza różnych wariantów realizacji inwestycji;</a:t>
            </a:r>
          </a:p>
          <a:p>
            <a:pPr lvl="1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/>
              <a:t>uzasadnienie analizą popytu i oceną potrzeb;</a:t>
            </a:r>
          </a:p>
          <a:p>
            <a:pPr lvl="1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/>
              <a:t>unikanie nakładania się i konkurencji na danym i sąsiadujących obszarach. </a:t>
            </a:r>
            <a:endParaRPr lang="pl-PL" sz="1800" b="1" dirty="0"/>
          </a:p>
          <a:p>
            <a:pPr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pl-PL" sz="1900" b="1" dirty="0"/>
              <a:t>Zakres rzeczowy projektu</a:t>
            </a:r>
          </a:p>
          <a:p>
            <a:pPr lvl="1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/>
              <a:t>adekwatność rozwiązań; </a:t>
            </a:r>
          </a:p>
          <a:p>
            <a:pPr lvl="1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/>
              <a:t>wymagania dla Działania 6.11.w odniesieniu do projektów dotyczących infrastruktury turystyki żeglarskiej:</a:t>
            </a:r>
          </a:p>
          <a:p>
            <a:pPr lvl="2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solidFill>
                  <a:schemeClr val="accent1">
                    <a:lumMod val="75000"/>
                  </a:schemeClr>
                </a:solidFill>
              </a:rPr>
              <a:t>uwzględnienie dokumentu pn.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„Standardy infrastruktury żeglarskiej w województwie pomorskim”,</a:t>
            </a:r>
          </a:p>
          <a:p>
            <a:pPr lvl="2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/>
              <a:t>ograniczenia dla ruchu samochodowego, dróg i parkingów,</a:t>
            </a:r>
          </a:p>
          <a:p>
            <a:pPr lvl="2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/>
              <a:t>działania podnoszące dostępność cyfrową i informacyjno-komunikacyjną.</a:t>
            </a:r>
          </a:p>
          <a:p>
            <a:pPr marL="457202" lvl="1" indent="0">
              <a:lnSpc>
                <a:spcPct val="114000"/>
              </a:lnSpc>
              <a:buClr>
                <a:schemeClr val="accent1"/>
              </a:buClr>
              <a:buNone/>
            </a:pPr>
            <a:r>
              <a:rPr lang="pl-PL" sz="1800" dirty="0"/>
              <a:t>  </a:t>
            </a:r>
          </a:p>
          <a:p>
            <a:pPr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pl-PL" sz="1900" b="1" dirty="0"/>
              <a:t>Nakłady na realizację</a:t>
            </a:r>
          </a:p>
          <a:p>
            <a:pPr lvl="1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/>
              <a:t>sposób szacowania;</a:t>
            </a:r>
          </a:p>
          <a:p>
            <a:pPr lvl="1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/>
              <a:t>kwalifikowalność wydatków;</a:t>
            </a:r>
          </a:p>
          <a:p>
            <a:pPr lvl="1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/>
              <a:t>nakłady odtworzeniowe.</a:t>
            </a:r>
          </a:p>
          <a:p>
            <a:pPr marL="0" indent="0">
              <a:buNone/>
            </a:pPr>
            <a:endParaRPr lang="pl-PL" sz="2000" dirty="0"/>
          </a:p>
          <a:p>
            <a:pPr marL="914406" lvl="2" indent="0">
              <a:buNone/>
            </a:pPr>
            <a:endParaRPr lang="pl-PL" sz="1800" dirty="0"/>
          </a:p>
          <a:p>
            <a:pPr marL="914406" lvl="2" indent="0">
              <a:buNone/>
            </a:pPr>
            <a:endParaRPr lang="pl-PL" sz="18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481FEA5-196E-4BBE-BA88-08AB29B199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</a:endParaRPr>
          </a:p>
        </p:txBody>
      </p:sp>
      <p:sp>
        <p:nvSpPr>
          <p:cNvPr id="11" name="Tytuł 1">
            <a:extLst>
              <a:ext uri="{FF2B5EF4-FFF2-40B4-BE49-F238E27FC236}">
                <a16:creationId xmlns:a16="http://schemas.microsoft.com/office/drawing/2014/main" id="{75102E5E-3CC0-460F-8415-B3E5758C6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162" y="138915"/>
            <a:ext cx="9852728" cy="554896"/>
          </a:xfrm>
        </p:spPr>
        <p:txBody>
          <a:bodyPr/>
          <a:lstStyle/>
          <a:p>
            <a:r>
              <a:rPr lang="pl-PL" dirty="0"/>
              <a:t>Kryteria wyboru projektów – wykonalności (2/4)</a:t>
            </a:r>
          </a:p>
        </p:txBody>
      </p:sp>
      <p:grpSp>
        <p:nvGrpSpPr>
          <p:cNvPr id="9" name="Grupa 8" descr="informacja odsyłająca do dokumentów w zakresie kwalifikowalności wydatków">
            <a:extLst>
              <a:ext uri="{FF2B5EF4-FFF2-40B4-BE49-F238E27FC236}">
                <a16:creationId xmlns:a16="http://schemas.microsoft.com/office/drawing/2014/main" id="{089661D6-DA26-4C91-B176-0FFBB46EE52D}"/>
              </a:ext>
            </a:extLst>
          </p:cNvPr>
          <p:cNvGrpSpPr/>
          <p:nvPr/>
        </p:nvGrpSpPr>
        <p:grpSpPr>
          <a:xfrm>
            <a:off x="4392153" y="5098133"/>
            <a:ext cx="6426728" cy="1074590"/>
            <a:chOff x="6266046" y="954121"/>
            <a:chExt cx="5468824" cy="978586"/>
          </a:xfrm>
        </p:grpSpPr>
        <p:sp>
          <p:nvSpPr>
            <p:cNvPr id="10" name="Strzałka: w prawo 9">
              <a:extLst>
                <a:ext uri="{FF2B5EF4-FFF2-40B4-BE49-F238E27FC236}">
                  <a16:creationId xmlns:a16="http://schemas.microsoft.com/office/drawing/2014/main" id="{5A7A8328-6256-471E-8E6D-3698D618F3FA}"/>
                </a:ext>
              </a:extLst>
            </p:cNvPr>
            <p:cNvSpPr/>
            <p:nvPr/>
          </p:nvSpPr>
          <p:spPr>
            <a:xfrm>
              <a:off x="6266046" y="1126828"/>
              <a:ext cx="875899" cy="47163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" name="pole tekstowe 11">
              <a:extLst>
                <a:ext uri="{FF2B5EF4-FFF2-40B4-BE49-F238E27FC236}">
                  <a16:creationId xmlns:a16="http://schemas.microsoft.com/office/drawing/2014/main" id="{C4D84C46-1D63-4EC5-9F56-7CC54910275D}"/>
                </a:ext>
              </a:extLst>
            </p:cNvPr>
            <p:cNvSpPr txBox="1"/>
            <p:nvPr/>
          </p:nvSpPr>
          <p:spPr>
            <a:xfrm rot="10800000" flipH="1" flipV="1">
              <a:off x="7234053" y="954121"/>
              <a:ext cx="4500817" cy="97858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pl-PL" sz="300" dirty="0"/>
            </a:p>
            <a:p>
              <a:pPr>
                <a:lnSpc>
                  <a:spcPct val="150000"/>
                </a:lnSpc>
              </a:pPr>
              <a:r>
                <a:rPr lang="pl-PL" sz="1400" dirty="0"/>
                <a:t>Zał. nr 2 do RW:  </a:t>
              </a:r>
              <a:r>
                <a:rPr lang="pl-PL" sz="1400" b="1" dirty="0"/>
                <a:t>Zasady kwalifikowania wydatków w ramach naboru dla Działania 6.11. Infrastruktura turystyki FEP 2021-2027 </a:t>
              </a:r>
              <a:r>
                <a:rPr lang="pl-PL" sz="1400" dirty="0">
                  <a:solidFill>
                    <a:schemeClr val="accent1">
                      <a:lumMod val="75000"/>
                    </a:schemeClr>
                  </a:solidFill>
                </a:rPr>
                <a:t>w zakresie projektów dotyczących rozwoju infrastruktury turystyki żeglarskiej </a:t>
              </a:r>
            </a:p>
          </p:txBody>
        </p:sp>
      </p:grpSp>
      <p:pic>
        <p:nvPicPr>
          <p:cNvPr id="2" name="Obraz 1" descr="okładka dokumentu pn. „Standardy infrastruktury żeglarskiej w województwie pomorskim”">
            <a:extLst>
              <a:ext uri="{FF2B5EF4-FFF2-40B4-BE49-F238E27FC236}">
                <a16:creationId xmlns:a16="http://schemas.microsoft.com/office/drawing/2014/main" id="{3A17E819-0375-4860-A697-5A674858F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9685" y="571011"/>
            <a:ext cx="1489866" cy="197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179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027B1D-199F-4820-B8E2-E1698EA76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286" y="546094"/>
            <a:ext cx="11109713" cy="5843078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14000"/>
              </a:lnSpc>
              <a:buClr>
                <a:srgbClr val="003399"/>
              </a:buClr>
              <a:buFont typeface="Wingdings" panose="05000000000000000000" pitchFamily="2" charset="2"/>
              <a:buChar char="§"/>
            </a:pPr>
            <a:endParaRPr lang="pl-PL" sz="1900" b="1" dirty="0">
              <a:solidFill>
                <a:srgbClr val="000000"/>
              </a:solidFill>
            </a:endParaRPr>
          </a:p>
          <a:p>
            <a:pPr lvl="0">
              <a:lnSpc>
                <a:spcPct val="114000"/>
              </a:lnSpc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pl-PL" sz="1900" b="1" dirty="0">
                <a:solidFill>
                  <a:srgbClr val="000000"/>
                </a:solidFill>
              </a:rPr>
              <a:t>Procedura oddziaływania na środowisko</a:t>
            </a:r>
          </a:p>
          <a:p>
            <a:pPr lvl="0">
              <a:lnSpc>
                <a:spcPct val="114000"/>
              </a:lnSpc>
              <a:buClr>
                <a:srgbClr val="003399"/>
              </a:buClr>
              <a:buFont typeface="Wingdings" panose="05000000000000000000" pitchFamily="2" charset="2"/>
              <a:buChar char="§"/>
            </a:pPr>
            <a:endParaRPr lang="pl-PL" sz="1900" b="1" dirty="0">
              <a:solidFill>
                <a:srgbClr val="000000"/>
              </a:solidFill>
            </a:endParaRPr>
          </a:p>
          <a:p>
            <a:pPr lvl="0">
              <a:lnSpc>
                <a:spcPct val="114000"/>
              </a:lnSpc>
              <a:buClr>
                <a:srgbClr val="003399"/>
              </a:buClr>
              <a:buFont typeface="Wingdings" panose="05000000000000000000" pitchFamily="2" charset="2"/>
              <a:buChar char="§"/>
            </a:pPr>
            <a:endParaRPr lang="pl-PL" sz="1900" b="1" dirty="0">
              <a:solidFill>
                <a:srgbClr val="000000"/>
              </a:solidFill>
            </a:endParaRPr>
          </a:p>
          <a:p>
            <a:pPr lvl="0">
              <a:lnSpc>
                <a:spcPct val="114000"/>
              </a:lnSpc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pl-PL" sz="1900" b="1" dirty="0">
                <a:solidFill>
                  <a:srgbClr val="000000"/>
                </a:solidFill>
              </a:rPr>
              <a:t>Promocja projektu</a:t>
            </a:r>
          </a:p>
          <a:p>
            <a:pPr lvl="0">
              <a:lnSpc>
                <a:spcPct val="114000"/>
              </a:lnSpc>
              <a:buClr>
                <a:srgbClr val="003399"/>
              </a:buClr>
              <a:buFont typeface="Wingdings" panose="05000000000000000000" pitchFamily="2" charset="2"/>
              <a:buChar char="§"/>
            </a:pPr>
            <a:endParaRPr lang="pl-PL" sz="1900" b="1" dirty="0">
              <a:solidFill>
                <a:srgbClr val="000000"/>
              </a:solidFill>
            </a:endParaRPr>
          </a:p>
          <a:p>
            <a:pPr lvl="0">
              <a:lnSpc>
                <a:spcPct val="114000"/>
              </a:lnSpc>
              <a:buClr>
                <a:srgbClr val="003399"/>
              </a:buClr>
              <a:buFont typeface="Wingdings" panose="05000000000000000000" pitchFamily="2" charset="2"/>
              <a:buChar char="§"/>
            </a:pPr>
            <a:endParaRPr lang="pl-PL" sz="1900" b="1" dirty="0">
              <a:solidFill>
                <a:srgbClr val="000000"/>
              </a:solidFill>
            </a:endParaRPr>
          </a:p>
          <a:p>
            <a:pPr lvl="0">
              <a:lnSpc>
                <a:spcPct val="114000"/>
              </a:lnSpc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pl-PL" sz="1900" b="1" dirty="0">
                <a:solidFill>
                  <a:srgbClr val="000000"/>
                </a:solidFill>
              </a:rPr>
              <a:t>Partnerstwo</a:t>
            </a:r>
          </a:p>
          <a:p>
            <a:pPr lvl="1">
              <a:lnSpc>
                <a:spcPct val="114000"/>
              </a:lnSpc>
              <a:buClr>
                <a:srgbClr val="003399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solidFill>
                  <a:srgbClr val="000000"/>
                </a:solidFill>
              </a:rPr>
              <a:t>warunki określone w art 39 ust 1-4 ustawy wdrożeniowej:</a:t>
            </a:r>
          </a:p>
          <a:p>
            <a:pPr lvl="0">
              <a:lnSpc>
                <a:spcPct val="114000"/>
              </a:lnSpc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pl-PL" sz="1900" b="1" dirty="0">
                <a:solidFill>
                  <a:srgbClr val="000000"/>
                </a:solidFill>
              </a:rPr>
              <a:t>Sposób zarządzania </a:t>
            </a:r>
            <a:r>
              <a:rPr lang="pl-PL" sz="1800" b="1" dirty="0">
                <a:solidFill>
                  <a:srgbClr val="000000"/>
                </a:solidFill>
              </a:rPr>
              <a:t>projektem</a:t>
            </a:r>
          </a:p>
          <a:p>
            <a:pPr lvl="1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solidFill>
                  <a:srgbClr val="000000"/>
                </a:solidFill>
              </a:rPr>
              <a:t>źródła utrzymania majątku, które uwiarygadniają zachowanie trwałości projektu</a:t>
            </a:r>
          </a:p>
          <a:p>
            <a:pPr>
              <a:lnSpc>
                <a:spcPct val="114000"/>
              </a:lnSpc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pl-PL" sz="1900" b="1" dirty="0">
                <a:solidFill>
                  <a:srgbClr val="000000"/>
                </a:solidFill>
              </a:rPr>
              <a:t>Budżet projektu</a:t>
            </a:r>
          </a:p>
          <a:p>
            <a:pPr lvl="1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solidFill>
                  <a:srgbClr val="000000"/>
                </a:solidFill>
              </a:rPr>
              <a:t>kompletność montażu finansowego </a:t>
            </a:r>
          </a:p>
          <a:p>
            <a:pPr marL="228602" lvl="1">
              <a:lnSpc>
                <a:spcPct val="114000"/>
              </a:lnSpc>
              <a:spcBef>
                <a:spcPts val="1000"/>
              </a:spcBef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pl-PL" sz="1900" b="1" dirty="0">
                <a:solidFill>
                  <a:srgbClr val="000000"/>
                </a:solidFill>
              </a:rPr>
              <a:t>Analiza finansowa</a:t>
            </a:r>
          </a:p>
          <a:p>
            <a:pPr marL="228602" lvl="1">
              <a:lnSpc>
                <a:spcPct val="114000"/>
              </a:lnSpc>
              <a:spcBef>
                <a:spcPts val="1000"/>
              </a:spcBef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pl-PL" sz="1900" b="1" dirty="0">
                <a:solidFill>
                  <a:srgbClr val="000000"/>
                </a:solidFill>
              </a:rPr>
              <a:t>Analiza ekonomiczna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481FEA5-196E-4BBE-BA88-08AB29B199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 vert="horz" lIns="0" tIns="72000" rIns="0" bIns="72000" rtlCol="0" anchor="ctr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1400" b="0" i="0" u="none" strike="noStrike" kern="1200" cap="none" spc="0" normalizeH="0" baseline="0" noProof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</a:endParaRP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592ACDA9-632C-40E8-9FB8-FB02830A3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162" y="138915"/>
            <a:ext cx="9852728" cy="554896"/>
          </a:xfrm>
        </p:spPr>
        <p:txBody>
          <a:bodyPr/>
          <a:lstStyle/>
          <a:p>
            <a:r>
              <a:rPr lang="pl-PL" dirty="0"/>
              <a:t>Kryteria wyboru projektów – wykonalności (3/4)</a:t>
            </a:r>
          </a:p>
        </p:txBody>
      </p:sp>
      <p:grpSp>
        <p:nvGrpSpPr>
          <p:cNvPr id="18" name="Grupa 17" descr="informacja o dokumentach z zakresu ocen odziaływania na środkowsko">
            <a:extLst>
              <a:ext uri="{FF2B5EF4-FFF2-40B4-BE49-F238E27FC236}">
                <a16:creationId xmlns:a16="http://schemas.microsoft.com/office/drawing/2014/main" id="{2FA66C26-7C0E-4DB2-9A36-B1D8A1869BCC}"/>
              </a:ext>
            </a:extLst>
          </p:cNvPr>
          <p:cNvGrpSpPr/>
          <p:nvPr/>
        </p:nvGrpSpPr>
        <p:grpSpPr>
          <a:xfrm>
            <a:off x="5455228" y="880419"/>
            <a:ext cx="5751298" cy="517908"/>
            <a:chOff x="7155083" y="3117547"/>
            <a:chExt cx="3560807" cy="517908"/>
          </a:xfrm>
        </p:grpSpPr>
        <p:sp>
          <p:nvSpPr>
            <p:cNvPr id="8" name="Strzałka: w prawo 7">
              <a:extLst>
                <a:ext uri="{FF2B5EF4-FFF2-40B4-BE49-F238E27FC236}">
                  <a16:creationId xmlns:a16="http://schemas.microsoft.com/office/drawing/2014/main" id="{4E0F100A-D6DA-4987-8CD7-323D7705D04C}"/>
                </a:ext>
              </a:extLst>
            </p:cNvPr>
            <p:cNvSpPr/>
            <p:nvPr/>
          </p:nvSpPr>
          <p:spPr>
            <a:xfrm>
              <a:off x="7155083" y="3117547"/>
              <a:ext cx="556235" cy="51790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" name="pole tekstowe 8">
              <a:extLst>
                <a:ext uri="{FF2B5EF4-FFF2-40B4-BE49-F238E27FC236}">
                  <a16:creationId xmlns:a16="http://schemas.microsoft.com/office/drawing/2014/main" id="{34501FEE-A637-4059-91DF-16C98687299A}"/>
                </a:ext>
              </a:extLst>
            </p:cNvPr>
            <p:cNvSpPr txBox="1"/>
            <p:nvPr/>
          </p:nvSpPr>
          <p:spPr>
            <a:xfrm rot="10800000" flipH="1" flipV="1">
              <a:off x="7857670" y="3161057"/>
              <a:ext cx="2858220" cy="43088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chemeClr val="accent1"/>
                </a:buClr>
                <a:buFont typeface="Wingdings" panose="05000000000000000000" pitchFamily="2" charset="2"/>
                <a:buChar char="q"/>
              </a:pPr>
              <a:r>
                <a:rPr lang="pl-PL" sz="1100" dirty="0"/>
                <a:t>Obowiązek uzyskania DŚU</a:t>
              </a:r>
            </a:p>
            <a:p>
              <a:pPr marL="285750" indent="-285750">
                <a:buClr>
                  <a:schemeClr val="accent1"/>
                </a:buClr>
                <a:buFont typeface="Wingdings" panose="05000000000000000000" pitchFamily="2" charset="2"/>
                <a:buChar char="q"/>
              </a:pPr>
              <a:r>
                <a:rPr lang="pl-PL" sz="1100" dirty="0"/>
                <a:t>Zaświadczenie NATURA 2000</a:t>
              </a:r>
            </a:p>
          </p:txBody>
        </p:sp>
      </p:grpSp>
      <p:grpSp>
        <p:nvGrpSpPr>
          <p:cNvPr id="2" name="Grupa 1" descr="informacja o montażu finansowym projektu">
            <a:extLst>
              <a:ext uri="{FF2B5EF4-FFF2-40B4-BE49-F238E27FC236}">
                <a16:creationId xmlns:a16="http://schemas.microsoft.com/office/drawing/2014/main" id="{8CA8D34D-06FF-4D58-A573-576F4B90817F}"/>
              </a:ext>
            </a:extLst>
          </p:cNvPr>
          <p:cNvGrpSpPr/>
          <p:nvPr/>
        </p:nvGrpSpPr>
        <p:grpSpPr>
          <a:xfrm>
            <a:off x="4944473" y="4808030"/>
            <a:ext cx="5219907" cy="1169551"/>
            <a:chOff x="5146910" y="3768265"/>
            <a:chExt cx="5219907" cy="1809184"/>
          </a:xfrm>
        </p:grpSpPr>
        <p:sp>
          <p:nvSpPr>
            <p:cNvPr id="12" name="Strzałka: w prawo 11">
              <a:extLst>
                <a:ext uri="{FF2B5EF4-FFF2-40B4-BE49-F238E27FC236}">
                  <a16:creationId xmlns:a16="http://schemas.microsoft.com/office/drawing/2014/main" id="{B590FAFD-5FE1-4788-8F37-3C762D99E28E}"/>
                </a:ext>
              </a:extLst>
            </p:cNvPr>
            <p:cNvSpPr/>
            <p:nvPr/>
          </p:nvSpPr>
          <p:spPr>
            <a:xfrm>
              <a:off x="5146910" y="4292259"/>
              <a:ext cx="556235" cy="51790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3" name="pole tekstowe 12">
              <a:extLst>
                <a:ext uri="{FF2B5EF4-FFF2-40B4-BE49-F238E27FC236}">
                  <a16:creationId xmlns:a16="http://schemas.microsoft.com/office/drawing/2014/main" id="{F6F66489-2DAA-4043-ACC2-23B626F29FFD}"/>
                </a:ext>
              </a:extLst>
            </p:cNvPr>
            <p:cNvSpPr txBox="1"/>
            <p:nvPr/>
          </p:nvSpPr>
          <p:spPr>
            <a:xfrm rot="10800000" flipH="1" flipV="1">
              <a:off x="5847353" y="3768265"/>
              <a:ext cx="4519464" cy="18091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chemeClr val="accent1"/>
                </a:buClr>
                <a:buFont typeface="Wingdings" panose="05000000000000000000" pitchFamily="2" charset="2"/>
                <a:buChar char="q"/>
              </a:pPr>
              <a:r>
                <a:rPr lang="pl-PL" sz="1400" b="1" dirty="0"/>
                <a:t>wydatki kwalifikowalne:</a:t>
              </a:r>
            </a:p>
            <a:p>
              <a:pPr marL="742950" lvl="1" indent="-285750"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pl-PL" sz="1400" dirty="0"/>
                <a:t>EFRR – 85%</a:t>
              </a:r>
            </a:p>
            <a:p>
              <a:pPr marL="742950" lvl="1" indent="-285750"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pl-PL" sz="1400" dirty="0"/>
                <a:t>wkład własny</a:t>
              </a:r>
            </a:p>
            <a:p>
              <a:pPr marL="285750" indent="-285750">
                <a:buClr>
                  <a:schemeClr val="accent1"/>
                </a:buClr>
                <a:buFont typeface="Wingdings" panose="05000000000000000000" pitchFamily="2" charset="2"/>
                <a:buChar char="q"/>
              </a:pPr>
              <a:r>
                <a:rPr lang="pl-PL" sz="1400" b="1" dirty="0"/>
                <a:t>wydatki niekwalifikowalne, w tym VAT:</a:t>
              </a:r>
            </a:p>
            <a:p>
              <a:pPr marL="742950" lvl="1" indent="-285750"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pl-PL" sz="1400" dirty="0"/>
                <a:t>środki własne</a:t>
              </a:r>
            </a:p>
          </p:txBody>
        </p:sp>
      </p:grpSp>
      <p:grpSp>
        <p:nvGrpSpPr>
          <p:cNvPr id="6" name="Grupa 5" descr="nagłówek załącznika do umowy o dofinansowanie dotyczący obowiązków  informacyjnych beneficjenta">
            <a:extLst>
              <a:ext uri="{FF2B5EF4-FFF2-40B4-BE49-F238E27FC236}">
                <a16:creationId xmlns:a16="http://schemas.microsoft.com/office/drawing/2014/main" id="{3FDF4221-E2AB-4ABD-996C-B29CE6E58E0B}"/>
              </a:ext>
            </a:extLst>
          </p:cNvPr>
          <p:cNvGrpSpPr/>
          <p:nvPr/>
        </p:nvGrpSpPr>
        <p:grpSpPr>
          <a:xfrm>
            <a:off x="3350910" y="1852151"/>
            <a:ext cx="5107047" cy="1384995"/>
            <a:chOff x="3144401" y="1932966"/>
            <a:chExt cx="5107047" cy="1384995"/>
          </a:xfrm>
        </p:grpSpPr>
        <p:grpSp>
          <p:nvGrpSpPr>
            <p:cNvPr id="14" name="Grupa 13" descr="nagłówek załącznika do umowy o dofinansowanie dotyczący obowiązków informacyjnych Beneficjenta">
              <a:extLst>
                <a:ext uri="{FF2B5EF4-FFF2-40B4-BE49-F238E27FC236}">
                  <a16:creationId xmlns:a16="http://schemas.microsoft.com/office/drawing/2014/main" id="{2C2DD0F7-C19F-48EC-8682-520420AAF053}"/>
                </a:ext>
              </a:extLst>
            </p:cNvPr>
            <p:cNvGrpSpPr/>
            <p:nvPr/>
          </p:nvGrpSpPr>
          <p:grpSpPr>
            <a:xfrm>
              <a:off x="3144401" y="1932966"/>
              <a:ext cx="5107047" cy="1384995"/>
              <a:chOff x="5146910" y="3980361"/>
              <a:chExt cx="3558663" cy="1384995"/>
            </a:xfrm>
          </p:grpSpPr>
          <p:sp>
            <p:nvSpPr>
              <p:cNvPr id="15" name="Strzałka: w prawo 14">
                <a:extLst>
                  <a:ext uri="{FF2B5EF4-FFF2-40B4-BE49-F238E27FC236}">
                    <a16:creationId xmlns:a16="http://schemas.microsoft.com/office/drawing/2014/main" id="{18985BBA-17C9-4862-B035-8CE9B2C466E2}"/>
                  </a:ext>
                </a:extLst>
              </p:cNvPr>
              <p:cNvSpPr/>
              <p:nvPr/>
            </p:nvSpPr>
            <p:spPr>
              <a:xfrm>
                <a:off x="5146910" y="4292259"/>
                <a:ext cx="556235" cy="517908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6" name="pole tekstowe 15">
                <a:extLst>
                  <a:ext uri="{FF2B5EF4-FFF2-40B4-BE49-F238E27FC236}">
                    <a16:creationId xmlns:a16="http://schemas.microsoft.com/office/drawing/2014/main" id="{6C2F85D3-200C-4E08-877E-14405B6AE5A6}"/>
                  </a:ext>
                </a:extLst>
              </p:cNvPr>
              <p:cNvSpPr txBox="1"/>
              <p:nvPr/>
            </p:nvSpPr>
            <p:spPr>
              <a:xfrm rot="10800000" flipH="1" flipV="1">
                <a:off x="5847353" y="3980361"/>
                <a:ext cx="2858220" cy="138499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chemeClr val="accent1"/>
                  </a:buClr>
                  <a:buFont typeface="Wingdings" panose="05000000000000000000" pitchFamily="2" charset="2"/>
                  <a:buChar char="q"/>
                </a:pPr>
                <a:endParaRPr lang="pl-PL" sz="1400" dirty="0"/>
              </a:p>
              <a:p>
                <a:pPr marL="285750" indent="-285750">
                  <a:buClr>
                    <a:schemeClr val="accent1"/>
                  </a:buClr>
                  <a:buFont typeface="Wingdings" panose="05000000000000000000" pitchFamily="2" charset="2"/>
                  <a:buChar char="q"/>
                </a:pPr>
                <a:endParaRPr lang="pl-PL" sz="1400" dirty="0"/>
              </a:p>
              <a:p>
                <a:pPr marL="285750" indent="-285750">
                  <a:buClr>
                    <a:schemeClr val="accent1"/>
                  </a:buClr>
                  <a:buFont typeface="Wingdings" panose="05000000000000000000" pitchFamily="2" charset="2"/>
                  <a:buChar char="q"/>
                </a:pPr>
                <a:endParaRPr lang="pl-PL" sz="1400" dirty="0"/>
              </a:p>
              <a:p>
                <a:pPr marL="285750" indent="-285750">
                  <a:buClr>
                    <a:schemeClr val="accent1"/>
                  </a:buClr>
                  <a:buFont typeface="Wingdings" panose="05000000000000000000" pitchFamily="2" charset="2"/>
                  <a:buChar char="q"/>
                </a:pPr>
                <a:endParaRPr lang="pl-PL" sz="1400" dirty="0"/>
              </a:p>
              <a:p>
                <a:pPr marL="285750" indent="-285750">
                  <a:buClr>
                    <a:schemeClr val="accent1"/>
                  </a:buClr>
                  <a:buFont typeface="Wingdings" panose="05000000000000000000" pitchFamily="2" charset="2"/>
                  <a:buChar char="q"/>
                </a:pPr>
                <a:endParaRPr lang="pl-PL" sz="1400" dirty="0"/>
              </a:p>
              <a:p>
                <a:pPr marL="285750" indent="-285750">
                  <a:buClr>
                    <a:schemeClr val="accent1"/>
                  </a:buClr>
                  <a:buFont typeface="Wingdings" panose="05000000000000000000" pitchFamily="2" charset="2"/>
                  <a:buChar char="q"/>
                </a:pPr>
                <a:endParaRPr lang="pl-PL" sz="1400" dirty="0"/>
              </a:p>
            </p:txBody>
          </p:sp>
        </p:grpSp>
        <p:pic>
          <p:nvPicPr>
            <p:cNvPr id="17" name="Obraz 16" descr="nagłówek załącznika do umowy o dofinansowanie dotyczący obowiązków  informacyjnych beneficjenta">
              <a:extLst>
                <a:ext uri="{FF2B5EF4-FFF2-40B4-BE49-F238E27FC236}">
                  <a16:creationId xmlns:a16="http://schemas.microsoft.com/office/drawing/2014/main" id="{DE19B379-A959-4988-A8B7-63242ABCE8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71616" y="2021855"/>
              <a:ext cx="3857824" cy="1130358"/>
            </a:xfrm>
            <a:prstGeom prst="rect">
              <a:avLst/>
            </a:prstGeom>
          </p:spPr>
        </p:pic>
      </p:grpSp>
      <p:grpSp>
        <p:nvGrpSpPr>
          <p:cNvPr id="19" name="Grupa 18" descr="informacja o wymogach dotyczących partnerstwa">
            <a:extLst>
              <a:ext uri="{FF2B5EF4-FFF2-40B4-BE49-F238E27FC236}">
                <a16:creationId xmlns:a16="http://schemas.microsoft.com/office/drawing/2014/main" id="{2E3ADB08-66BF-4B97-A646-C50A9B330FFD}"/>
              </a:ext>
            </a:extLst>
          </p:cNvPr>
          <p:cNvGrpSpPr/>
          <p:nvPr/>
        </p:nvGrpSpPr>
        <p:grpSpPr>
          <a:xfrm>
            <a:off x="7276310" y="3365493"/>
            <a:ext cx="3560807" cy="769441"/>
            <a:chOff x="7155083" y="2991780"/>
            <a:chExt cx="3560807" cy="769441"/>
          </a:xfrm>
        </p:grpSpPr>
        <p:sp>
          <p:nvSpPr>
            <p:cNvPr id="20" name="Strzałka: w prawo 19">
              <a:extLst>
                <a:ext uri="{FF2B5EF4-FFF2-40B4-BE49-F238E27FC236}">
                  <a16:creationId xmlns:a16="http://schemas.microsoft.com/office/drawing/2014/main" id="{0A3E58E1-AEBE-4E0F-A10F-2D93B03EB202}"/>
                </a:ext>
              </a:extLst>
            </p:cNvPr>
            <p:cNvSpPr/>
            <p:nvPr/>
          </p:nvSpPr>
          <p:spPr>
            <a:xfrm>
              <a:off x="7155083" y="3117547"/>
              <a:ext cx="556235" cy="51790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1" name="pole tekstowe 20">
              <a:extLst>
                <a:ext uri="{FF2B5EF4-FFF2-40B4-BE49-F238E27FC236}">
                  <a16:creationId xmlns:a16="http://schemas.microsoft.com/office/drawing/2014/main" id="{63E31A66-6E90-4AB6-ABBE-7863918B27BB}"/>
                </a:ext>
              </a:extLst>
            </p:cNvPr>
            <p:cNvSpPr txBox="1"/>
            <p:nvPr/>
          </p:nvSpPr>
          <p:spPr>
            <a:xfrm rot="10800000" flipH="1" flipV="1">
              <a:off x="7857670" y="2991780"/>
              <a:ext cx="2858220" cy="76944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chemeClr val="accent1"/>
                </a:buClr>
                <a:buFont typeface="Wingdings" panose="05000000000000000000" pitchFamily="2" charset="2"/>
                <a:buChar char="q"/>
              </a:pPr>
              <a:r>
                <a:rPr lang="pl-PL" sz="1100" dirty="0"/>
                <a:t>podmioty wnoszące  do projektu zasoby;</a:t>
              </a:r>
            </a:p>
            <a:p>
              <a:pPr marL="285750" indent="-285750">
                <a:buClr>
                  <a:schemeClr val="accent1"/>
                </a:buClr>
                <a:buFont typeface="Wingdings" panose="05000000000000000000" pitchFamily="2" charset="2"/>
                <a:buChar char="q"/>
              </a:pPr>
              <a:r>
                <a:rPr lang="pl-PL" sz="1100" dirty="0"/>
                <a:t>wybór przed złożeniem </a:t>
              </a:r>
              <a:r>
                <a:rPr lang="pl-PL" sz="1100" dirty="0" err="1"/>
                <a:t>WoD</a:t>
              </a:r>
              <a:endParaRPr lang="pl-PL" sz="1100" dirty="0"/>
            </a:p>
            <a:p>
              <a:pPr marL="285750" indent="-285750">
                <a:buClr>
                  <a:schemeClr val="accent1"/>
                </a:buClr>
                <a:buFont typeface="Wingdings" panose="05000000000000000000" pitchFamily="2" charset="2"/>
                <a:buChar char="q"/>
              </a:pPr>
              <a:r>
                <a:rPr lang="pl-PL" sz="1100" dirty="0"/>
                <a:t>otwarty nabór (przejrzystość, równe traktowanie)</a:t>
              </a:r>
            </a:p>
          </p:txBody>
        </p:sp>
      </p:grpSp>
      <p:grpSp>
        <p:nvGrpSpPr>
          <p:cNvPr id="22" name="Grupa 21" descr="informacja o Wytycznych MFiPR dotyczących zagadnień związanych z przygotowaniem projektów inwestycyjnych, w tym hybrydowych na lata 2021-2027&#10;">
            <a:extLst>
              <a:ext uri="{FF2B5EF4-FFF2-40B4-BE49-F238E27FC236}">
                <a16:creationId xmlns:a16="http://schemas.microsoft.com/office/drawing/2014/main" id="{237EC5CE-9CF7-4972-9588-470D930C5084}"/>
              </a:ext>
            </a:extLst>
          </p:cNvPr>
          <p:cNvGrpSpPr/>
          <p:nvPr/>
        </p:nvGrpSpPr>
        <p:grpSpPr>
          <a:xfrm>
            <a:off x="3656708" y="5920436"/>
            <a:ext cx="6786155" cy="738664"/>
            <a:chOff x="7155083" y="3007169"/>
            <a:chExt cx="3560807" cy="738664"/>
          </a:xfrm>
        </p:grpSpPr>
        <p:sp>
          <p:nvSpPr>
            <p:cNvPr id="23" name="Strzałka: w prawo 22">
              <a:extLst>
                <a:ext uri="{FF2B5EF4-FFF2-40B4-BE49-F238E27FC236}">
                  <a16:creationId xmlns:a16="http://schemas.microsoft.com/office/drawing/2014/main" id="{19AD3B3F-5DBB-4109-98CD-1637CE46B697}"/>
                </a:ext>
              </a:extLst>
            </p:cNvPr>
            <p:cNvSpPr/>
            <p:nvPr/>
          </p:nvSpPr>
          <p:spPr>
            <a:xfrm>
              <a:off x="7155083" y="3117547"/>
              <a:ext cx="556235" cy="51790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4" name="pole tekstowe 23">
              <a:extLst>
                <a:ext uri="{FF2B5EF4-FFF2-40B4-BE49-F238E27FC236}">
                  <a16:creationId xmlns:a16="http://schemas.microsoft.com/office/drawing/2014/main" id="{5D000113-103E-4B04-BD7F-4ACEB853A90E}"/>
                </a:ext>
              </a:extLst>
            </p:cNvPr>
            <p:cNvSpPr txBox="1"/>
            <p:nvPr/>
          </p:nvSpPr>
          <p:spPr>
            <a:xfrm rot="10800000" flipH="1" flipV="1">
              <a:off x="7857670" y="3007169"/>
              <a:ext cx="2858220" cy="73866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chemeClr val="accent1"/>
                </a:buClr>
                <a:buFont typeface="Wingdings" panose="05000000000000000000" pitchFamily="2" charset="2"/>
                <a:buChar char="q"/>
              </a:pPr>
              <a:r>
                <a:rPr lang="pl-PL" sz="1400" b="1" dirty="0">
                  <a:solidFill>
                    <a:schemeClr val="tx2"/>
                  </a:solidFill>
                </a:rPr>
                <a:t>samofinansowanie</a:t>
              </a:r>
            </a:p>
            <a:p>
              <a:pPr marL="285750" indent="-285750">
                <a:buClr>
                  <a:schemeClr val="accent1"/>
                </a:buClr>
                <a:buFont typeface="Wingdings" panose="05000000000000000000" pitchFamily="2" charset="2"/>
                <a:buChar char="q"/>
              </a:pPr>
              <a:r>
                <a:rPr lang="pl-PL" sz="1400" dirty="0"/>
                <a:t>Wytyczne MFiPR dotyczące zagadnień związanych z przygotowaniem projektów inwestycyjnych, w tym hybrydowych na lata 2021-2027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0323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027B1D-199F-4820-B8E2-E1698EA76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277" y="525191"/>
            <a:ext cx="11182449" cy="5533998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pl-PL" sz="2400" b="1" dirty="0">
                <a:solidFill>
                  <a:srgbClr val="000000"/>
                </a:solidFill>
              </a:rPr>
              <a:t>Pomoc publiczna</a:t>
            </a:r>
          </a:p>
          <a:p>
            <a:pPr lvl="1">
              <a:lnSpc>
                <a:spcPct val="114000"/>
              </a:lnSpc>
              <a:buClr>
                <a:schemeClr val="accent1"/>
              </a:buClr>
              <a:buSzPct val="100000"/>
              <a:buFont typeface="Courier New" panose="02070309020205020404" pitchFamily="49" charset="0"/>
              <a:buChar char="o"/>
            </a:pPr>
            <a:r>
              <a:rPr lang="pl-PL" sz="1800" dirty="0">
                <a:solidFill>
                  <a:srgbClr val="000000"/>
                </a:solidFill>
              </a:rPr>
              <a:t>identyfikacja braku lub wystąpienia pomocy publicznej</a:t>
            </a:r>
          </a:p>
          <a:p>
            <a:pPr lvl="1">
              <a:lnSpc>
                <a:spcPct val="114000"/>
              </a:lnSpc>
              <a:buClr>
                <a:schemeClr val="accent1"/>
              </a:buClr>
              <a:buSzPct val="100000"/>
              <a:buFont typeface="Courier New" panose="02070309020205020404" pitchFamily="49" charset="0"/>
              <a:buChar char="o"/>
            </a:pPr>
            <a:r>
              <a:rPr lang="pl-PL" sz="1800" dirty="0">
                <a:solidFill>
                  <a:srgbClr val="000000"/>
                </a:solidFill>
              </a:rPr>
              <a:t> spełnienie warunków wynikających z właściwego rozporządzenia – w przypadku wystąpienia pomocy publicznej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481FEA5-196E-4BBE-BA88-08AB29B199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 vert="horz" lIns="0" tIns="72000" rIns="0" bIns="72000" rtlCol="0" anchor="ctr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1400" b="0" i="0" u="none" strike="noStrike" kern="1200" cap="none" spc="0" normalizeH="0" baseline="0" noProof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</a:endParaRP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592ACDA9-632C-40E8-9FB8-FB02830A3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162" y="138915"/>
            <a:ext cx="9852728" cy="554896"/>
          </a:xfrm>
        </p:spPr>
        <p:txBody>
          <a:bodyPr/>
          <a:lstStyle/>
          <a:p>
            <a:r>
              <a:rPr lang="pl-PL" dirty="0"/>
              <a:t>Kryteria wyboru projektów – wykonalności (4/4)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51B50008-D212-4049-A93A-B6FB10C00116}"/>
              </a:ext>
            </a:extLst>
          </p:cNvPr>
          <p:cNvSpPr txBox="1"/>
          <p:nvPr/>
        </p:nvSpPr>
        <p:spPr>
          <a:xfrm>
            <a:off x="450274" y="2227728"/>
            <a:ext cx="11053800" cy="36933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285750" indent="-285750">
              <a:buClr>
                <a:schemeClr val="accent1"/>
              </a:buClr>
              <a:buFont typeface="Wingdings" panose="05000000000000000000" pitchFamily="2" charset="2"/>
              <a:buChar char="q"/>
              <a:defRPr sz="1100"/>
            </a:lvl1pPr>
            <a:lvl2pPr marL="685804" indent="-228602" defTabSz="914406">
              <a:lnSpc>
                <a:spcPts val="2177"/>
              </a:lnSpc>
              <a:spcBef>
                <a:spcPts val="500"/>
              </a:spcBef>
              <a:buFontTx/>
              <a:buBlip>
                <a:blip r:embed="rId3"/>
              </a:buBlip>
              <a:defRPr sz="1633"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457204" lvl="2" indent="-285750" defTabSz="914406">
              <a:lnSpc>
                <a:spcPts val="2177"/>
              </a:lnSpc>
              <a:spcBef>
                <a:spcPts val="0"/>
              </a:spcBef>
              <a:buClr>
                <a:schemeClr val="tx2"/>
              </a:buClr>
              <a:buFont typeface="Courier New" panose="02070309020205020404" pitchFamily="49" charset="0"/>
              <a:buChar char="o"/>
              <a:defRPr sz="1400">
                <a:ea typeface="Open Sans" pitchFamily="2" charset="0"/>
                <a:cs typeface="Open Sans" pitchFamily="2" charset="0"/>
              </a:defRPr>
            </a:lvl3pPr>
            <a:lvl4pPr marL="1600210" indent="-228602" defTabSz="914406">
              <a:lnSpc>
                <a:spcPts val="2177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33"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057413" indent="-228602" defTabSz="914406">
              <a:lnSpc>
                <a:spcPts val="2177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33"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514617" indent="-228602" defTabSz="914406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19" indent="-228602" defTabSz="914406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23" indent="-228602" defTabSz="914406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25" indent="-228602" defTabSz="914406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pl-PL" sz="1800" b="1" dirty="0"/>
              <a:t>Analiza powinna zostać dokonana w oparciu o następujące przesłanki:</a:t>
            </a:r>
          </a:p>
          <a:p>
            <a:r>
              <a:rPr lang="pl-PL" sz="1800" dirty="0"/>
              <a:t>wsparcie udzielane jest przedsiębiorstwu przez państwo lub ze źródeł państwowych </a:t>
            </a:r>
            <a:r>
              <a:rPr lang="pl-PL" sz="1800" dirty="0">
                <a:solidFill>
                  <a:schemeClr val="tx2">
                    <a:lumMod val="60000"/>
                    <a:lumOff val="40000"/>
                  </a:schemeClr>
                </a:solidFill>
                <a:sym typeface="Symbol" panose="05050102010706020507" pitchFamily="18" charset="2"/>
              </a:rPr>
              <a:t> (NIE)PROWADZENIE DZIAŁANOŚCI GOSPODARCZEJ, ODPŁATNOŚĆ USŁUG, </a:t>
            </a:r>
            <a:r>
              <a:rPr lang="pl-PL" sz="1800" cap="all" dirty="0">
                <a:solidFill>
                  <a:schemeClr val="tx2">
                    <a:lumMod val="60000"/>
                    <a:lumOff val="40000"/>
                  </a:schemeClr>
                </a:solidFill>
                <a:sym typeface="Symbol" panose="05050102010706020507" pitchFamily="18" charset="2"/>
              </a:rPr>
              <a:t>działalność pomocnicza </a:t>
            </a:r>
            <a:r>
              <a:rPr lang="pl-PL" sz="1800" dirty="0">
                <a:sym typeface="Symbol" panose="05050102010706020507" pitchFamily="18" charset="2"/>
              </a:rPr>
              <a:t>= NIE/TAK</a:t>
            </a:r>
            <a:endParaRPr lang="pl-PL" sz="1800" dirty="0"/>
          </a:p>
          <a:p>
            <a:r>
              <a:rPr lang="pl-PL" sz="1800" dirty="0"/>
              <a:t>wsparcie powoduje uzyskanie przez przedsiębiorstwo przysporzenia na warunkach korzystniejszych od rynkowych </a:t>
            </a:r>
            <a:r>
              <a:rPr lang="pl-PL" sz="1800" cap="all" dirty="0">
                <a:solidFill>
                  <a:schemeClr val="tx2">
                    <a:lumMod val="60000"/>
                    <a:lumOff val="40000"/>
                  </a:schemeClr>
                </a:solidFill>
                <a:sym typeface="Symbol" panose="05050102010706020507" pitchFamily="18" charset="2"/>
              </a:rPr>
              <a:t> Wsparcie FEP 2021-2027 </a:t>
            </a:r>
            <a:r>
              <a:rPr lang="pl-PL" sz="1800" dirty="0">
                <a:sym typeface="Symbol" panose="05050102010706020507" pitchFamily="18" charset="2"/>
              </a:rPr>
              <a:t>= TAK</a:t>
            </a:r>
            <a:endParaRPr lang="pl-PL" sz="1800" dirty="0"/>
          </a:p>
          <a:p>
            <a:r>
              <a:rPr lang="pl-PL" sz="1800" dirty="0"/>
              <a:t>wsparcie ma charakter selektywny (uprzywilejowuje określone przedsiębiorstwa albo produkcję określonych towarów) </a:t>
            </a:r>
            <a:r>
              <a:rPr lang="pl-PL" sz="1800" cap="all" dirty="0">
                <a:solidFill>
                  <a:schemeClr val="tx2">
                    <a:lumMod val="60000"/>
                    <a:lumOff val="40000"/>
                  </a:schemeClr>
                </a:solidFill>
                <a:sym typeface="Symbol" panose="05050102010706020507" pitchFamily="18" charset="2"/>
              </a:rPr>
              <a:t> katalog projektodawców </a:t>
            </a:r>
            <a:r>
              <a:rPr lang="pl-PL" sz="1800" dirty="0">
                <a:sym typeface="Symbol" panose="05050102010706020507" pitchFamily="18" charset="2"/>
              </a:rPr>
              <a:t>= TAK</a:t>
            </a:r>
            <a:endParaRPr lang="pl-PL" sz="1800" dirty="0"/>
          </a:p>
          <a:p>
            <a:r>
              <a:rPr lang="pl-PL" sz="1800" dirty="0"/>
              <a:t>wsparcie grozi zakłóceniem lub zakłóca konkurencję oraz wpływa na wymianę handlową między państwami członkowskimi Unii Europejskiej </a:t>
            </a:r>
            <a:r>
              <a:rPr lang="pl-PL" sz="1800" cap="all" dirty="0">
                <a:solidFill>
                  <a:schemeClr val="tx2">
                    <a:lumMod val="60000"/>
                    <a:lumOff val="40000"/>
                  </a:schemeClr>
                </a:solidFill>
                <a:sym typeface="Symbol" panose="05050102010706020507" pitchFamily="18" charset="2"/>
              </a:rPr>
              <a:t> lokalny charakter usług </a:t>
            </a:r>
            <a:r>
              <a:rPr lang="pl-PL" sz="1800" dirty="0">
                <a:sym typeface="Symbol" panose="05050102010706020507" pitchFamily="18" charset="2"/>
              </a:rPr>
              <a:t>= NIE/TAK</a:t>
            </a:r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r>
              <a:rPr lang="pl-PL" sz="1800" b="1" dirty="0"/>
              <a:t>UWAGA: </a:t>
            </a:r>
            <a:r>
              <a:rPr lang="pl-PL" sz="1800" dirty="0"/>
              <a:t>dodatkowa analiza w przypadku gdy w ramach wydatków kwalifikowalnych przewidziano INSTALACJĘ FOTOWOLTAICZNĄ </a:t>
            </a:r>
            <a:r>
              <a:rPr lang="pl-PL" sz="1800" dirty="0">
                <a:sym typeface="Symbol" panose="05050102010706020507" pitchFamily="18" charset="2"/>
              </a:rPr>
              <a:t> Instrukcja przygotowania Studiów Wykonalności w ramach naboru dla Działania 6.11. Infrastruktura turystyki FEP 2021-2027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3319659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027B1D-199F-4820-B8E2-E1698EA76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812" y="997564"/>
            <a:ext cx="10647469" cy="553399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SzPct val="130000"/>
              <a:buFont typeface="Wingdings" panose="05000000000000000000" pitchFamily="2" charset="2"/>
              <a:buChar char="§"/>
            </a:pPr>
            <a:r>
              <a:rPr lang="pl-PL" sz="2400" b="1" dirty="0"/>
              <a:t>Zasada równości szans i niedyskryminacji, w tym dostępności dla osób z niepełnosprawnościami</a:t>
            </a:r>
          </a:p>
          <a:p>
            <a:pPr>
              <a:lnSpc>
                <a:spcPct val="200000"/>
              </a:lnSpc>
              <a:spcBef>
                <a:spcPts val="600"/>
              </a:spcBef>
              <a:buSzPct val="130000"/>
              <a:buFont typeface="Wingdings" panose="05000000000000000000" pitchFamily="2" charset="2"/>
              <a:buChar char="§"/>
            </a:pPr>
            <a:r>
              <a:rPr lang="pl-PL" sz="2400" b="1" dirty="0"/>
              <a:t>Karta Praw Podstawowych Unii Europejskiej</a:t>
            </a:r>
          </a:p>
          <a:p>
            <a:pPr>
              <a:lnSpc>
                <a:spcPct val="200000"/>
              </a:lnSpc>
              <a:spcBef>
                <a:spcPts val="600"/>
              </a:spcBef>
              <a:buSzPct val="130000"/>
              <a:buFont typeface="Wingdings" panose="05000000000000000000" pitchFamily="2" charset="2"/>
              <a:buChar char="§"/>
            </a:pPr>
            <a:r>
              <a:rPr lang="pl-PL" sz="2400" b="1" dirty="0"/>
              <a:t>Konwencja o Prawach Osób Niepełnosprawnych (KPON)</a:t>
            </a:r>
          </a:p>
          <a:p>
            <a:pPr>
              <a:lnSpc>
                <a:spcPct val="200000"/>
              </a:lnSpc>
              <a:buSzPct val="130000"/>
              <a:buFont typeface="Wingdings" panose="05000000000000000000" pitchFamily="2" charset="2"/>
              <a:buChar char="§"/>
            </a:pPr>
            <a:r>
              <a:rPr lang="pl-PL" sz="2400" b="1" dirty="0"/>
              <a:t>Zasada równości kobiet i mężczyzn</a:t>
            </a:r>
          </a:p>
          <a:p>
            <a:pPr>
              <a:lnSpc>
                <a:spcPct val="200000"/>
              </a:lnSpc>
              <a:spcBef>
                <a:spcPts val="600"/>
              </a:spcBef>
              <a:buSzPct val="130000"/>
              <a:buFont typeface="Wingdings" panose="05000000000000000000" pitchFamily="2" charset="2"/>
              <a:buChar char="§"/>
            </a:pPr>
            <a:r>
              <a:rPr lang="pl-PL" sz="2400" b="1" dirty="0"/>
              <a:t>Zasada zrównoważonego rozwoju, w tym zasada DNSH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481FEA5-196E-4BBE-BA88-08AB29B199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 vert="horz" lIns="0" tIns="72000" rIns="0" bIns="72000" rtlCol="0" anchor="ctr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</a:endParaRP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D2920CDF-E938-4935-B4A7-C72CABB4F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612" y="326438"/>
            <a:ext cx="10206121" cy="513803"/>
          </a:xfrm>
        </p:spPr>
        <p:txBody>
          <a:bodyPr>
            <a:normAutofit/>
          </a:bodyPr>
          <a:lstStyle/>
          <a:p>
            <a:r>
              <a:rPr lang="pl-PL" sz="2400" dirty="0"/>
              <a:t>Kryteria wyboru projektów – zgodności z zasadami horyzontalnymi</a:t>
            </a:r>
          </a:p>
        </p:txBody>
      </p:sp>
    </p:spTree>
    <p:extLst>
      <p:ext uri="{BB962C8B-B14F-4D97-AF65-F5344CB8AC3E}">
        <p14:creationId xmlns:p14="http://schemas.microsoft.com/office/powerpoint/2010/main" val="3980061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DB5399-9F62-41CE-B212-F75E304AF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593" y="326439"/>
            <a:ext cx="8688138" cy="685560"/>
          </a:xfrm>
        </p:spPr>
        <p:txBody>
          <a:bodyPr>
            <a:normAutofit/>
          </a:bodyPr>
          <a:lstStyle/>
          <a:p>
            <a:r>
              <a:rPr lang="pl-PL" dirty="0"/>
              <a:t>Wytyczne dotyczące zasad równościowych – były i są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805469-6F54-4DF2-AAD1-E6CA570CE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296" y="1142647"/>
            <a:ext cx="9080086" cy="5225622"/>
          </a:xfrm>
        </p:spPr>
        <p:txBody>
          <a:bodyPr>
            <a:noAutofit/>
          </a:bodyPr>
          <a:lstStyle/>
          <a:p>
            <a:pPr marL="0" indent="0" algn="ctr">
              <a:spcBef>
                <a:spcPts val="544"/>
              </a:spcBef>
              <a:spcAft>
                <a:spcPts val="0"/>
              </a:spcAft>
              <a:buNone/>
            </a:pPr>
            <a:r>
              <a:rPr lang="pl-PL" sz="2177" dirty="0">
                <a:hlinkClick r:id="rId2"/>
              </a:rPr>
              <a:t>Wytyczne dotyczące realizacji zasad równościowych </a:t>
            </a:r>
            <a:br>
              <a:rPr lang="pl-PL" sz="2177" dirty="0">
                <a:hlinkClick r:id="rId2"/>
              </a:rPr>
            </a:br>
            <a:r>
              <a:rPr lang="pl-PL" sz="2177" dirty="0">
                <a:hlinkClick r:id="rId2"/>
              </a:rPr>
              <a:t>w ramach funduszy unijnych na lata 2021-2027</a:t>
            </a:r>
            <a:endParaRPr lang="pl-PL" sz="2177" dirty="0"/>
          </a:p>
          <a:p>
            <a:pPr marL="0" indent="0">
              <a:spcBef>
                <a:spcPts val="2722"/>
              </a:spcBef>
              <a:spcAft>
                <a:spcPts val="2177"/>
              </a:spcAft>
              <a:buNone/>
            </a:pPr>
            <a:r>
              <a:rPr lang="pl-PL" dirty="0"/>
              <a:t>Załączniki do wytycznych:</a:t>
            </a:r>
          </a:p>
          <a:p>
            <a:pPr marL="819463" lvl="1" indent="-409011">
              <a:spcBef>
                <a:spcPts val="544"/>
              </a:spcBef>
              <a:spcAft>
                <a:spcPts val="1089"/>
              </a:spcAft>
              <a:buFont typeface="+mj-lt"/>
              <a:buAutoNum type="alphaLcParenR"/>
            </a:pPr>
            <a:r>
              <a:rPr lang="pl-PL" b="1" dirty="0"/>
              <a:t>Standard minimum </a:t>
            </a:r>
            <a:r>
              <a:rPr lang="pl-PL" dirty="0"/>
              <a:t>(równość kobiet i mężczyzn – EFS+);</a:t>
            </a:r>
          </a:p>
          <a:p>
            <a:pPr marL="819463" lvl="1" indent="-409011">
              <a:spcBef>
                <a:spcPts val="544"/>
              </a:spcBef>
              <a:spcAft>
                <a:spcPts val="1089"/>
              </a:spcAft>
              <a:buFont typeface="+mj-lt"/>
              <a:buAutoNum type="alphaLcParenR"/>
            </a:pPr>
            <a:r>
              <a:rPr lang="pl-PL" b="1" dirty="0"/>
              <a:t>Standardy dostępności </a:t>
            </a:r>
            <a:r>
              <a:rPr lang="pl-PL" dirty="0"/>
              <a:t>dla polityki spójności na lata 2021-2027;  </a:t>
            </a:r>
          </a:p>
          <a:p>
            <a:pPr marL="819463" lvl="1" indent="-409011">
              <a:spcBef>
                <a:spcPts val="544"/>
              </a:spcBef>
              <a:spcAft>
                <a:spcPts val="1089"/>
              </a:spcAft>
              <a:buFont typeface="+mj-lt"/>
              <a:buAutoNum type="alphaLcParenR"/>
            </a:pPr>
            <a:r>
              <a:rPr lang="pl-PL" b="1" dirty="0"/>
              <a:t>Procedura służąca </a:t>
            </a:r>
            <a:r>
              <a:rPr lang="pl-PL" dirty="0"/>
              <a:t>do włączania zapisów Konwencji o prawach osób niepełnosprawnych do praktyki wdrażania programów;</a:t>
            </a:r>
          </a:p>
          <a:p>
            <a:pPr marL="819463" lvl="1" indent="-409011">
              <a:spcBef>
                <a:spcPts val="544"/>
              </a:spcBef>
              <a:spcAft>
                <a:spcPts val="1089"/>
              </a:spcAft>
              <a:buFont typeface="+mj-lt"/>
              <a:buAutoNum type="alphaLcParenR"/>
            </a:pPr>
            <a:r>
              <a:rPr lang="pl-PL" b="1" dirty="0"/>
              <a:t>Procedura służąca </a:t>
            </a:r>
            <a:r>
              <a:rPr lang="pl-PL" dirty="0"/>
              <a:t>do włączania postanowień Karty Praw Podstawowych Unii Europejskiej do praktyki wdrażania programów.</a:t>
            </a:r>
          </a:p>
        </p:txBody>
      </p:sp>
    </p:spTree>
    <p:extLst>
      <p:ext uri="{BB962C8B-B14F-4D97-AF65-F5344CB8AC3E}">
        <p14:creationId xmlns:p14="http://schemas.microsoft.com/office/powerpoint/2010/main" val="189498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Kobieta i mężczyzna przy burcie na statku patrzy na skaczące w oddali do wody dwa delfiny. w oddali fragment wyspy i dwie żaglówki">
            <a:extLst>
              <a:ext uri="{FF2B5EF4-FFF2-40B4-BE49-F238E27FC236}">
                <a16:creationId xmlns:a16="http://schemas.microsoft.com/office/drawing/2014/main" id="{1356E929-BE6F-4983-B838-CC62C9831C2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2" r="8152"/>
          <a:stretch>
            <a:fillRect/>
          </a:stretch>
        </p:blipFill>
        <p:spPr>
          <a:xfrm>
            <a:off x="1392647" y="162782"/>
            <a:ext cx="6155206" cy="4736658"/>
          </a:xfr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7947B4DC-C6C5-4907-9C5D-BC2F46C3D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36270" y="4735487"/>
            <a:ext cx="5563852" cy="588349"/>
          </a:xfrm>
        </p:spPr>
        <p:txBody>
          <a:bodyPr/>
          <a:lstStyle/>
          <a:p>
            <a:r>
              <a:rPr lang="pl-PL" dirty="0"/>
              <a:t>Równość kobiet i mężczyzn</a:t>
            </a:r>
          </a:p>
        </p:txBody>
      </p:sp>
    </p:spTree>
    <p:extLst>
      <p:ext uri="{BB962C8B-B14F-4D97-AF65-F5344CB8AC3E}">
        <p14:creationId xmlns:p14="http://schemas.microsoft.com/office/powerpoint/2010/main" val="149579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9269" y="326439"/>
            <a:ext cx="8753462" cy="1005137"/>
          </a:xfrm>
        </p:spPr>
        <p:txBody>
          <a:bodyPr>
            <a:normAutofit/>
          </a:bodyPr>
          <a:lstStyle/>
          <a:p>
            <a:pPr algn="r">
              <a:spcAft>
                <a:spcPts val="3266"/>
              </a:spcAft>
            </a:pPr>
            <a:r>
              <a:rPr lang="pl-PL" dirty="0"/>
              <a:t>Równości kobiet i mężczyzn w kryterium horyzontalnym </a:t>
            </a:r>
            <a:br>
              <a:rPr lang="pl-PL" dirty="0"/>
            </a:br>
            <a:r>
              <a:rPr lang="pl-PL" dirty="0"/>
              <a:t>(1 z 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8620" y="1469270"/>
            <a:ext cx="9210734" cy="516029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Aft>
                <a:spcPts val="1089"/>
              </a:spcAft>
              <a:buNone/>
            </a:pPr>
            <a:r>
              <a:rPr lang="pl-PL" b="1" dirty="0"/>
              <a:t>Ocenie podlega zgodność projektu z zasadą równości kobiet i mężczyzn, tj.: </a:t>
            </a:r>
          </a:p>
          <a:p>
            <a:pPr marL="414772" indent="-414772">
              <a:lnSpc>
                <a:spcPct val="130000"/>
              </a:lnSpc>
              <a:spcAft>
                <a:spcPts val="2722"/>
              </a:spcAft>
              <a:buFont typeface="+mj-lt"/>
              <a:buAutoNum type="alphaLcParenR"/>
            </a:pPr>
            <a:r>
              <a:rPr lang="pl-PL" dirty="0"/>
              <a:t>czy przeprowadzono wystarczającą </a:t>
            </a:r>
            <a:r>
              <a:rPr lang="pl-PL" b="1" dirty="0"/>
              <a:t>analizę zgodności </a:t>
            </a:r>
            <a:r>
              <a:rPr lang="pl-PL" dirty="0"/>
              <a:t>projektu z zasadą równości kobiet i mężczyzn?</a:t>
            </a:r>
          </a:p>
          <a:p>
            <a:pPr marL="414772" indent="-414772">
              <a:lnSpc>
                <a:spcPct val="130000"/>
              </a:lnSpc>
              <a:spcAft>
                <a:spcPts val="2722"/>
              </a:spcAft>
              <a:buFont typeface="+mj-lt"/>
              <a:buAutoNum type="alphaLcParenR"/>
            </a:pPr>
            <a:r>
              <a:rPr lang="pl-PL" dirty="0"/>
              <a:t>w przypadku zdiagnozowania </a:t>
            </a:r>
            <a:r>
              <a:rPr lang="pl-PL" b="1" dirty="0"/>
              <a:t>nierównośc</a:t>
            </a:r>
            <a:r>
              <a:rPr lang="pl-PL" dirty="0"/>
              <a:t>i w zakresie dostępu kobiet </a:t>
            </a:r>
            <a:br>
              <a:rPr lang="pl-PL" dirty="0"/>
            </a:br>
            <a:r>
              <a:rPr lang="pl-PL" dirty="0"/>
              <a:t>i mężczyzn do produktów i usług projektu: </a:t>
            </a:r>
            <a:br>
              <a:rPr lang="pl-PL" dirty="0"/>
            </a:br>
            <a:r>
              <a:rPr lang="pl-PL" dirty="0"/>
              <a:t>czy w projekcie </a:t>
            </a:r>
            <a:r>
              <a:rPr lang="pl-PL" b="1" dirty="0"/>
              <a:t>zaplanowano działania</a:t>
            </a:r>
            <a:r>
              <a:rPr lang="pl-PL" dirty="0"/>
              <a:t>, które wpłyną na </a:t>
            </a:r>
            <a:r>
              <a:rPr lang="pl-PL" b="1" dirty="0"/>
              <a:t>wyrównywanie szans, </a:t>
            </a:r>
            <a:r>
              <a:rPr lang="pl-PL" dirty="0"/>
              <a:t>płci która jest w gorszym położeniu? </a:t>
            </a:r>
          </a:p>
          <a:p>
            <a:pPr marL="414772" indent="-414772">
              <a:lnSpc>
                <a:spcPct val="130000"/>
              </a:lnSpc>
              <a:spcAft>
                <a:spcPts val="1089"/>
              </a:spcAft>
              <a:buFont typeface="+mj-lt"/>
              <a:buAutoNum type="alphaLcParenR"/>
            </a:pPr>
            <a:r>
              <a:rPr lang="pl-PL" dirty="0"/>
              <a:t>czy w projekcie przewidziano </a:t>
            </a:r>
            <a:r>
              <a:rPr lang="pl-PL" b="1" dirty="0"/>
              <a:t>mechanizmy</a:t>
            </a:r>
            <a:r>
              <a:rPr lang="pl-PL" dirty="0"/>
              <a:t> zapewniające, aby na żadnym etapie wdrażania projektu </a:t>
            </a:r>
            <a:r>
              <a:rPr lang="pl-PL" b="1" dirty="0"/>
              <a:t>nie dochodziło do dyskryminacji i wykluczenia </a:t>
            </a:r>
            <a:r>
              <a:rPr lang="pl-PL" dirty="0"/>
              <a:t>ze względu na płeć? </a:t>
            </a:r>
          </a:p>
        </p:txBody>
      </p:sp>
    </p:spTree>
    <p:extLst>
      <p:ext uri="{BB962C8B-B14F-4D97-AF65-F5344CB8AC3E}">
        <p14:creationId xmlns:p14="http://schemas.microsoft.com/office/powerpoint/2010/main" val="77427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9268" y="333485"/>
            <a:ext cx="8893278" cy="874488"/>
          </a:xfrm>
        </p:spPr>
        <p:txBody>
          <a:bodyPr>
            <a:normAutofit/>
          </a:bodyPr>
          <a:lstStyle/>
          <a:p>
            <a:pPr algn="r">
              <a:spcAft>
                <a:spcPts val="3266"/>
              </a:spcAft>
            </a:pPr>
            <a:r>
              <a:rPr lang="pl-PL" dirty="0"/>
              <a:t>Równości kobiet i mężczyzn w kryterium horyzontalnym</a:t>
            </a:r>
            <a:br>
              <a:rPr lang="pl-PL" dirty="0"/>
            </a:br>
            <a:r>
              <a:rPr lang="pl-PL" dirty="0"/>
              <a:t>(2 z 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3076" y="1381338"/>
            <a:ext cx="9080084" cy="443332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Aft>
                <a:spcPts val="1089"/>
              </a:spcAft>
              <a:buNone/>
            </a:pPr>
            <a:r>
              <a:rPr lang="pl-PL" dirty="0"/>
              <a:t>Ocenie podlega zgodność projektu z zasadą równości kobiet i mężczyzn, tj.: </a:t>
            </a:r>
          </a:p>
          <a:p>
            <a:pPr marL="414772" indent="-414772">
              <a:lnSpc>
                <a:spcPct val="150000"/>
              </a:lnSpc>
              <a:spcAft>
                <a:spcPts val="2722"/>
              </a:spcAft>
              <a:buFont typeface="+mj-lt"/>
              <a:buAutoNum type="alphaLcPeriod" startAt="4"/>
            </a:pPr>
            <a:r>
              <a:rPr lang="pl-PL" dirty="0"/>
              <a:t>jeśli stwierdzony zostanie </a:t>
            </a:r>
            <a:r>
              <a:rPr lang="pl-PL" b="1" dirty="0"/>
              <a:t>neutralny charakter projektu</a:t>
            </a:r>
            <a:r>
              <a:rPr lang="pl-PL" dirty="0"/>
              <a:t> względem zasady równości kobiet i mężczyzn:</a:t>
            </a:r>
            <a:br>
              <a:rPr lang="pl-PL" dirty="0"/>
            </a:br>
            <a:r>
              <a:rPr lang="pl-PL" b="1" dirty="0"/>
              <a:t>czy neutralny charakter </a:t>
            </a:r>
            <a:r>
              <a:rPr lang="pl-PL" dirty="0"/>
              <a:t>projektu względem zasady równości kobiet </a:t>
            </a:r>
            <a:br>
              <a:rPr lang="pl-PL" dirty="0"/>
            </a:br>
            <a:r>
              <a:rPr lang="pl-PL" dirty="0"/>
              <a:t>i mężczyzn </a:t>
            </a:r>
            <a:r>
              <a:rPr lang="pl-PL" b="1" dirty="0"/>
              <a:t>został</a:t>
            </a:r>
            <a:r>
              <a:rPr lang="pl-PL" dirty="0"/>
              <a:t> </a:t>
            </a:r>
            <a:r>
              <a:rPr lang="pl-PL" b="1" dirty="0"/>
              <a:t>uzasadniony w sposób adekwatny i wystarczający</a:t>
            </a:r>
            <a:r>
              <a:rPr lang="pl-PL" dirty="0"/>
              <a:t>? </a:t>
            </a:r>
          </a:p>
          <a:p>
            <a:pPr marL="414772" indent="-414772">
              <a:lnSpc>
                <a:spcPct val="150000"/>
              </a:lnSpc>
              <a:spcAft>
                <a:spcPts val="1089"/>
              </a:spcAft>
              <a:buAutoNum type="alphaLcPeriod" startAt="4"/>
            </a:pPr>
            <a:r>
              <a:rPr lang="pl-PL" dirty="0"/>
              <a:t>zgodność z warunkami w zakresie równości kobiet i mężczyzn zawartymi </a:t>
            </a:r>
            <a:br>
              <a:rPr lang="pl-PL" dirty="0"/>
            </a:br>
            <a:r>
              <a:rPr lang="pl-PL" dirty="0"/>
              <a:t>w opisie działań na rzecz zapewnienia równości, włączenia społecznego i niedyskryminacji dla celu szczegółowego 4 (vi) FEP 2021-2027? </a:t>
            </a:r>
          </a:p>
        </p:txBody>
      </p:sp>
    </p:spTree>
    <p:extLst>
      <p:ext uri="{BB962C8B-B14F-4D97-AF65-F5344CB8AC3E}">
        <p14:creationId xmlns:p14="http://schemas.microsoft.com/office/powerpoint/2010/main" val="153928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1215" y="327218"/>
            <a:ext cx="7773598" cy="1110186"/>
          </a:xfrm>
        </p:spPr>
        <p:txBody>
          <a:bodyPr>
            <a:normAutofit/>
          </a:bodyPr>
          <a:lstStyle/>
          <a:p>
            <a:pPr>
              <a:spcAft>
                <a:spcPts val="3266"/>
              </a:spcAft>
            </a:pPr>
            <a:r>
              <a:rPr lang="pl-PL" dirty="0"/>
              <a:t>Równości kobiet i mężczyzn w projektach EFRR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5242" y="1467196"/>
            <a:ext cx="8753463" cy="4264072"/>
          </a:xfrm>
        </p:spPr>
        <p:txBody>
          <a:bodyPr>
            <a:noAutofit/>
          </a:bodyPr>
          <a:lstStyle/>
          <a:p>
            <a:pPr marL="0" indent="0">
              <a:lnSpc>
                <a:spcPct val="130000"/>
              </a:lnSpc>
              <a:spcBef>
                <a:spcPts val="544"/>
              </a:spcBef>
              <a:spcAft>
                <a:spcPts val="3266"/>
              </a:spcAft>
              <a:buNone/>
            </a:pPr>
            <a:r>
              <a:rPr lang="pl-PL" dirty="0"/>
              <a:t>„Przez zgodność z tą zasadą należy rozumieć, z jednej strony </a:t>
            </a:r>
            <a:r>
              <a:rPr lang="pl-PL" b="1" dirty="0"/>
              <a:t>zaplanowanie</a:t>
            </a:r>
            <a:r>
              <a:rPr lang="pl-PL" dirty="0"/>
              <a:t> takich </a:t>
            </a:r>
            <a:r>
              <a:rPr lang="pl-PL" b="1" dirty="0"/>
              <a:t>działań w projekcie</a:t>
            </a:r>
            <a:r>
              <a:rPr lang="pl-PL" dirty="0"/>
              <a:t>, które wpłyną na wyrównywanie szans danej płci będącej w gorszym położeniu (o ile takie nierówności zostały zdiagnozowane w projekcie). </a:t>
            </a:r>
          </a:p>
          <a:p>
            <a:pPr marL="0" indent="0">
              <a:lnSpc>
                <a:spcPct val="130000"/>
              </a:lnSpc>
              <a:spcBef>
                <a:spcPts val="544"/>
              </a:spcBef>
              <a:spcAft>
                <a:spcPts val="3266"/>
              </a:spcAft>
              <a:buNone/>
            </a:pPr>
            <a:r>
              <a:rPr lang="pl-PL" dirty="0"/>
              <a:t>Z drugiej strony zaś </a:t>
            </a:r>
            <a:r>
              <a:rPr lang="pl-PL" b="1" dirty="0"/>
              <a:t>stworzenie takich mechanizmów</a:t>
            </a:r>
            <a:r>
              <a:rPr lang="pl-PL" dirty="0"/>
              <a:t>, aby na żadnym etapie wdrażania projektu nie dochodziło do dyskryminacji i wykluczenia </a:t>
            </a:r>
            <a:br>
              <a:rPr lang="pl-PL" dirty="0"/>
            </a:br>
            <a:r>
              <a:rPr lang="pl-PL" dirty="0"/>
              <a:t>ze względu na płeć.”</a:t>
            </a:r>
          </a:p>
          <a:p>
            <a:pPr marL="0" indent="0" algn="r">
              <a:lnSpc>
                <a:spcPct val="130000"/>
              </a:lnSpc>
              <a:spcBef>
                <a:spcPts val="544"/>
              </a:spcBef>
              <a:spcAft>
                <a:spcPts val="1633"/>
              </a:spcAft>
              <a:buNone/>
            </a:pPr>
            <a:r>
              <a:rPr lang="pl-PL" dirty="0"/>
              <a:t>Wytyczne równościowe, 2025 r.</a:t>
            </a:r>
          </a:p>
          <a:p>
            <a:pPr marL="0" indent="0">
              <a:spcBef>
                <a:spcPts val="544"/>
              </a:spcBef>
              <a:spcAft>
                <a:spcPts val="1089"/>
              </a:spcAft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2827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obrazu 6" descr="postacie osób w różnych sytuacjach życiowych - kobieta w ciąży, starszy mężczyzna z balkonikiem do chodzenia, kobieta z walizką i z dzieckiem, osoba na wózku inwalidzkim">
            <a:extLst>
              <a:ext uri="{FF2B5EF4-FFF2-40B4-BE49-F238E27FC236}">
                <a16:creationId xmlns:a16="http://schemas.microsoft.com/office/drawing/2014/main" id="{322CC600-73CA-4582-B0CF-A43BD22D46D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" b="944"/>
          <a:stretch>
            <a:fillRect/>
          </a:stretch>
        </p:blipFill>
        <p:spPr>
          <a:xfrm>
            <a:off x="1246291" y="554729"/>
            <a:ext cx="6963597" cy="3527515"/>
          </a:xfr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D55C95E8-6A36-4729-B511-7A941B4A9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0297" y="4713463"/>
            <a:ext cx="6075077" cy="1197862"/>
          </a:xfrm>
        </p:spPr>
        <p:txBody>
          <a:bodyPr/>
          <a:lstStyle/>
          <a:p>
            <a:r>
              <a:rPr lang="pl-PL" dirty="0"/>
              <a:t>Karta praw podstawowych </a:t>
            </a:r>
            <a:br>
              <a:rPr lang="pl-PL" dirty="0"/>
            </a:br>
            <a:r>
              <a:rPr lang="pl-PL" dirty="0"/>
              <a:t>Unii Europejskiej</a:t>
            </a:r>
          </a:p>
        </p:txBody>
      </p:sp>
    </p:spTree>
    <p:extLst>
      <p:ext uri="{BB962C8B-B14F-4D97-AF65-F5344CB8AC3E}">
        <p14:creationId xmlns:p14="http://schemas.microsoft.com/office/powerpoint/2010/main" val="283491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1D38A23-3781-4736-80B9-8143BBD6C1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</a:t>
            </a:fld>
            <a:endParaRPr lang="pl-PL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F1067BF0-C2AB-4524-B084-F723EB3D34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279854"/>
              </p:ext>
            </p:extLst>
          </p:nvPr>
        </p:nvGraphicFramePr>
        <p:xfrm>
          <a:off x="514596" y="1087715"/>
          <a:ext cx="11205179" cy="5166950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8747391">
                  <a:extLst>
                    <a:ext uri="{9D8B030D-6E8A-4147-A177-3AD203B41FA5}">
                      <a16:colId xmlns:a16="http://schemas.microsoft.com/office/drawing/2014/main" val="1337490944"/>
                    </a:ext>
                  </a:extLst>
                </a:gridCol>
                <a:gridCol w="2457788">
                  <a:extLst>
                    <a:ext uri="{9D8B030D-6E8A-4147-A177-3AD203B41FA5}">
                      <a16:colId xmlns:a16="http://schemas.microsoft.com/office/drawing/2014/main" val="1215095421"/>
                    </a:ext>
                  </a:extLst>
                </a:gridCol>
              </a:tblGrid>
              <a:tr h="861432">
                <a:tc>
                  <a:txBody>
                    <a:bodyPr/>
                    <a:lstStyle/>
                    <a:p>
                      <a:pPr algn="l" fontAlgn="b"/>
                      <a:r>
                        <a:rPr lang="pl-PL" sz="2800" u="none" strike="noStrike" dirty="0">
                          <a:effectLst/>
                        </a:rPr>
                        <a:t>Numer i nazwa Działania </a:t>
                      </a:r>
                      <a:endParaRPr lang="pl-PL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6" rtl="0" eaLnBrk="1" fontAlgn="b" latinLnBrk="0" hangingPunct="1"/>
                      <a:r>
                        <a:rPr lang="pl-PL" sz="2800" u="none" strike="noStrike" kern="1200" dirty="0">
                          <a:effectLst/>
                        </a:rPr>
                        <a:t>Alokacja (mln EUR)</a:t>
                      </a:r>
                      <a:endParaRPr lang="pl-PL" sz="2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45714740"/>
                  </a:ext>
                </a:extLst>
              </a:tr>
              <a:tr h="757361">
                <a:tc>
                  <a:txBody>
                    <a:bodyPr/>
                    <a:lstStyle/>
                    <a:p>
                      <a:pPr algn="l" fontAlgn="b"/>
                      <a:r>
                        <a:rPr lang="pl-PL" sz="2800" dirty="0"/>
                        <a:t>6.11. Infrastruktura turystyki - </a:t>
                      </a:r>
                      <a:r>
                        <a:rPr lang="pl-PL" sz="2800" u="none" strike="noStrike" dirty="0">
                          <a:effectLst/>
                        </a:rPr>
                        <a:t>projekty dot. rozwoju infrastruktury turystyki żeglarskiej</a:t>
                      </a:r>
                      <a:endParaRPr lang="pl-PL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6" rtl="0" eaLnBrk="1" fontAlgn="b" latinLnBrk="0" hangingPunct="1"/>
                      <a:r>
                        <a:rPr lang="pl-PL" sz="2800" u="none" strike="noStrike" kern="1200" dirty="0">
                          <a:effectLst/>
                        </a:rPr>
                        <a:t>14,89 </a:t>
                      </a:r>
                      <a:endParaRPr lang="pl-PL" sz="2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494905"/>
                  </a:ext>
                </a:extLst>
              </a:tr>
              <a:tr h="861432">
                <a:tc>
                  <a:txBody>
                    <a:bodyPr/>
                    <a:lstStyle/>
                    <a:p>
                      <a:pPr algn="l" fontAlgn="b"/>
                      <a:r>
                        <a:rPr lang="pl-PL" sz="2800" dirty="0"/>
                        <a:t>6.11. Infrastruktura turystyki - projekty dot. rozwoju infrastruktury turystyki kajakowej </a:t>
                      </a:r>
                      <a:endParaRPr lang="pl-PL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6" rtl="0" eaLnBrk="1" fontAlgn="b" latinLnBrk="0" hangingPunct="1"/>
                      <a:r>
                        <a:rPr lang="pl-PL" sz="2800" u="none" strike="noStrike" kern="1200" dirty="0">
                          <a:effectLst/>
                        </a:rPr>
                        <a:t> 4,5</a:t>
                      </a:r>
                      <a:endParaRPr lang="pl-PL" sz="2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89390623"/>
                  </a:ext>
                </a:extLst>
              </a:tr>
              <a:tr h="861432">
                <a:tc>
                  <a:txBody>
                    <a:bodyPr/>
                    <a:lstStyle/>
                    <a:p>
                      <a:pPr algn="l" fontAlgn="b"/>
                      <a:r>
                        <a:rPr lang="pl-PL" sz="2800" dirty="0"/>
                        <a:t>6.11. Infrastruktura turystyki -projekty dot. rozwoju infrastruktury turystyki rowerowej</a:t>
                      </a:r>
                      <a:endParaRPr lang="pl-PL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u="none" strike="noStrike" kern="1200" dirty="0">
                          <a:effectLst/>
                        </a:rPr>
                        <a:t>17,73</a:t>
                      </a:r>
                      <a:endParaRPr lang="pl-PL" sz="2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17686473"/>
                  </a:ext>
                </a:extLst>
              </a:tr>
              <a:tr h="861432">
                <a:tc>
                  <a:txBody>
                    <a:bodyPr/>
                    <a:lstStyle/>
                    <a:p>
                      <a:pPr algn="l" fontAlgn="b"/>
                      <a:r>
                        <a:rPr lang="pl-PL" sz="2800" dirty="0"/>
                        <a:t>6.11. Infrastruktura turystyki -  </a:t>
                      </a:r>
                      <a:r>
                        <a:rPr lang="pl-PL" sz="2800" u="none" strike="noStrike" dirty="0">
                          <a:effectLst/>
                        </a:rPr>
                        <a:t>projekty dot. rozwoju infrastruktury turystyki uzdrowiskowej </a:t>
                      </a:r>
                      <a:endParaRPr lang="pl-PL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u="none" strike="noStrike" kern="1200" dirty="0">
                          <a:effectLst/>
                        </a:rPr>
                        <a:t>1,6</a:t>
                      </a:r>
                      <a:endParaRPr lang="pl-PL" sz="2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539554081"/>
                  </a:ext>
                </a:extLst>
              </a:tr>
              <a:tr h="861432">
                <a:tc>
                  <a:txBody>
                    <a:bodyPr/>
                    <a:lstStyle/>
                    <a:p>
                      <a:pPr algn="l" fontAlgn="b"/>
                      <a:r>
                        <a:rPr lang="pl-PL" sz="2800" kern="1200" dirty="0"/>
                        <a:t>6.12. Infrastruktura turystyki - RLKS</a:t>
                      </a:r>
                      <a:endParaRPr lang="pl-PL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u="none" strike="noStrike" kern="1200" dirty="0">
                          <a:effectLst/>
                        </a:rPr>
                        <a:t> 10,0</a:t>
                      </a:r>
                      <a:endParaRPr lang="pl-PL" sz="2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98744779"/>
                  </a:ext>
                </a:extLst>
              </a:tr>
            </a:tbl>
          </a:graphicData>
        </a:graphic>
      </p:graphicFrame>
      <p:sp>
        <p:nvSpPr>
          <p:cNvPr id="2" name="Tytuł 1">
            <a:extLst>
              <a:ext uri="{FF2B5EF4-FFF2-40B4-BE49-F238E27FC236}">
                <a16:creationId xmlns:a16="http://schemas.microsoft.com/office/drawing/2014/main" id="{88920407-527B-4C8B-98D6-6ED3A1ECA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596" y="356376"/>
            <a:ext cx="11162371" cy="979757"/>
          </a:xfrm>
        </p:spPr>
        <p:txBody>
          <a:bodyPr>
            <a:normAutofit/>
          </a:bodyPr>
          <a:lstStyle/>
          <a:p>
            <a:r>
              <a:rPr lang="pl-PL" dirty="0"/>
              <a:t>Infrastruktura turystyki w FEP 2021-2027</a:t>
            </a:r>
          </a:p>
        </p:txBody>
      </p:sp>
    </p:spTree>
    <p:extLst>
      <p:ext uri="{BB962C8B-B14F-4D97-AF65-F5344CB8AC3E}">
        <p14:creationId xmlns:p14="http://schemas.microsoft.com/office/powerpoint/2010/main" val="31695191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3653" y="489728"/>
            <a:ext cx="7838397" cy="1044866"/>
          </a:xfrm>
        </p:spPr>
        <p:txBody>
          <a:bodyPr>
            <a:normAutofit/>
          </a:bodyPr>
          <a:lstStyle/>
          <a:p>
            <a:r>
              <a:rPr lang="pl-PL" dirty="0"/>
              <a:t>Karta praw podstawowych Unii Europejskiej</a:t>
            </a:r>
            <a:br>
              <a:rPr lang="pl-PL" dirty="0"/>
            </a:br>
            <a:r>
              <a:rPr lang="pl-PL" dirty="0"/>
              <a:t>– ocena projektu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9917" y="1701097"/>
            <a:ext cx="8492166" cy="4474069"/>
          </a:xfrm>
        </p:spPr>
        <p:txBody>
          <a:bodyPr>
            <a:normAutofit/>
          </a:bodyPr>
          <a:lstStyle/>
          <a:p>
            <a:pPr marL="0" indent="0">
              <a:spcAft>
                <a:spcPts val="1633"/>
              </a:spcAft>
              <a:buNone/>
            </a:pPr>
            <a:r>
              <a:rPr lang="pl-PL" dirty="0"/>
              <a:t>Zgodność projektu z Kartą Praw Podstawowych Unii Europejskiej, tj.:</a:t>
            </a:r>
          </a:p>
          <a:p>
            <a:pPr marL="414772" indent="-414772">
              <a:spcAft>
                <a:spcPts val="1633"/>
              </a:spcAft>
              <a:buFont typeface="+mj-lt"/>
              <a:buAutoNum type="alphaLcParenR"/>
            </a:pPr>
            <a:r>
              <a:rPr lang="pl-PL" dirty="0"/>
              <a:t>czy zapisy wniosku o dofinansowanie dotyczące zakresu oraz sposobu realizacji projektu </a:t>
            </a:r>
            <a:r>
              <a:rPr lang="pl-PL" b="1" dirty="0"/>
              <a:t>nie stoją w sprzeczności </a:t>
            </a:r>
            <a:r>
              <a:rPr lang="pl-PL" dirty="0"/>
              <a:t>z wymogami Karty Praw Podstawowych Unii Europejskiej? </a:t>
            </a:r>
          </a:p>
          <a:p>
            <a:pPr marL="414772" indent="-414772">
              <a:spcAft>
                <a:spcPts val="1633"/>
              </a:spcAft>
              <a:buFont typeface="+mj-lt"/>
              <a:buAutoNum type="alphaLcParenR"/>
            </a:pPr>
            <a:r>
              <a:rPr lang="pl-PL" dirty="0"/>
              <a:t>w przypadku, gdy we wniosku o dofinansowanie stwierdzono </a:t>
            </a:r>
            <a:r>
              <a:rPr lang="pl-PL" b="1" dirty="0"/>
              <a:t>neutralny charakter</a:t>
            </a:r>
            <a:r>
              <a:rPr lang="pl-PL" dirty="0"/>
              <a:t> wymogów Karty Praw Podstawowych Unii Europejskiej względem zakresu i sposobu realizacji projektu:</a:t>
            </a:r>
            <a:br>
              <a:rPr lang="pl-PL" dirty="0"/>
            </a:br>
            <a:r>
              <a:rPr lang="pl-PL" b="1" dirty="0"/>
              <a:t>czy neutralny charakter wymogów został zidentyfikowany prawidłowo</a:t>
            </a:r>
            <a:r>
              <a:rPr lang="pl-PL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8683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3653" y="489728"/>
            <a:ext cx="7838397" cy="653174"/>
          </a:xfrm>
        </p:spPr>
        <p:txBody>
          <a:bodyPr/>
          <a:lstStyle/>
          <a:p>
            <a:r>
              <a:rPr lang="pl-PL" dirty="0"/>
              <a:t>Struktura i zawartość Karty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1080" y="1469270"/>
            <a:ext cx="5225948" cy="4180758"/>
          </a:xfrm>
        </p:spPr>
        <p:txBody>
          <a:bodyPr>
            <a:normAutofit/>
          </a:bodyPr>
          <a:lstStyle/>
          <a:p>
            <a:pPr>
              <a:spcAft>
                <a:spcPts val="1633"/>
              </a:spcAft>
            </a:pPr>
            <a:r>
              <a:rPr lang="pl-PL" dirty="0"/>
              <a:t>Godność człowieka (art. 1–5),</a:t>
            </a:r>
          </a:p>
          <a:p>
            <a:pPr>
              <a:spcAft>
                <a:spcPts val="1633"/>
              </a:spcAft>
            </a:pPr>
            <a:r>
              <a:rPr lang="pl-PL" dirty="0"/>
              <a:t>Wolność (art. 6-19)</a:t>
            </a:r>
          </a:p>
          <a:p>
            <a:pPr>
              <a:spcAft>
                <a:spcPts val="1633"/>
              </a:spcAft>
            </a:pPr>
            <a:r>
              <a:rPr lang="pl-PL" dirty="0"/>
              <a:t>Równość (art. 20–26),</a:t>
            </a:r>
          </a:p>
          <a:p>
            <a:pPr>
              <a:spcAft>
                <a:spcPts val="1633"/>
              </a:spcAft>
            </a:pPr>
            <a:r>
              <a:rPr lang="pl-PL" dirty="0"/>
              <a:t>Solidarność (art. 27–38),</a:t>
            </a:r>
          </a:p>
          <a:p>
            <a:pPr>
              <a:spcAft>
                <a:spcPts val="1633"/>
              </a:spcAft>
            </a:pPr>
            <a:r>
              <a:rPr lang="pl-PL" dirty="0"/>
              <a:t>Prawa obywatelskie (art. 39–46),</a:t>
            </a:r>
          </a:p>
          <a:p>
            <a:pPr>
              <a:spcAft>
                <a:spcPts val="1633"/>
              </a:spcAft>
            </a:pPr>
            <a:r>
              <a:rPr lang="pl-PL" dirty="0"/>
              <a:t>Wymiar sprawiedliwości (art. 47–50),</a:t>
            </a:r>
          </a:p>
          <a:p>
            <a:pPr>
              <a:spcAft>
                <a:spcPts val="1633"/>
              </a:spcAft>
            </a:pPr>
            <a:r>
              <a:rPr lang="pl-PL" dirty="0"/>
              <a:t>Postanowienia ogólne (art. 51–54).</a:t>
            </a:r>
          </a:p>
        </p:txBody>
      </p:sp>
    </p:spTree>
    <p:extLst>
      <p:ext uri="{BB962C8B-B14F-4D97-AF65-F5344CB8AC3E}">
        <p14:creationId xmlns:p14="http://schemas.microsoft.com/office/powerpoint/2010/main" val="293048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E3C974-FC3E-493E-AD77-D76634F1A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6802" y="326440"/>
            <a:ext cx="7838397" cy="1273479"/>
          </a:xfrm>
        </p:spPr>
        <p:txBody>
          <a:bodyPr>
            <a:normAutofit/>
          </a:bodyPr>
          <a:lstStyle/>
          <a:p>
            <a:r>
              <a:rPr lang="pl-PL" dirty="0"/>
              <a:t>Procedura służąca do włączania postanowień Karty Praw Podstawowych Unii Europejskiej </a:t>
            </a:r>
            <a:br>
              <a:rPr lang="pl-PL" dirty="0"/>
            </a:br>
            <a:r>
              <a:rPr lang="pl-PL" dirty="0"/>
              <a:t>do praktyki wdrażania programów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C3B5B44-D9AE-47FC-A05F-08EE134E5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47" y="1991864"/>
            <a:ext cx="9406707" cy="4311407"/>
          </a:xfrm>
        </p:spPr>
        <p:txBody>
          <a:bodyPr>
            <a:normAutofit/>
          </a:bodyPr>
          <a:lstStyle/>
          <a:p>
            <a:pPr>
              <a:spcBef>
                <a:spcPts val="1089"/>
              </a:spcBef>
              <a:spcAft>
                <a:spcPts val="1633"/>
              </a:spcAft>
            </a:pPr>
            <a:r>
              <a:rPr lang="pl-PL" b="1" dirty="0"/>
              <a:t>Uczestnik projektu/ostateczny odbiorca </a:t>
            </a:r>
            <a:r>
              <a:rPr lang="pl-PL" dirty="0"/>
              <a:t>może zgłosić do IZ</a:t>
            </a:r>
            <a:r>
              <a:rPr lang="pl-PL" b="1" dirty="0"/>
              <a:t> podejrzenia o niezgodności </a:t>
            </a:r>
            <a:r>
              <a:rPr lang="pl-PL" dirty="0"/>
              <a:t>tego projektu lub działań beneficjenta związanych z realizacją tego projektu z KPP. Zgłoszenie tego podejrzenia wymaga użycia formy pisemnej. </a:t>
            </a:r>
          </a:p>
          <a:p>
            <a:pPr>
              <a:spcBef>
                <a:spcPts val="1089"/>
              </a:spcBef>
            </a:pPr>
            <a:r>
              <a:rPr lang="pl-PL" dirty="0"/>
              <a:t>W procesie składania zgłoszenia o podejrzeniu niezgodności z KPP do IZ </a:t>
            </a:r>
            <a:r>
              <a:rPr lang="pl-PL" b="1" dirty="0"/>
              <a:t>uczestnik projektu/ ostateczny odbiorca musi wykazać </a:t>
            </a:r>
            <a:r>
              <a:rPr lang="pl-PL" sz="2177" b="1" dirty="0">
                <a:solidFill>
                  <a:srgbClr val="C00000"/>
                </a:solidFill>
              </a:rPr>
              <a:t>interes faktyczny</a:t>
            </a:r>
            <a:r>
              <a:rPr lang="pl-PL" b="1" dirty="0"/>
              <a:t>. </a:t>
            </a:r>
          </a:p>
          <a:p>
            <a:pPr>
              <a:spcBef>
                <a:spcPts val="1089"/>
              </a:spcBef>
            </a:pPr>
            <a:r>
              <a:rPr lang="pl-PL" b="1" dirty="0"/>
              <a:t>Każdy – </a:t>
            </a:r>
            <a:r>
              <a:rPr lang="pl-PL" dirty="0"/>
              <a:t>w tym również organizacje pozarządowe, które działają na rzecz dostępności lub równego traktowania </a:t>
            </a:r>
            <a:r>
              <a:rPr lang="pl-PL" b="1" dirty="0"/>
              <a:t>– może poinformować IZ lub beneficjenta o zauważonych problemach, nieprawidłowościach czy błędach związanych ze stosowaniem zapisów KPP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204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D4CE09-B4AD-4F3E-826E-3075ED796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241" y="4474190"/>
            <a:ext cx="8688139" cy="158992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Zasada równości szans i niedyskryminacji,  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tym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dostępność dla osób z niepełnosprawnościami)</a:t>
            </a:r>
          </a:p>
        </p:txBody>
      </p:sp>
      <p:pic>
        <p:nvPicPr>
          <p:cNvPr id="9" name="Symbol zastępczy obrazu 8">
            <a:extLst>
              <a:ext uri="{FF2B5EF4-FFF2-40B4-BE49-F238E27FC236}">
                <a16:creationId xmlns:a16="http://schemas.microsoft.com/office/drawing/2014/main" id="{D2B6DD11-BBD9-48E0-B55A-041690171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" r="1651"/>
          <a:stretch>
            <a:fillRect/>
          </a:stretch>
        </p:blipFill>
        <p:spPr>
          <a:xfrm>
            <a:off x="1457971" y="2318486"/>
            <a:ext cx="9080154" cy="1589927"/>
          </a:xfrm>
        </p:spPr>
      </p:pic>
    </p:spTree>
    <p:extLst>
      <p:ext uri="{BB962C8B-B14F-4D97-AF65-F5344CB8AC3E}">
        <p14:creationId xmlns:p14="http://schemas.microsoft.com/office/powerpoint/2010/main" val="72513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07363" y="296140"/>
            <a:ext cx="8938216" cy="401796"/>
          </a:xfrm>
          <a:prstGeom prst="rect">
            <a:avLst/>
          </a:prstGeom>
        </p:spPr>
        <p:txBody>
          <a:bodyPr vert="horz" wrap="square" lIns="0" tIns="10941" rIns="0" bIns="0" rtlCol="0" anchor="t" anchorCtr="0">
            <a:spAutoFit/>
          </a:bodyPr>
          <a:lstStyle/>
          <a:p>
            <a:pPr marL="11517">
              <a:lnSpc>
                <a:spcPct val="100000"/>
              </a:lnSpc>
              <a:spcBef>
                <a:spcPts val="86"/>
              </a:spcBef>
            </a:pPr>
            <a:r>
              <a:rPr sz="2539" spc="-9" dirty="0"/>
              <a:t>Artykuł </a:t>
            </a:r>
            <a:r>
              <a:rPr sz="2539" spc="-5" dirty="0"/>
              <a:t>9 Zasady</a:t>
            </a:r>
            <a:r>
              <a:rPr sz="2539" spc="45" dirty="0"/>
              <a:t> </a:t>
            </a:r>
            <a:r>
              <a:rPr sz="2539" spc="-5" dirty="0"/>
              <a:t>horyzontalne</a:t>
            </a:r>
            <a:endParaRPr sz="2539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30EE8C8-7D45-4208-8DCC-67446C690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944" y="1273278"/>
            <a:ext cx="9145410" cy="4311426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785"/>
              </a:spcBef>
              <a:buNone/>
            </a:pPr>
            <a:r>
              <a:rPr lang="pl-PL" sz="2177" spc="-5" dirty="0">
                <a:latin typeface="Arial"/>
                <a:cs typeface="Arial"/>
              </a:rPr>
              <a:t>3.</a:t>
            </a:r>
            <a:endParaRPr lang="pl-PL" sz="2177" dirty="0">
              <a:latin typeface="Arial"/>
              <a:cs typeface="Arial"/>
            </a:endParaRPr>
          </a:p>
          <a:p>
            <a:pPr marL="0" indent="0">
              <a:lnSpc>
                <a:spcPct val="124000"/>
              </a:lnSpc>
              <a:spcBef>
                <a:spcPts val="1089"/>
              </a:spcBef>
              <a:buNone/>
            </a:pPr>
            <a:r>
              <a:rPr lang="pl-PL" sz="2177" spc="-5" dirty="0">
                <a:latin typeface="Arial"/>
                <a:cs typeface="Arial"/>
              </a:rPr>
              <a:t>Państwa członkowskie i Komisja podejmują odpowiednie </a:t>
            </a:r>
            <a:r>
              <a:rPr lang="pl-PL" sz="2177" dirty="0">
                <a:latin typeface="Arial"/>
                <a:cs typeface="Arial"/>
              </a:rPr>
              <a:t>kroki </a:t>
            </a:r>
            <a:r>
              <a:rPr lang="pl-PL" sz="2177" spc="-5" dirty="0">
                <a:latin typeface="Arial"/>
                <a:cs typeface="Arial"/>
              </a:rPr>
              <a:t>w</a:t>
            </a:r>
            <a:r>
              <a:rPr lang="pl-PL" sz="2177" spc="32" dirty="0">
                <a:latin typeface="Arial"/>
                <a:cs typeface="Arial"/>
              </a:rPr>
              <a:t> </a:t>
            </a:r>
            <a:r>
              <a:rPr lang="pl-PL" sz="2177" spc="-5" dirty="0">
                <a:latin typeface="Arial"/>
                <a:cs typeface="Arial"/>
              </a:rPr>
              <a:t>celu </a:t>
            </a:r>
            <a:r>
              <a:rPr lang="pl-PL" sz="2177" b="1" spc="-5" dirty="0">
                <a:latin typeface="Arial"/>
                <a:cs typeface="Arial"/>
              </a:rPr>
              <a:t>zapobiegania </a:t>
            </a:r>
            <a:r>
              <a:rPr lang="pl-PL" sz="2177" b="1" dirty="0">
                <a:latin typeface="Arial"/>
                <a:cs typeface="Arial"/>
              </a:rPr>
              <a:t>wszelkiej </a:t>
            </a:r>
            <a:r>
              <a:rPr lang="pl-PL" sz="2177" b="1" spc="-9" dirty="0">
                <a:latin typeface="Arial"/>
                <a:cs typeface="Arial"/>
              </a:rPr>
              <a:t>dyskryminacji </a:t>
            </a:r>
            <a:r>
              <a:rPr lang="pl-PL" sz="2177" dirty="0">
                <a:latin typeface="Arial"/>
                <a:cs typeface="Arial"/>
              </a:rPr>
              <a:t>ze </a:t>
            </a:r>
            <a:r>
              <a:rPr lang="pl-PL" sz="2177" spc="-5" dirty="0">
                <a:latin typeface="Arial"/>
                <a:cs typeface="Arial"/>
              </a:rPr>
              <a:t>względu</a:t>
            </a:r>
            <a:r>
              <a:rPr lang="pl-PL" sz="2177" spc="95" dirty="0">
                <a:latin typeface="Arial"/>
                <a:cs typeface="Arial"/>
              </a:rPr>
              <a:t> </a:t>
            </a:r>
            <a:r>
              <a:rPr lang="pl-PL" sz="2177" spc="-5" dirty="0">
                <a:latin typeface="Arial"/>
                <a:cs typeface="Arial"/>
              </a:rPr>
              <a:t>na:</a:t>
            </a:r>
          </a:p>
          <a:p>
            <a:pPr marL="0" indent="0" algn="ctr">
              <a:lnSpc>
                <a:spcPct val="124000"/>
              </a:lnSpc>
              <a:spcBef>
                <a:spcPts val="1089"/>
              </a:spcBef>
              <a:buNone/>
            </a:pPr>
            <a:r>
              <a:rPr lang="pl-PL" sz="2177" spc="-5" dirty="0">
                <a:latin typeface="Arial"/>
                <a:cs typeface="Arial"/>
              </a:rPr>
              <a:t>płeć, rasę lub pochodzenie etniczne, religię lub światopogląd,  niepełnosprawność, wiek lub orientację</a:t>
            </a:r>
            <a:r>
              <a:rPr lang="pl-PL" sz="2177" spc="23" dirty="0">
                <a:latin typeface="Arial"/>
                <a:cs typeface="Arial"/>
              </a:rPr>
              <a:t> </a:t>
            </a:r>
            <a:r>
              <a:rPr lang="pl-PL" sz="2177" spc="-5" dirty="0">
                <a:latin typeface="Arial"/>
                <a:cs typeface="Arial"/>
              </a:rPr>
              <a:t>seksualną</a:t>
            </a:r>
            <a:endParaRPr lang="pl-PL" sz="2177" dirty="0">
              <a:latin typeface="Arial"/>
              <a:cs typeface="Arial"/>
            </a:endParaRPr>
          </a:p>
          <a:p>
            <a:pPr marL="0" marR="552808" indent="0">
              <a:lnSpc>
                <a:spcPct val="124000"/>
              </a:lnSpc>
              <a:spcBef>
                <a:spcPts val="1089"/>
              </a:spcBef>
              <a:buNone/>
            </a:pPr>
            <a:r>
              <a:rPr lang="pl-PL" sz="2177" spc="-5" dirty="0">
                <a:latin typeface="Arial"/>
                <a:cs typeface="Arial"/>
              </a:rPr>
              <a:t>podczas przygotowywania, wdrażania, monitorowania, sprawozdawczości  </a:t>
            </a:r>
            <a:r>
              <a:rPr lang="pl-PL" sz="2177" dirty="0">
                <a:latin typeface="Arial"/>
                <a:cs typeface="Arial"/>
              </a:rPr>
              <a:t> </a:t>
            </a:r>
            <a:br>
              <a:rPr lang="pl-PL" sz="2177" dirty="0">
                <a:latin typeface="Arial"/>
                <a:cs typeface="Arial"/>
              </a:rPr>
            </a:br>
            <a:r>
              <a:rPr lang="pl-PL" sz="2177" spc="-5" dirty="0">
                <a:latin typeface="Arial"/>
                <a:cs typeface="Arial"/>
              </a:rPr>
              <a:t>i ewaluacji </a:t>
            </a:r>
            <a:r>
              <a:rPr lang="pl-PL" sz="2177" spc="-18" dirty="0">
                <a:latin typeface="Arial"/>
                <a:cs typeface="Arial"/>
              </a:rPr>
              <a:t>programów.</a:t>
            </a:r>
            <a:endParaRPr lang="pl-PL" sz="2177" dirty="0">
              <a:latin typeface="Arial"/>
              <a:cs typeface="Arial"/>
            </a:endParaRPr>
          </a:p>
          <a:p>
            <a:pPr marL="0" marR="4607" indent="0">
              <a:lnSpc>
                <a:spcPct val="124000"/>
              </a:lnSpc>
              <a:spcBef>
                <a:spcPts val="1089"/>
              </a:spcBef>
              <a:buNone/>
            </a:pPr>
            <a:r>
              <a:rPr lang="pl-PL" sz="2177" spc="-5" dirty="0">
                <a:latin typeface="Arial"/>
                <a:cs typeface="Arial"/>
              </a:rPr>
              <a:t>W procesie przygotowywania i wdrażania programów należy w </a:t>
            </a:r>
            <a:r>
              <a:rPr lang="pl-PL" sz="2177" dirty="0">
                <a:latin typeface="Arial"/>
                <a:cs typeface="Arial"/>
              </a:rPr>
              <a:t>szczególności  </a:t>
            </a:r>
            <a:r>
              <a:rPr lang="pl-PL" sz="2177" spc="-5" dirty="0">
                <a:latin typeface="Arial"/>
                <a:cs typeface="Arial"/>
              </a:rPr>
              <a:t>wziąć pod uwagę zapewnienie dostępności dla osób z</a:t>
            </a:r>
            <a:r>
              <a:rPr lang="pl-PL" sz="2177" spc="122" dirty="0">
                <a:latin typeface="Arial"/>
                <a:cs typeface="Arial"/>
              </a:rPr>
              <a:t> </a:t>
            </a:r>
            <a:r>
              <a:rPr lang="pl-PL" sz="2177" spc="-5" dirty="0">
                <a:latin typeface="Arial"/>
                <a:cs typeface="Arial"/>
              </a:rPr>
              <a:t>niepełnosprawnościami</a:t>
            </a:r>
            <a:r>
              <a:rPr lang="pl-PL" sz="1995" spc="-5" dirty="0">
                <a:latin typeface="Arial"/>
                <a:cs typeface="Arial"/>
              </a:rPr>
              <a:t>.</a:t>
            </a:r>
            <a:endParaRPr lang="pl-PL" sz="1995" dirty="0">
              <a:latin typeface="Arial"/>
              <a:cs typeface="Arial"/>
            </a:endParaRPr>
          </a:p>
          <a:p>
            <a:pPr marL="0" indent="0">
              <a:buNone/>
            </a:pP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3653" y="489728"/>
            <a:ext cx="7838397" cy="653174"/>
          </a:xfrm>
        </p:spPr>
        <p:txBody>
          <a:bodyPr/>
          <a:lstStyle/>
          <a:p>
            <a:r>
              <a:rPr lang="pl-PL" dirty="0"/>
              <a:t>Osoba ze szczególnymi potrzebami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7188" y="1469270"/>
            <a:ext cx="8263530" cy="4246082"/>
          </a:xfrm>
        </p:spPr>
        <p:txBody>
          <a:bodyPr>
            <a:normAutofit/>
          </a:bodyPr>
          <a:lstStyle/>
          <a:p>
            <a:pPr marL="0" indent="0">
              <a:spcBef>
                <a:spcPts val="544"/>
              </a:spcBef>
              <a:spcAft>
                <a:spcPts val="544"/>
              </a:spcAft>
              <a:buNone/>
            </a:pPr>
            <a:r>
              <a:rPr lang="pl-PL" dirty="0"/>
              <a:t>Osoba, która ze względu na swoje</a:t>
            </a:r>
          </a:p>
          <a:p>
            <a:pPr marL="0" indent="0">
              <a:spcBef>
                <a:spcPts val="544"/>
              </a:spcBef>
              <a:spcAft>
                <a:spcPts val="544"/>
              </a:spcAft>
              <a:buNone/>
            </a:pPr>
            <a:r>
              <a:rPr lang="pl-PL" b="1" dirty="0"/>
              <a:t>cechy</a:t>
            </a:r>
            <a:r>
              <a:rPr lang="pl-PL" dirty="0"/>
              <a:t> </a:t>
            </a:r>
            <a:r>
              <a:rPr lang="pl-PL" b="1" dirty="0"/>
              <a:t>zewnętrzne</a:t>
            </a:r>
            <a:r>
              <a:rPr lang="pl-PL" dirty="0"/>
              <a:t> lub </a:t>
            </a:r>
            <a:r>
              <a:rPr lang="pl-PL" b="1" dirty="0"/>
              <a:t>wewnętrzne</a:t>
            </a:r>
            <a:r>
              <a:rPr lang="pl-PL" dirty="0"/>
              <a:t>, </a:t>
            </a:r>
          </a:p>
          <a:p>
            <a:pPr marL="0" indent="0">
              <a:spcBef>
                <a:spcPts val="544"/>
              </a:spcBef>
              <a:spcAft>
                <a:spcPts val="544"/>
              </a:spcAft>
              <a:buNone/>
            </a:pPr>
            <a:r>
              <a:rPr lang="pl-PL" dirty="0"/>
              <a:t>albo ze względu na </a:t>
            </a:r>
            <a:r>
              <a:rPr lang="pl-PL" b="1" dirty="0"/>
              <a:t>okoliczności</a:t>
            </a:r>
            <a:r>
              <a:rPr lang="pl-PL" dirty="0"/>
              <a:t>, w których się znajduje, </a:t>
            </a:r>
          </a:p>
          <a:p>
            <a:pPr marL="0" indent="0">
              <a:spcBef>
                <a:spcPts val="544"/>
              </a:spcBef>
              <a:spcAft>
                <a:spcPts val="544"/>
              </a:spcAft>
              <a:buNone/>
            </a:pPr>
            <a:r>
              <a:rPr lang="pl-PL" dirty="0"/>
              <a:t>musi podjąć dodatkowe działania lub zastosować dodatkowe środki</a:t>
            </a:r>
          </a:p>
          <a:p>
            <a:pPr marL="0" indent="0">
              <a:spcBef>
                <a:spcPts val="544"/>
              </a:spcBef>
              <a:spcAft>
                <a:spcPts val="544"/>
              </a:spcAft>
              <a:buNone/>
            </a:pPr>
            <a:r>
              <a:rPr lang="pl-PL" dirty="0"/>
              <a:t>w celu </a:t>
            </a:r>
            <a:r>
              <a:rPr lang="pl-PL" b="1" dirty="0"/>
              <a:t>przezwyciężenia bariery</a:t>
            </a:r>
            <a:r>
              <a:rPr lang="pl-PL" dirty="0"/>
              <a:t>, </a:t>
            </a:r>
          </a:p>
          <a:p>
            <a:pPr marL="0" indent="0">
              <a:spcBef>
                <a:spcPts val="544"/>
              </a:spcBef>
              <a:spcAft>
                <a:spcPts val="544"/>
              </a:spcAft>
              <a:buNone/>
            </a:pPr>
            <a:r>
              <a:rPr lang="pl-PL" dirty="0"/>
              <a:t>aby uczestniczyć w różnych sferach życia</a:t>
            </a:r>
          </a:p>
          <a:p>
            <a:pPr marL="0" indent="0">
              <a:spcBef>
                <a:spcPts val="544"/>
              </a:spcBef>
              <a:spcAft>
                <a:spcPts val="544"/>
              </a:spcAft>
              <a:buNone/>
            </a:pPr>
            <a:r>
              <a:rPr lang="pl-PL" dirty="0"/>
              <a:t>na </a:t>
            </a:r>
            <a:r>
              <a:rPr lang="pl-PL" b="1" dirty="0"/>
              <a:t>zasadzie równości z innymi osobami</a:t>
            </a:r>
            <a:r>
              <a:rPr lang="pl-PL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2106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900BA4-1162-43A3-A018-7DE37E7E7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2641" y="228107"/>
            <a:ext cx="8386063" cy="620236"/>
          </a:xfrm>
        </p:spPr>
        <p:txBody>
          <a:bodyPr>
            <a:normAutofit fontScale="90000"/>
          </a:bodyPr>
          <a:lstStyle/>
          <a:p>
            <a:r>
              <a:rPr lang="pl-PL" dirty="0"/>
              <a:t>Zasada równości szans i niedyskryminacji, </a:t>
            </a:r>
            <a:br>
              <a:rPr lang="pl-PL" dirty="0"/>
            </a:br>
            <a:r>
              <a:rPr lang="pl-PL" dirty="0"/>
              <a:t>w tym dostępności dla osób z niepełnosprawnościami 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0C57ED6-B98D-41AC-99C6-E88C51C4A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7971" y="1669147"/>
            <a:ext cx="9487739" cy="4768678"/>
          </a:xfrm>
        </p:spPr>
        <p:txBody>
          <a:bodyPr>
            <a:normAutofit/>
          </a:bodyPr>
          <a:lstStyle/>
          <a:p>
            <a:pPr marL="0" indent="0">
              <a:spcBef>
                <a:spcPts val="1633"/>
              </a:spcBef>
              <a:buNone/>
            </a:pPr>
            <a:r>
              <a:rPr lang="pl-PL" dirty="0"/>
              <a:t>Ocenie podlega </a:t>
            </a:r>
            <a:r>
              <a:rPr lang="pl-PL" b="1" dirty="0"/>
              <a:t>pozytywny wpływ projektu </a:t>
            </a:r>
            <a:r>
              <a:rPr lang="pl-PL" dirty="0"/>
              <a:t>na realizację zasady równości szans </a:t>
            </a:r>
            <a:br>
              <a:rPr lang="pl-PL" dirty="0"/>
            </a:br>
            <a:r>
              <a:rPr lang="pl-PL" dirty="0"/>
              <a:t>i niedyskryminacji, w tym dostępności dla osób z niepełnosprawnościami, tj.:</a:t>
            </a:r>
          </a:p>
          <a:p>
            <a:pPr marL="414772" indent="-414772">
              <a:spcBef>
                <a:spcPts val="1633"/>
              </a:spcBef>
              <a:buFont typeface="+mj-lt"/>
              <a:buAutoNum type="alphaLcParenR"/>
            </a:pPr>
            <a:r>
              <a:rPr lang="pl-PL" dirty="0"/>
              <a:t>czy wszystkie elementy (</a:t>
            </a:r>
            <a:r>
              <a:rPr lang="pl-PL" b="1" dirty="0"/>
              <a:t>produkty i usługi</a:t>
            </a:r>
            <a:r>
              <a:rPr lang="pl-PL" dirty="0"/>
              <a:t>) składające się na przedmiot projektu</a:t>
            </a:r>
            <a:r>
              <a:rPr lang="pl-PL" b="1" dirty="0"/>
              <a:t>, będą dostępne </a:t>
            </a:r>
            <a:r>
              <a:rPr lang="pl-PL" dirty="0"/>
              <a:t>dla wszystkich ich użytkowniczek oraz użytkowników …</a:t>
            </a:r>
          </a:p>
          <a:p>
            <a:pPr marL="414772" indent="-414772">
              <a:spcBef>
                <a:spcPts val="1633"/>
              </a:spcBef>
              <a:buFont typeface="+mj-lt"/>
              <a:buAutoNum type="alphaLcParenR"/>
            </a:pPr>
            <a:r>
              <a:rPr lang="pl-PL" dirty="0"/>
              <a:t>czy projekt jest zgodny z warunkami w zakresie równości szans </a:t>
            </a:r>
            <a:br>
              <a:rPr lang="pl-PL" dirty="0"/>
            </a:br>
            <a:r>
              <a:rPr lang="pl-PL" dirty="0"/>
              <a:t>i niedyskryminacji zamieszczonymi w opisie działań na rzecz zapewnienia równości, włączenia społecznego i niedyskryminacji dla celu szczegółowego </a:t>
            </a:r>
            <a:br>
              <a:rPr lang="pl-PL" dirty="0"/>
            </a:br>
            <a:r>
              <a:rPr lang="pl-PL" dirty="0"/>
              <a:t>4 (vi) FEP 2021-2027?</a:t>
            </a:r>
          </a:p>
        </p:txBody>
      </p:sp>
    </p:spTree>
    <p:extLst>
      <p:ext uri="{BB962C8B-B14F-4D97-AF65-F5344CB8AC3E}">
        <p14:creationId xmlns:p14="http://schemas.microsoft.com/office/powerpoint/2010/main" val="132567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0DE5AE9F-D231-4C1D-8C1B-D710F51CA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6918" y="4841294"/>
            <a:ext cx="5879192" cy="588349"/>
          </a:xfrm>
        </p:spPr>
        <p:txBody>
          <a:bodyPr>
            <a:normAutofit fontScale="90000"/>
          </a:bodyPr>
          <a:lstStyle/>
          <a:p>
            <a:r>
              <a:rPr lang="pl-PL" dirty="0"/>
              <a:t>Konwencja ONZ </a:t>
            </a:r>
            <a:br>
              <a:rPr lang="pl-PL" dirty="0"/>
            </a:br>
            <a:r>
              <a:rPr lang="pl-PL" dirty="0"/>
              <a:t>o prawach osób z niepełnosprawnościami </a:t>
            </a:r>
          </a:p>
        </p:txBody>
      </p:sp>
      <p:pic>
        <p:nvPicPr>
          <p:cNvPr id="28" name="Symbol zastępczy obrazu 27" descr="rysunek osób z różnymi niepełnosprawnościami, w tym osoba na wózku, postać kobiety mężczyzny trzyma po 1 transparencie: Konwencja, Wspólna sprawa">
            <a:extLst>
              <a:ext uri="{FF2B5EF4-FFF2-40B4-BE49-F238E27FC236}">
                <a16:creationId xmlns:a16="http://schemas.microsoft.com/office/drawing/2014/main" id="{B31EC65D-2B6D-46E6-8C2E-BCB260B3215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1" r="10691"/>
          <a:stretch>
            <a:fillRect/>
          </a:stretch>
        </p:blipFill>
        <p:spPr>
          <a:xfrm>
            <a:off x="1327323" y="129478"/>
            <a:ext cx="6301562" cy="4736658"/>
          </a:xfrm>
        </p:spPr>
      </p:pic>
    </p:spTree>
    <p:extLst>
      <p:ext uri="{BB962C8B-B14F-4D97-AF65-F5344CB8AC3E}">
        <p14:creationId xmlns:p14="http://schemas.microsoft.com/office/powerpoint/2010/main" val="108452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944" y="489728"/>
            <a:ext cx="8851449" cy="653174"/>
          </a:xfrm>
        </p:spPr>
        <p:txBody>
          <a:bodyPr>
            <a:normAutofit/>
          </a:bodyPr>
          <a:lstStyle/>
          <a:p>
            <a:r>
              <a:rPr lang="pl-PL" dirty="0"/>
              <a:t>Konwencja o Prawach Osób Niepełnosprawnych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944" y="1273297"/>
            <a:ext cx="9014760" cy="4376731"/>
          </a:xfrm>
        </p:spPr>
        <p:txBody>
          <a:bodyPr>
            <a:normAutofit/>
          </a:bodyPr>
          <a:lstStyle/>
          <a:p>
            <a:pPr marL="0" indent="0">
              <a:spcBef>
                <a:spcPts val="1089"/>
              </a:spcBef>
              <a:buNone/>
            </a:pPr>
            <a:r>
              <a:rPr lang="pl-PL" dirty="0"/>
              <a:t>Ocenie podlega zgodność projektu z Konwencją o Prawach Osób Niepełnosprawnych, sporządzoną w Nowym Jorku dnia 13 grudnia 2006 r., tj.: </a:t>
            </a:r>
          </a:p>
          <a:p>
            <a:pPr marL="414772" indent="-414772">
              <a:spcBef>
                <a:spcPts val="1089"/>
              </a:spcBef>
              <a:buFont typeface="+mj-lt"/>
              <a:buAutoNum type="alphaLcParenR"/>
            </a:pPr>
            <a:r>
              <a:rPr lang="pl-PL" b="1" dirty="0"/>
              <a:t>czy zapisy wniosku </a:t>
            </a:r>
            <a:r>
              <a:rPr lang="pl-PL" dirty="0"/>
              <a:t>o dofinansowanie dotyczące zakresu i sposobu realizacji projektu oraz wnioskodawcy </a:t>
            </a:r>
            <a:r>
              <a:rPr lang="pl-PL" b="1" dirty="0"/>
              <a:t>nie stoją w sprzeczności </a:t>
            </a:r>
            <a:br>
              <a:rPr lang="pl-PL" b="1" dirty="0"/>
            </a:br>
            <a:r>
              <a:rPr lang="pl-PL" dirty="0"/>
              <a:t>z wymogami Konwencji o Prawach Osób Niepełnosprawnych? </a:t>
            </a:r>
          </a:p>
          <a:p>
            <a:pPr marL="414772" indent="-414772">
              <a:spcBef>
                <a:spcPts val="1089"/>
              </a:spcBef>
              <a:buFont typeface="+mj-lt"/>
              <a:buAutoNum type="alphaLcParenR"/>
            </a:pPr>
            <a:r>
              <a:rPr lang="pl-PL" dirty="0"/>
              <a:t>w przypadku, gdy we wniosku o dofinansowanie stwierdzono </a:t>
            </a:r>
            <a:r>
              <a:rPr lang="pl-PL" b="1" dirty="0"/>
              <a:t>neutralny charakter</a:t>
            </a:r>
            <a:r>
              <a:rPr lang="pl-PL" dirty="0"/>
              <a:t> wymogów Konwencji o Prawach Osób Niepełnosprawnych względem zakresu i sposobu realizacji projektu oraz wnioskodawcy: </a:t>
            </a:r>
            <a:br>
              <a:rPr lang="pl-PL" dirty="0"/>
            </a:br>
            <a:r>
              <a:rPr lang="pl-PL" b="1" dirty="0"/>
              <a:t>czy neutralny charakter wymogów został zidentyfikowany prawidłowo</a:t>
            </a:r>
            <a:r>
              <a:rPr lang="pl-PL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02861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6539" y="416539"/>
            <a:ext cx="9276058" cy="799628"/>
          </a:xfrm>
        </p:spPr>
        <p:txBody>
          <a:bodyPr>
            <a:normAutofit/>
          </a:bodyPr>
          <a:lstStyle/>
          <a:p>
            <a:r>
              <a:rPr lang="pl-PL" dirty="0"/>
              <a:t>Dyskryminacja ze względu na niepełnosprawność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422" y="1469269"/>
            <a:ext cx="8229793" cy="42460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Jakiekolwiek różnicowanie</a:t>
            </a:r>
            <a:r>
              <a:rPr lang="pl-PL" dirty="0"/>
              <a:t>, </a:t>
            </a:r>
            <a:r>
              <a:rPr lang="pl-PL" b="1" dirty="0"/>
              <a:t>wykluczanie lub ograniczanie </a:t>
            </a:r>
            <a:br>
              <a:rPr lang="pl-PL" dirty="0"/>
            </a:br>
            <a:r>
              <a:rPr lang="pl-PL" dirty="0"/>
              <a:t>ze względu na niepełnosprawność, którego celem lub skutkiem</a:t>
            </a:r>
            <a:br>
              <a:rPr lang="pl-PL" dirty="0"/>
            </a:br>
            <a:r>
              <a:rPr lang="pl-PL" dirty="0"/>
              <a:t>jest naruszenie lub zniweczenie uznania, korzystania lub wykonywania wszelkich praw człowieka i podstawowych wolności w dziedzinie </a:t>
            </a:r>
          </a:p>
          <a:p>
            <a:pPr marL="321161" indent="0">
              <a:spcBef>
                <a:spcPts val="1089"/>
              </a:spcBef>
              <a:buNone/>
            </a:pPr>
            <a:r>
              <a:rPr lang="pl-PL" dirty="0"/>
              <a:t>polityki, gospodarki, społecznej, kulturalnej, obywatelskiej lub </a:t>
            </a:r>
            <a:br>
              <a:rPr lang="pl-PL" dirty="0"/>
            </a:br>
            <a:r>
              <a:rPr lang="pl-PL" dirty="0"/>
              <a:t>w jakiejkolwiek innej, na zasadzie równości z innymi osobami.</a:t>
            </a:r>
          </a:p>
          <a:p>
            <a:pPr marL="0" indent="0">
              <a:spcBef>
                <a:spcPts val="1089"/>
              </a:spcBef>
              <a:buNone/>
            </a:pPr>
            <a:r>
              <a:rPr lang="pl-PL" dirty="0"/>
              <a:t>Obejmuje to wszelkie przejawy dyskryminacji, w tym odmowę racjonalnego usprawnienia. </a:t>
            </a:r>
          </a:p>
        </p:txBody>
      </p:sp>
    </p:spTree>
    <p:extLst>
      <p:ext uri="{BB962C8B-B14F-4D97-AF65-F5344CB8AC3E}">
        <p14:creationId xmlns:p14="http://schemas.microsoft.com/office/powerpoint/2010/main" val="31810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>
            <a:extLst>
              <a:ext uri="{FF2B5EF4-FFF2-40B4-BE49-F238E27FC236}">
                <a16:creationId xmlns:a16="http://schemas.microsoft.com/office/drawing/2014/main" id="{62754509-A07E-4CB1-A080-76D99BD15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Nabór dla Działania 6.11. Infrastruktura turystyki FEP 2021-2027</a:t>
            </a:r>
            <a:br>
              <a:rPr lang="pl-PL" dirty="0"/>
            </a:br>
            <a:r>
              <a:rPr lang="pl-PL" dirty="0"/>
              <a:t>- </a:t>
            </a: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projekty dot. rozwoju infrastruktury turystyki żeglarskiej</a:t>
            </a:r>
            <a:br>
              <a:rPr lang="pl-PL" dirty="0">
                <a:solidFill>
                  <a:schemeClr val="accent2">
                    <a:lumMod val="50000"/>
                  </a:schemeClr>
                </a:solidFill>
              </a:rPr>
            </a:b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45FFB01-0A08-4758-82BD-8AD3998AEB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</a:t>
            </a:fld>
            <a:endParaRPr lang="pl-PL" dirty="0"/>
          </a:p>
        </p:txBody>
      </p:sp>
      <p:sp>
        <p:nvSpPr>
          <p:cNvPr id="15" name="Symbol zastępczy zawartości 14">
            <a:extLst>
              <a:ext uri="{FF2B5EF4-FFF2-40B4-BE49-F238E27FC236}">
                <a16:creationId xmlns:a16="http://schemas.microsoft.com/office/drawing/2014/main" id="{859D1AA2-0262-4E4F-809A-524AE31C6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8288" lvl="0" indent="-268288" defTabSz="1007943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rgbClr val="000000"/>
                </a:solidFill>
              </a:rPr>
              <a:t>Alokacja: </a:t>
            </a:r>
            <a:r>
              <a:rPr lang="pl-PL" sz="2000" b="1" dirty="0">
                <a:solidFill>
                  <a:srgbClr val="003399"/>
                </a:solidFill>
              </a:rPr>
              <a:t>63 572 855,00 złotych</a:t>
            </a:r>
            <a:r>
              <a:rPr lang="pl-PL" sz="2000" dirty="0">
                <a:solidFill>
                  <a:srgbClr val="000000"/>
                </a:solidFill>
              </a:rPr>
              <a:t> </a:t>
            </a:r>
            <a:br>
              <a:rPr lang="pl-PL" sz="2000" dirty="0">
                <a:solidFill>
                  <a:srgbClr val="000000"/>
                </a:solidFill>
              </a:rPr>
            </a:br>
            <a:r>
              <a:rPr lang="pl-PL" sz="2000" dirty="0">
                <a:solidFill>
                  <a:srgbClr val="000000"/>
                </a:solidFill>
              </a:rPr>
              <a:t>	     (</a:t>
            </a:r>
            <a:r>
              <a:rPr lang="pl-PL" sz="1800" dirty="0">
                <a:solidFill>
                  <a:srgbClr val="003399"/>
                </a:solidFill>
              </a:rPr>
              <a:t>14 890 000 euro</a:t>
            </a:r>
            <a:r>
              <a:rPr lang="pl-PL" sz="1800" dirty="0">
                <a:solidFill>
                  <a:srgbClr val="000000"/>
                </a:solidFill>
              </a:rPr>
              <a:t>, </a:t>
            </a:r>
            <a:r>
              <a:rPr lang="pl-PL" sz="2000" dirty="0">
                <a:solidFill>
                  <a:srgbClr val="000000"/>
                </a:solidFill>
              </a:rPr>
              <a:t>kurs EBC na październik 2025 r., tj. 4,2695 zł)</a:t>
            </a:r>
          </a:p>
          <a:p>
            <a:pPr marL="251986" lvl="0" indent="-251986" defTabSz="1007943">
              <a:lnSpc>
                <a:spcPct val="114000"/>
              </a:lnSpc>
              <a:spcBef>
                <a:spcPts val="1102"/>
              </a:spcBef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rgbClr val="000000"/>
                </a:solidFill>
              </a:rPr>
              <a:t>Termin naboru: </a:t>
            </a:r>
            <a:r>
              <a:rPr lang="pl-PL" sz="2000" b="1" dirty="0">
                <a:solidFill>
                  <a:srgbClr val="003399"/>
                </a:solidFill>
              </a:rPr>
              <a:t>22 października 2025 r. </a:t>
            </a:r>
            <a:r>
              <a:rPr lang="pl-PL" sz="2000" dirty="0">
                <a:solidFill>
                  <a:srgbClr val="000000"/>
                </a:solidFill>
              </a:rPr>
              <a:t>(godz. 9.00) </a:t>
            </a:r>
            <a:r>
              <a:rPr lang="pl-PL" sz="2000" b="1" dirty="0">
                <a:solidFill>
                  <a:srgbClr val="003399"/>
                </a:solidFill>
              </a:rPr>
              <a:t>do 28 stycznia 2026 r. 		</a:t>
            </a:r>
            <a:r>
              <a:rPr lang="pl-PL" sz="2000" dirty="0">
                <a:solidFill>
                  <a:srgbClr val="000000"/>
                </a:solidFill>
              </a:rPr>
              <a:t>(godz. 23.59)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750425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3653" y="489728"/>
            <a:ext cx="7838397" cy="653174"/>
          </a:xfrm>
        </p:spPr>
        <p:txBody>
          <a:bodyPr/>
          <a:lstStyle/>
          <a:p>
            <a:r>
              <a:rPr lang="pl-PL" dirty="0"/>
              <a:t>Bariery – główne typy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0566" y="1861215"/>
            <a:ext cx="8524828" cy="3070245"/>
          </a:xfrm>
        </p:spPr>
        <p:txBody>
          <a:bodyPr>
            <a:normAutofit/>
          </a:bodyPr>
          <a:lstStyle/>
          <a:p>
            <a:pPr>
              <a:spcBef>
                <a:spcPts val="544"/>
              </a:spcBef>
              <a:spcAft>
                <a:spcPts val="544"/>
              </a:spcAft>
            </a:pPr>
            <a:r>
              <a:rPr lang="pl-PL" dirty="0"/>
              <a:t>architektoniczne – m.in.. wysokie progi, schody, nierówna nawierzchnia</a:t>
            </a:r>
          </a:p>
          <a:p>
            <a:pPr>
              <a:spcBef>
                <a:spcPts val="544"/>
              </a:spcBef>
              <a:spcAft>
                <a:spcPts val="544"/>
              </a:spcAft>
            </a:pPr>
            <a:r>
              <a:rPr lang="pl-PL" dirty="0"/>
              <a:t>cyfrowe – niedostępność stron internetowych, aplikacji mobilnych, dokumentów </a:t>
            </a:r>
          </a:p>
          <a:p>
            <a:pPr>
              <a:spcBef>
                <a:spcPts val="544"/>
              </a:spcBef>
              <a:spcAft>
                <a:spcPts val="544"/>
              </a:spcAft>
            </a:pPr>
            <a:r>
              <a:rPr lang="pl-PL" dirty="0"/>
              <a:t>informacyjno-komunikacyjne – m.in. brak tłumaczenia na polski język migowy (PJM), brak pętli indukcyjnych</a:t>
            </a:r>
          </a:p>
          <a:p>
            <a:pPr>
              <a:spcBef>
                <a:spcPts val="544"/>
              </a:spcBef>
              <a:spcAft>
                <a:spcPts val="544"/>
              </a:spcAft>
            </a:pPr>
            <a:r>
              <a:rPr lang="pl-PL" dirty="0"/>
              <a:t>społeczne</a:t>
            </a:r>
          </a:p>
        </p:txBody>
      </p:sp>
    </p:spTree>
    <p:extLst>
      <p:ext uri="{BB962C8B-B14F-4D97-AF65-F5344CB8AC3E}">
        <p14:creationId xmlns:p14="http://schemas.microsoft.com/office/powerpoint/2010/main" val="357538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6802" y="489731"/>
            <a:ext cx="7838397" cy="587919"/>
          </a:xfrm>
        </p:spPr>
        <p:txBody>
          <a:bodyPr>
            <a:normAutofit/>
          </a:bodyPr>
          <a:lstStyle/>
          <a:p>
            <a:r>
              <a:rPr lang="pl-PL" dirty="0"/>
              <a:t>Uniwersalne projektowanie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9917" y="2106200"/>
            <a:ext cx="8426841" cy="20577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Uniwersalne projektowanie </a:t>
            </a:r>
            <a:r>
              <a:rPr lang="pl-PL" dirty="0"/>
              <a:t>jest to projektowanie produktów oraz otoczenia tak, aby były one dostępne dla wszystkich ludzi, (osób niepełnosprawnych, seniorów, matek i ojców z wózkami dziecięcymi, osób wysokich, otyłych, kobiet w ciąży itp.) w największym możliwym stopniu, bez potrzeby adaptacji bądź wyspecjalizowanego projektowania.</a:t>
            </a:r>
          </a:p>
        </p:txBody>
      </p:sp>
    </p:spTree>
    <p:extLst>
      <p:ext uri="{BB962C8B-B14F-4D97-AF65-F5344CB8AC3E}">
        <p14:creationId xmlns:p14="http://schemas.microsoft.com/office/powerpoint/2010/main" val="402046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027B1D-199F-4820-B8E2-E1698EA76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8612" y="915917"/>
            <a:ext cx="10749616" cy="5533998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buSzPct val="130000"/>
              <a:buNone/>
            </a:pPr>
            <a:r>
              <a:rPr lang="pl-PL" sz="1900" b="1" dirty="0">
                <a:solidFill>
                  <a:schemeClr val="accent1"/>
                </a:solidFill>
              </a:rPr>
              <a:t>Obszar A. Zgodność z logiką interwencji Programu</a:t>
            </a:r>
          </a:p>
          <a:p>
            <a:pPr>
              <a:lnSpc>
                <a:spcPct val="114000"/>
              </a:lnSpc>
              <a:buSzPct val="130000"/>
              <a:buFont typeface="Wingdings" panose="05000000000000000000" pitchFamily="2" charset="2"/>
              <a:buChar char="§"/>
            </a:pPr>
            <a:r>
              <a:rPr lang="pl-PL" sz="1800" b="1" dirty="0"/>
              <a:t>Profil projektu</a:t>
            </a:r>
          </a:p>
          <a:p>
            <a:pPr marL="452438" lvl="1" indent="-228600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700" dirty="0"/>
              <a:t>wpisywanie się w wyzwania, zakres i ukierunkowanie celu szczegółowego 4 (vi) i Działania 6.11.:</a:t>
            </a:r>
          </a:p>
          <a:p>
            <a:pPr marL="712788" lvl="2" indent="-228600">
              <a:lnSpc>
                <a:spcPct val="114000"/>
              </a:lnSpc>
              <a:buClr>
                <a:schemeClr val="accent4">
                  <a:lumMod val="75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l-PL" sz="1700" dirty="0"/>
              <a:t>tworzenie/rozwijanie produktów i usług turystycznych,</a:t>
            </a:r>
          </a:p>
          <a:p>
            <a:pPr marL="712788" lvl="2" indent="-228600">
              <a:lnSpc>
                <a:spcPct val="114000"/>
              </a:lnSpc>
              <a:buClr>
                <a:schemeClr val="accent4">
                  <a:lumMod val="75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l-PL" sz="1700" dirty="0"/>
              <a:t>zapewnienie dedykowanej oferty,</a:t>
            </a:r>
          </a:p>
          <a:p>
            <a:pPr marL="712788" lvl="2" indent="-228600">
              <a:lnSpc>
                <a:spcPct val="114000"/>
              </a:lnSpc>
              <a:buClr>
                <a:schemeClr val="accent4">
                  <a:lumMod val="75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l-PL" sz="1700" dirty="0"/>
              <a:t>aktywizacji gospodarczej,</a:t>
            </a:r>
          </a:p>
          <a:p>
            <a:pPr marL="712788" lvl="2" indent="-228600">
              <a:lnSpc>
                <a:spcPct val="114000"/>
              </a:lnSpc>
              <a:buClr>
                <a:schemeClr val="accent4">
                  <a:lumMod val="75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l-PL" sz="1700" dirty="0"/>
              <a:t>skoordynowania z działaniami realizowanymi na sąsiadujących obszarach.</a:t>
            </a:r>
          </a:p>
          <a:p>
            <a:pPr marL="228602" lvl="2">
              <a:lnSpc>
                <a:spcPct val="124000"/>
              </a:lnSpc>
              <a:spcBef>
                <a:spcPts val="1000"/>
              </a:spcBef>
              <a:buClr>
                <a:schemeClr val="accent1"/>
              </a:buClr>
              <a:buSzPct val="130000"/>
              <a:buFont typeface="Wingdings" panose="05000000000000000000" pitchFamily="2" charset="2"/>
              <a:buChar char="§"/>
            </a:pPr>
            <a:r>
              <a:rPr lang="pl-PL" sz="1800" b="1" dirty="0"/>
              <a:t>Potrzeba realizacji projektu</a:t>
            </a:r>
          </a:p>
          <a:p>
            <a:pPr marL="542925" lvl="1" indent="-285750" defTabSz="914400">
              <a:lnSpc>
                <a:spcPct val="114000"/>
              </a:lnSpc>
              <a:spcBef>
                <a:spcPts val="0"/>
              </a:spcBef>
              <a:buClr>
                <a:srgbClr val="003399"/>
              </a:buClr>
              <a:buFont typeface="Courier New" panose="02070309020205020404" pitchFamily="49" charset="0"/>
              <a:buChar char="o"/>
            </a:pPr>
            <a:r>
              <a:rPr lang="pl-PL" sz="1700" dirty="0">
                <a:solidFill>
                  <a:srgbClr val="000000"/>
                </a:solidFill>
              </a:rPr>
              <a:t>odpowiedź na zdiagnozowaną potrzebę i pilność proponowanych działań:</a:t>
            </a:r>
          </a:p>
          <a:p>
            <a:pPr marL="712788" lvl="2" indent="-260350">
              <a:lnSpc>
                <a:spcPct val="114000"/>
              </a:lnSpc>
              <a:buClr>
                <a:schemeClr val="accent4">
                  <a:lumMod val="75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l-PL" sz="1700" dirty="0"/>
              <a:t>niewystarczająca liczba miejsc postojowych dla jednostek o długości powyżej 8 m,</a:t>
            </a:r>
          </a:p>
          <a:p>
            <a:pPr marL="712788" lvl="2" indent="-260350">
              <a:lnSpc>
                <a:spcPct val="114000"/>
              </a:lnSpc>
              <a:spcAft>
                <a:spcPts val="600"/>
              </a:spcAft>
              <a:buClr>
                <a:schemeClr val="accent4">
                  <a:lumMod val="75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l-PL" sz="1700" dirty="0"/>
              <a:t>niewystarczająca liczba niezbędnych stanowisk postojowych przy przeprawie przez śluzę lub most ruchomy.</a:t>
            </a:r>
            <a:endParaRPr lang="pl-PL" sz="1700" b="1" dirty="0"/>
          </a:p>
          <a:p>
            <a:pPr>
              <a:lnSpc>
                <a:spcPct val="114000"/>
              </a:lnSpc>
              <a:buSzPct val="130000"/>
              <a:buFont typeface="Wingdings" panose="05000000000000000000" pitchFamily="2" charset="2"/>
              <a:buChar char="§"/>
            </a:pPr>
            <a:r>
              <a:rPr lang="pl-PL" sz="1800" b="1" dirty="0"/>
              <a:t>Wkład w zakładane efekty</a:t>
            </a:r>
          </a:p>
          <a:p>
            <a:pPr marL="452438" lvl="1" indent="-228600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700" dirty="0"/>
              <a:t>wkład w osiągnięcie założonych wartości wskaźników.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481FEA5-196E-4BBE-BA88-08AB29B199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 vert="horz" lIns="0" tIns="72000" rIns="0" bIns="72000" rtlCol="0" anchor="ctr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</a:endParaRP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60CBF925-819B-4982-80CE-AB2565400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612" y="326438"/>
            <a:ext cx="10206121" cy="513803"/>
          </a:xfrm>
        </p:spPr>
        <p:txBody>
          <a:bodyPr>
            <a:normAutofit/>
          </a:bodyPr>
          <a:lstStyle/>
          <a:p>
            <a:r>
              <a:rPr lang="pl-PL" dirty="0"/>
              <a:t>Kryteria wyboru projektów – strategiczne (1/3)</a:t>
            </a:r>
          </a:p>
        </p:txBody>
      </p:sp>
    </p:spTree>
    <p:extLst>
      <p:ext uri="{BB962C8B-B14F-4D97-AF65-F5344CB8AC3E}">
        <p14:creationId xmlns:p14="http://schemas.microsoft.com/office/powerpoint/2010/main" val="36031234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027B1D-199F-4820-B8E2-E1698EA76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8612" y="997564"/>
            <a:ext cx="10659178" cy="5533998"/>
          </a:xfrm>
        </p:spPr>
        <p:txBody>
          <a:bodyPr>
            <a:normAutofit/>
          </a:bodyPr>
          <a:lstStyle/>
          <a:p>
            <a:pPr marL="0" lvl="1" indent="0">
              <a:lnSpc>
                <a:spcPct val="114000"/>
              </a:lnSpc>
              <a:spcBef>
                <a:spcPts val="1000"/>
              </a:spcBef>
              <a:buClr>
                <a:schemeClr val="accent1"/>
              </a:buClr>
              <a:buSzPct val="130000"/>
              <a:buNone/>
            </a:pPr>
            <a:r>
              <a:rPr lang="pl-PL" sz="1900" b="1" dirty="0">
                <a:solidFill>
                  <a:schemeClr val="accent1"/>
                </a:solidFill>
              </a:rPr>
              <a:t>Obszar B: Oddziaływanie projektu</a:t>
            </a:r>
          </a:p>
          <a:p>
            <a:pPr marL="228602" lvl="1">
              <a:lnSpc>
                <a:spcPct val="114000"/>
              </a:lnSpc>
              <a:spcBef>
                <a:spcPts val="1000"/>
              </a:spcBef>
              <a:buClr>
                <a:schemeClr val="accent1"/>
              </a:buClr>
              <a:buSzPct val="130000"/>
              <a:buFont typeface="Wingdings" panose="05000000000000000000" pitchFamily="2" charset="2"/>
              <a:buChar char="§"/>
            </a:pPr>
            <a:r>
              <a:rPr lang="pl-PL" sz="1800" b="1" dirty="0"/>
              <a:t>Kompleksowość projektu</a:t>
            </a:r>
          </a:p>
          <a:p>
            <a:pPr marL="452438" lvl="1" indent="-228600">
              <a:lnSpc>
                <a:spcPct val="114000"/>
              </a:lnSpc>
              <a:buClr>
                <a:schemeClr val="accent1"/>
              </a:buClr>
              <a:buSzPct val="100000"/>
              <a:buFont typeface="Courier New" panose="02070309020205020404" pitchFamily="49" charset="0"/>
              <a:buChar char="o"/>
            </a:pPr>
            <a:r>
              <a:rPr lang="pl-PL" sz="1800" dirty="0"/>
              <a:t>ponadstandardowe rozwiązania w zakresie:</a:t>
            </a:r>
          </a:p>
          <a:p>
            <a:pPr marL="712788" lvl="2" indent="-228600">
              <a:lnSpc>
                <a:spcPct val="114000"/>
              </a:lnSpc>
              <a:buClr>
                <a:schemeClr val="accent4">
                  <a:lumMod val="75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l-PL" sz="1800" dirty="0"/>
              <a:t>zwiększenia dostępności dla osób ze specjalnymi potrzebami (likwidacja barier architektonicznych, 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</a:rPr>
              <a:t>w tym m.in. podniesienie standardu sanitarnego np. poprzez utworzenie tzw. komfortki</a:t>
            </a:r>
            <a:r>
              <a:rPr lang="pl-PL" sz="1800" dirty="0"/>
              <a:t>),</a:t>
            </a:r>
          </a:p>
          <a:p>
            <a:pPr marL="712788" lvl="2" indent="-228600">
              <a:lnSpc>
                <a:spcPct val="114000"/>
              </a:lnSpc>
              <a:spcAft>
                <a:spcPts val="600"/>
              </a:spcAft>
              <a:buClr>
                <a:schemeClr val="accent4">
                  <a:lumMod val="75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l-PL" sz="1800" dirty="0"/>
              <a:t>zapewnienia dostępności cyfrowej i informacyjno-komunikacyjnej.</a:t>
            </a:r>
          </a:p>
          <a:p>
            <a:pPr marL="228602" lvl="1">
              <a:lnSpc>
                <a:spcPct val="114000"/>
              </a:lnSpc>
              <a:spcBef>
                <a:spcPts val="1000"/>
              </a:spcBef>
              <a:buClr>
                <a:schemeClr val="accent1"/>
              </a:buClr>
              <a:buSzPct val="130000"/>
              <a:buFont typeface="Wingdings" panose="05000000000000000000" pitchFamily="2" charset="2"/>
              <a:buChar char="§"/>
            </a:pPr>
            <a:r>
              <a:rPr lang="pl-PL" sz="2000" b="1" dirty="0"/>
              <a:t>Komplementarność projektu</a:t>
            </a:r>
          </a:p>
          <a:p>
            <a:pPr marL="452438" lvl="1" indent="-228600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/>
              <a:t>powiązanie z innymi przedsięwzięciami w obszarze turystyki,</a:t>
            </a:r>
          </a:p>
          <a:p>
            <a:pPr marL="452438" lvl="1" indent="-228600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/>
              <a:t>komplementarność z projektami współfinansowanymi </a:t>
            </a:r>
            <a:r>
              <a:rPr lang="pl-PL" sz="1800" dirty="0">
                <a:solidFill>
                  <a:schemeClr val="tx2"/>
                </a:solidFill>
              </a:rPr>
              <a:t>z EFS/EFS+,</a:t>
            </a:r>
          </a:p>
          <a:p>
            <a:pPr marL="452438" lvl="1" indent="-228600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/>
              <a:t>udział w realizacji / kontynuacja przedsięwzięć strategicznych pn. :</a:t>
            </a:r>
          </a:p>
          <a:p>
            <a:pPr marL="966792" lvl="2" indent="-285750">
              <a:lnSpc>
                <a:spcPct val="114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800" dirty="0"/>
              <a:t>„Rozwój oferty turystyki wodnej w obszarze Pętli Żuławskiej i Zatoki Gdańskiej”</a:t>
            </a:r>
          </a:p>
          <a:p>
            <a:pPr marL="966792" lvl="2" indent="-285750">
              <a:lnSpc>
                <a:spcPct val="114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800" dirty="0"/>
              <a:t>„Pętla Żuławska – rozwój oferty turystyki wodnej. Etap I.”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481FEA5-196E-4BBE-BA88-08AB29B199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 vert="horz" lIns="0" tIns="72000" rIns="0" bIns="72000" rtlCol="0" anchor="ctr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</a:endParaRP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60CBF925-819B-4982-80CE-AB2565400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612" y="326438"/>
            <a:ext cx="10206121" cy="513803"/>
          </a:xfrm>
        </p:spPr>
        <p:txBody>
          <a:bodyPr>
            <a:normAutofit/>
          </a:bodyPr>
          <a:lstStyle/>
          <a:p>
            <a:r>
              <a:rPr lang="pl-PL" dirty="0"/>
              <a:t>Kryteria wyboru projektów – strategiczne (2/3)</a:t>
            </a:r>
          </a:p>
        </p:txBody>
      </p:sp>
    </p:spTree>
    <p:extLst>
      <p:ext uri="{BB962C8B-B14F-4D97-AF65-F5344CB8AC3E}">
        <p14:creationId xmlns:p14="http://schemas.microsoft.com/office/powerpoint/2010/main" val="19357273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027B1D-199F-4820-B8E2-E1698EA76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8612" y="862779"/>
            <a:ext cx="10659178" cy="5533998"/>
          </a:xfrm>
        </p:spPr>
        <p:txBody>
          <a:bodyPr>
            <a:normAutofit lnSpcReduction="10000"/>
          </a:bodyPr>
          <a:lstStyle/>
          <a:p>
            <a:pPr marL="0" lvl="1" indent="0">
              <a:lnSpc>
                <a:spcPct val="114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Pct val="130000"/>
              <a:buNone/>
            </a:pPr>
            <a:r>
              <a:rPr lang="pl-PL" sz="1900" b="1" dirty="0">
                <a:solidFill>
                  <a:schemeClr val="accent1"/>
                </a:solidFill>
              </a:rPr>
              <a:t>Obszar C: Wartość dodana projektu</a:t>
            </a:r>
          </a:p>
          <a:p>
            <a:pPr marL="228602" lvl="1">
              <a:lnSpc>
                <a:spcPct val="114000"/>
              </a:lnSpc>
              <a:spcBef>
                <a:spcPts val="1000"/>
              </a:spcBef>
              <a:buClr>
                <a:schemeClr val="accent1"/>
              </a:buClr>
              <a:buSzPct val="130000"/>
              <a:buFont typeface="Wingdings" panose="05000000000000000000" pitchFamily="2" charset="2"/>
              <a:buChar char="§"/>
            </a:pPr>
            <a:r>
              <a:rPr lang="pl-PL" sz="1800" b="1" dirty="0"/>
              <a:t>Miejsca pracy dla osób biernych zawodowo lub bezrobotnych</a:t>
            </a:r>
          </a:p>
          <a:p>
            <a:pPr marL="285750" lvl="1" indent="-285750">
              <a:lnSpc>
                <a:spcPct val="114000"/>
              </a:lnSpc>
              <a:spcBef>
                <a:spcPts val="1000"/>
              </a:spcBef>
              <a:buClr>
                <a:schemeClr val="accent1"/>
              </a:buClr>
              <a:buSzPct val="130000"/>
              <a:buFont typeface="Wingdings" panose="05000000000000000000" pitchFamily="2" charset="2"/>
              <a:buChar char="§"/>
            </a:pPr>
            <a:r>
              <a:rPr lang="pl-PL" sz="1800" b="1" dirty="0"/>
              <a:t>Potencjał lokalnych podmiotów ekonomii społeczne/przedsiębiorstw społecznych</a:t>
            </a:r>
          </a:p>
          <a:p>
            <a:pPr marL="228602" lvl="3">
              <a:spcBef>
                <a:spcPts val="1200"/>
              </a:spcBef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pl-PL" sz="1800" b="1" dirty="0">
                <a:solidFill>
                  <a:srgbClr val="000000"/>
                </a:solidFill>
              </a:rPr>
              <a:t>Zasada DNSH</a:t>
            </a:r>
          </a:p>
          <a:p>
            <a:pPr marL="542925" lvl="1" indent="-285750" defTabSz="91440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>
                <a:srgbClr val="003399"/>
              </a:buClr>
              <a:buFont typeface="Courier New" panose="02070309020205020404" pitchFamily="49" charset="0"/>
              <a:buChar char="o"/>
            </a:pPr>
            <a:r>
              <a:rPr lang="pl-PL" sz="1700" dirty="0">
                <a:solidFill>
                  <a:srgbClr val="000000"/>
                </a:solidFill>
              </a:rPr>
              <a:t>wpisywanie się w zalecenia związane z realizacją zasady DNSH wskazane w „Analizie spełniania zasady DNSH dla projektu programu Fundusze Europejskie dla Pomorza 2021-2027”.</a:t>
            </a:r>
          </a:p>
          <a:p>
            <a:pPr marL="0" lvl="1" indent="0">
              <a:lnSpc>
                <a:spcPct val="114000"/>
              </a:lnSpc>
              <a:spcBef>
                <a:spcPts val="1000"/>
              </a:spcBef>
              <a:buClr>
                <a:schemeClr val="accent1"/>
              </a:buClr>
              <a:buSzPct val="130000"/>
              <a:buNone/>
            </a:pPr>
            <a:r>
              <a:rPr lang="pl-PL" sz="1900" b="1" dirty="0">
                <a:solidFill>
                  <a:schemeClr val="accent1"/>
                </a:solidFill>
              </a:rPr>
              <a:t>Obszar D: Specyficzne ukierunkowanie projektu</a:t>
            </a:r>
          </a:p>
          <a:p>
            <a:pPr marL="228602" lvl="1">
              <a:lnSpc>
                <a:spcPct val="114000"/>
              </a:lnSpc>
              <a:spcBef>
                <a:spcPts val="1000"/>
              </a:spcBef>
              <a:buClr>
                <a:schemeClr val="accent1"/>
              </a:buClr>
              <a:buSzPct val="130000"/>
              <a:buFont typeface="Wingdings" panose="05000000000000000000" pitchFamily="2" charset="2"/>
              <a:buChar char="§"/>
            </a:pPr>
            <a:r>
              <a:rPr lang="pl-PL" sz="1800" b="1" dirty="0"/>
              <a:t>Krajowe Obszary Strategicznej Interwencji</a:t>
            </a:r>
          </a:p>
          <a:p>
            <a:pPr marL="452438" lvl="1" indent="-228600">
              <a:lnSpc>
                <a:spcPct val="114000"/>
              </a:lnSpc>
              <a:spcBef>
                <a:spcPts val="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700" dirty="0"/>
              <a:t>realizacja  projektu na obszarze miast średnich tracących funkcje społeczno-gospodarcze lub gmin zagrożonych trwałą marginalizacją.</a:t>
            </a:r>
          </a:p>
          <a:p>
            <a:pPr marL="228602" lvl="1">
              <a:lnSpc>
                <a:spcPct val="114000"/>
              </a:lnSpc>
              <a:spcBef>
                <a:spcPts val="1000"/>
              </a:spcBef>
              <a:buClr>
                <a:schemeClr val="accent1"/>
              </a:buClr>
              <a:buSzPct val="130000"/>
              <a:buFont typeface="Wingdings" panose="05000000000000000000" pitchFamily="2" charset="2"/>
              <a:buChar char="§"/>
            </a:pPr>
            <a:r>
              <a:rPr lang="pl-PL" sz="1800" b="1" dirty="0"/>
              <a:t>Zagęszczenie sieci infrastruktury żeglarskiej</a:t>
            </a:r>
          </a:p>
          <a:p>
            <a:pPr marL="542925" lvl="1" indent="-285750" defTabSz="9144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003399"/>
              </a:buClr>
              <a:buSzPct val="100000"/>
              <a:buFont typeface="Courier New" panose="02070309020205020404" pitchFamily="49" charset="0"/>
              <a:buChar char="o"/>
            </a:pPr>
            <a:r>
              <a:rPr lang="pl-PL" sz="1700" dirty="0">
                <a:solidFill>
                  <a:srgbClr val="000000"/>
                </a:solidFill>
              </a:rPr>
              <a:t>odległość od aktualnie istniejącego obiektu o podobnym przeznaczeniu.</a:t>
            </a:r>
          </a:p>
          <a:p>
            <a:pPr marL="228602" lvl="1">
              <a:lnSpc>
                <a:spcPct val="114000"/>
              </a:lnSpc>
              <a:spcBef>
                <a:spcPts val="1000"/>
              </a:spcBef>
              <a:buClr>
                <a:schemeClr val="accent1"/>
              </a:buClr>
              <a:buSzPct val="130000"/>
              <a:buFont typeface="Wingdings" panose="05000000000000000000" pitchFamily="2" charset="2"/>
              <a:buChar char="§"/>
            </a:pPr>
            <a:r>
              <a:rPr lang="pl-PL" sz="1800" b="1" dirty="0"/>
              <a:t>Rozwój infrastruktury gościnnych miejsc postojowych</a:t>
            </a:r>
          </a:p>
          <a:p>
            <a:pPr marL="542925" lvl="1" indent="-285750" defTabSz="9144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003399"/>
              </a:buClr>
              <a:buSzPct val="100000"/>
              <a:buFont typeface="Courier New" panose="02070309020205020404" pitchFamily="49" charset="0"/>
              <a:buChar char="o"/>
            </a:pPr>
            <a:r>
              <a:rPr lang="pl-PL" sz="1700" dirty="0">
                <a:solidFill>
                  <a:srgbClr val="000000"/>
                </a:solidFill>
              </a:rPr>
              <a:t>liczba utworzonych w wyniku realizacji projektu miejsc służących gościnnemu postojowi jednostki pływającej.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481FEA5-196E-4BBE-BA88-08AB29B199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 vert="horz" lIns="0" tIns="72000" rIns="0" bIns="72000" rtlCol="0" anchor="ctr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</a:endParaRP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60CBF925-819B-4982-80CE-AB2565400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612" y="326438"/>
            <a:ext cx="10206121" cy="513803"/>
          </a:xfrm>
        </p:spPr>
        <p:txBody>
          <a:bodyPr>
            <a:normAutofit/>
          </a:bodyPr>
          <a:lstStyle/>
          <a:p>
            <a:r>
              <a:rPr lang="pl-PL" dirty="0"/>
              <a:t>Kryteria wyboru projektów – strategiczne (3/3)</a:t>
            </a:r>
          </a:p>
        </p:txBody>
      </p:sp>
    </p:spTree>
    <p:extLst>
      <p:ext uri="{BB962C8B-B14F-4D97-AF65-F5344CB8AC3E}">
        <p14:creationId xmlns:p14="http://schemas.microsoft.com/office/powerpoint/2010/main" val="41992070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0C6B23-1DE9-45B8-8C82-08C6E950E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189" y="163145"/>
            <a:ext cx="9852728" cy="979757"/>
          </a:xfrm>
        </p:spPr>
        <p:txBody>
          <a:bodyPr/>
          <a:lstStyle/>
          <a:p>
            <a:r>
              <a:rPr lang="pl-PL" dirty="0"/>
              <a:t>Krajowe Obszary Strategicznej Interwencji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5332C82-56C6-487F-998F-1D411D695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450" y="2767171"/>
            <a:ext cx="9852729" cy="3912239"/>
          </a:xfrm>
        </p:spPr>
        <p:txBody>
          <a:bodyPr numCol="3">
            <a:normAutofit fontScale="92500" lnSpcReduction="20000"/>
          </a:bodyPr>
          <a:lstStyle/>
          <a:p>
            <a:pPr lvl="1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Czarna Dąbrówka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Czarne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Człuchów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Damnica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Dębnica Kaszubska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Debrzno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Dzierzgoń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Gardeja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Główczyce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Gniew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Karsin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Kępice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Koczała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Kołczygłowy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Konarzyny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Lichnowy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Liniewo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Łęczyce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Miastko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Mikołajki Pomorskie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Morzeszczyn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Osieczna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Potęgowo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Prabuty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Ryjewo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Rzeczenica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Skórcz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Smołdzino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Stara Kiszewa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Stary Dzierzgoń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Stary Targ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Trzebielino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Tuchomie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901FF24-BB69-4285-8447-33DD9004DA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35</a:t>
            </a:fld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ECDD4E6-D5C6-4BE1-B593-93DD16ABEA39}"/>
              </a:ext>
            </a:extLst>
          </p:cNvPr>
          <p:cNvSpPr txBox="1"/>
          <p:nvPr/>
        </p:nvSpPr>
        <p:spPr>
          <a:xfrm>
            <a:off x="461884" y="669826"/>
            <a:ext cx="9852728" cy="2396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2" lvl="0" indent="-228602" defTabSz="914406">
              <a:lnSpc>
                <a:spcPct val="115000"/>
              </a:lnSpc>
              <a:buClr>
                <a:srgbClr val="003399"/>
              </a:buClr>
              <a:buBlip>
                <a:blip r:embed="rId2"/>
              </a:buBlip>
            </a:pPr>
            <a:r>
              <a:rPr lang="pl-PL" sz="16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Miasta średnie tracące funkcje społeczno-gospodarcze</a:t>
            </a:r>
          </a:p>
          <a:p>
            <a:pPr marL="1257300" lvl="2" indent="-342900" defTabSz="914406">
              <a:lnSpc>
                <a:spcPct val="115000"/>
              </a:lnSpc>
              <a:buClr>
                <a:srgbClr val="003399"/>
              </a:buClr>
              <a:buFont typeface="Courier New" panose="02070309020205020404" pitchFamily="49" charset="0"/>
              <a:buChar char="o"/>
            </a:pPr>
            <a:r>
              <a:rPr lang="pl-PL" sz="17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Bytów</a:t>
            </a:r>
            <a:endParaRPr lang="pl-PL" sz="17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1257300" lvl="2" indent="-342900" defTabSz="914406">
              <a:lnSpc>
                <a:spcPct val="115000"/>
              </a:lnSpc>
              <a:buClr>
                <a:srgbClr val="003399"/>
              </a:buClr>
              <a:buFont typeface="Courier New" panose="02070309020205020404" pitchFamily="49" charset="0"/>
              <a:buChar char="o"/>
            </a:pPr>
            <a:r>
              <a:rPr lang="pl-PL" sz="17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Chojnice</a:t>
            </a:r>
            <a:endParaRPr lang="pl-PL" sz="17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1257300" lvl="2" indent="-342900" defTabSz="914406">
              <a:lnSpc>
                <a:spcPct val="115000"/>
              </a:lnSpc>
              <a:buClr>
                <a:srgbClr val="003399"/>
              </a:buClr>
              <a:buFont typeface="Courier New" panose="02070309020205020404" pitchFamily="49" charset="0"/>
              <a:buChar char="o"/>
            </a:pPr>
            <a:r>
              <a:rPr lang="pl-PL" sz="17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Lębork</a:t>
            </a:r>
            <a:endParaRPr lang="pl-PL" sz="17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1257300" lvl="2" indent="-342900" defTabSz="914406">
              <a:lnSpc>
                <a:spcPct val="115000"/>
              </a:lnSpc>
              <a:buClr>
                <a:srgbClr val="003399"/>
              </a:buClr>
              <a:buFont typeface="Courier New" panose="02070309020205020404" pitchFamily="49" charset="0"/>
              <a:buChar char="o"/>
            </a:pPr>
            <a:r>
              <a:rPr lang="pl-PL" sz="17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Malbork</a:t>
            </a:r>
            <a:endParaRPr lang="pl-PL" sz="17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1257300" lvl="2" indent="-342900" defTabSz="914406">
              <a:lnSpc>
                <a:spcPct val="115000"/>
              </a:lnSpc>
              <a:buClr>
                <a:srgbClr val="003399"/>
              </a:buClr>
              <a:buFont typeface="Courier New" panose="02070309020205020404" pitchFamily="49" charset="0"/>
              <a:buChar char="o"/>
            </a:pPr>
            <a:r>
              <a:rPr lang="pl-PL" sz="17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Słupsk</a:t>
            </a:r>
          </a:p>
          <a:p>
            <a:pPr marL="228602" lvl="0" indent="-228602" defTabSz="914406">
              <a:lnSpc>
                <a:spcPct val="115000"/>
              </a:lnSpc>
              <a:buClr>
                <a:srgbClr val="003399"/>
              </a:buClr>
              <a:buBlip>
                <a:blip r:embed="rId2"/>
              </a:buBlip>
            </a:pPr>
            <a:r>
              <a:rPr lang="pl-PL" sz="16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Gminy zagrożone trwałą marginalizacją</a:t>
            </a:r>
          </a:p>
          <a:p>
            <a:pPr marL="342900" lvl="0" indent="-342900" defTabSz="914406">
              <a:lnSpc>
                <a:spcPct val="115000"/>
              </a:lnSpc>
              <a:buClr>
                <a:srgbClr val="003399"/>
              </a:buClr>
              <a:buFont typeface="+mj-lt"/>
              <a:buAutoNum type="arabicPeriod"/>
            </a:pPr>
            <a:endParaRPr lang="pl-PL" sz="1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9210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6A66B57-568C-425F-83F0-65E15571F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757" y="298147"/>
            <a:ext cx="9852728" cy="979757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pl-PL" sz="2700" dirty="0">
                <a:solidFill>
                  <a:srgbClr val="002073"/>
                </a:solidFill>
                <a:latin typeface="Calibri" panose="020F0502020204030204"/>
                <a:ea typeface="+mn-ea"/>
                <a:cs typeface="+mn-cs"/>
              </a:rPr>
              <a:t>Rozkład punktów w kryteriach strategicznych</a:t>
            </a:r>
            <a:br>
              <a:rPr lang="pl-PL" sz="2700" dirty="0">
                <a:solidFill>
                  <a:srgbClr val="002073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pl-PL" sz="2700" dirty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- projekty dot. rozwoju infrastruktury turystyki żeglarskiej</a:t>
            </a:r>
            <a:br>
              <a:rPr lang="pl-PL" sz="1814" b="0" dirty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</a:br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020" y="5744412"/>
            <a:ext cx="9304343" cy="874692"/>
          </a:xfrm>
        </p:spPr>
        <p:txBody>
          <a:bodyPr/>
          <a:lstStyle/>
          <a:p>
            <a:pPr lvl="1"/>
            <a:r>
              <a:rPr lang="pl-PL" sz="1800" dirty="0"/>
              <a:t>Ocena strategiczna: minimum punktowe -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32 pkt (40%)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45FFB01-0A08-4758-82BD-8AD3998AEB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36</a:t>
            </a:fld>
            <a:endParaRPr lang="pl-PL" dirty="0"/>
          </a:p>
        </p:txBody>
      </p:sp>
      <p:pic>
        <p:nvPicPr>
          <p:cNvPr id="7" name="table" descr="tabela z rozkładem punktów i wag dla kryteriów strategicznych">
            <a:extLst>
              <a:ext uri="{FF2B5EF4-FFF2-40B4-BE49-F238E27FC236}">
                <a16:creationId xmlns:a16="http://schemas.microsoft.com/office/drawing/2014/main" id="{EE73F357-FFEE-46AF-BA75-9E3EEF3C4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757" y="1182341"/>
            <a:ext cx="10101030" cy="454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101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5">
            <a:extLst>
              <a:ext uri="{FF2B5EF4-FFF2-40B4-BE49-F238E27FC236}">
                <a16:creationId xmlns:a16="http://schemas.microsoft.com/office/drawing/2014/main" id="{0C844E39-9733-4DAC-A4D6-71E1EBF9D801}"/>
              </a:ext>
            </a:extLst>
          </p:cNvPr>
          <p:cNvSpPr txBox="1">
            <a:spLocks/>
          </p:cNvSpPr>
          <p:nvPr/>
        </p:nvSpPr>
        <p:spPr>
          <a:xfrm>
            <a:off x="2706740" y="3429000"/>
            <a:ext cx="6858000" cy="71856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1007943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marL="0" marR="0" lvl="0" indent="0" algn="ctr" defTabSz="914406" rtl="0" eaLnBrk="1" fontAlgn="auto" latinLnBrk="0" hangingPunct="1">
              <a:lnSpc>
                <a:spcPts val="362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903" b="1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</a:rPr>
              <a:t>Dziękuję za uwagę.</a:t>
            </a:r>
          </a:p>
        </p:txBody>
      </p:sp>
    </p:spTree>
    <p:extLst>
      <p:ext uri="{BB962C8B-B14F-4D97-AF65-F5344CB8AC3E}">
        <p14:creationId xmlns:p14="http://schemas.microsoft.com/office/powerpoint/2010/main" val="371130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53838B5-BCEE-40E9-915E-0BE0E2A0C6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907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l-PL" sz="907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DE8704DA-E2BD-448D-AE35-7A66F0334F75}"/>
              </a:ext>
            </a:extLst>
          </p:cNvPr>
          <p:cNvSpPr txBox="1"/>
          <p:nvPr/>
        </p:nvSpPr>
        <p:spPr>
          <a:xfrm>
            <a:off x="635112" y="5413054"/>
            <a:ext cx="1011810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1400"/>
            </a:lvl1pPr>
          </a:lstStyle>
          <a:p>
            <a:pPr>
              <a:buClr>
                <a:schemeClr val="tx2"/>
              </a:buClr>
            </a:pPr>
            <a:r>
              <a:rPr lang="pl-PL" sz="1800" dirty="0"/>
              <a:t>Linki do dokumentów wskazane w rozdziale </a:t>
            </a:r>
            <a:r>
              <a:rPr lang="pl-PL" sz="1800" b="1" dirty="0"/>
              <a:t>13. Dokumenty programowe </a:t>
            </a:r>
            <a:r>
              <a:rPr lang="pl-PL" sz="1800" dirty="0"/>
              <a:t>w Regulaminie wyboru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1627A1B-EACA-4B6E-B408-105ADCA31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286" y="788452"/>
            <a:ext cx="11059428" cy="424561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pl-PL" sz="2000" dirty="0"/>
              <a:t>Szczegółowy Opis Priorytetów – wersja obowiązująca z 11 września 2025r.. </a:t>
            </a:r>
          </a:p>
          <a:p>
            <a:pPr>
              <a:lnSpc>
                <a:spcPct val="150000"/>
              </a:lnSpc>
            </a:pPr>
            <a:r>
              <a:rPr lang="pl-PL" sz="2000" b="1" dirty="0">
                <a:solidFill>
                  <a:schemeClr val="accent1"/>
                </a:solidFill>
              </a:rPr>
              <a:t>Kryteria wyboru projektów dla Działania 6.11. Infrastruktura turystyki w ramach programu regionalnego Fundusze Europejskie dla Pomorza 2021-2027 w zakresie projektów dotyczących rozwoju </a:t>
            </a:r>
            <a:r>
              <a:rPr lang="pl-PL" sz="2000" b="1" dirty="0">
                <a:solidFill>
                  <a:schemeClr val="accent2">
                    <a:lumMod val="50000"/>
                  </a:schemeClr>
                </a:solidFill>
              </a:rPr>
              <a:t>infrastruktury turystyki żeglarskiej </a:t>
            </a:r>
            <a:r>
              <a:rPr lang="pl-PL" sz="2000" dirty="0"/>
              <a:t>- zatwierdzone uchwałą nr 2/X/25 KM FEP 2021-2027 z dnia 12 września 2025r. </a:t>
            </a:r>
          </a:p>
          <a:p>
            <a:pPr>
              <a:lnSpc>
                <a:spcPct val="150000"/>
              </a:lnSpc>
            </a:pPr>
            <a:r>
              <a:rPr lang="pl-PL" sz="2000" b="1" dirty="0">
                <a:solidFill>
                  <a:schemeClr val="accent1"/>
                </a:solidFill>
              </a:rPr>
              <a:t>Regulamin wyboru projektów dla naboru wniosków o dofinansowanie projektów dla Działania 6.11. Infrastruktura turystyki w ramach programu regionalnego Fundusze Europejskie dla Pomorza 2021-2027 w zakresie projektów dotyczących rozwoju </a:t>
            </a:r>
            <a:r>
              <a:rPr lang="pl-PL" sz="2000" b="1" dirty="0">
                <a:solidFill>
                  <a:schemeClr val="accent2">
                    <a:lumMod val="50000"/>
                  </a:schemeClr>
                </a:solidFill>
              </a:rPr>
              <a:t>infrastruktury turystyki żeglarskiej </a:t>
            </a:r>
            <a:r>
              <a:rPr lang="pl-PL" sz="2000" b="1" dirty="0">
                <a:solidFill>
                  <a:schemeClr val="accent1"/>
                </a:solidFill>
              </a:rPr>
              <a:t>(FEPM.06.11-IZ.00-</a:t>
            </a:r>
            <a:r>
              <a:rPr lang="pl-PL" sz="2000" b="1" dirty="0">
                <a:solidFill>
                  <a:schemeClr val="accent2">
                    <a:lumMod val="50000"/>
                  </a:schemeClr>
                </a:solidFill>
              </a:rPr>
              <a:t>001</a:t>
            </a:r>
            <a:r>
              <a:rPr lang="pl-PL" sz="2000" b="1" dirty="0">
                <a:solidFill>
                  <a:schemeClr val="accent1"/>
                </a:solidFill>
              </a:rPr>
              <a:t>/25)</a:t>
            </a:r>
          </a:p>
          <a:p>
            <a:pPr>
              <a:lnSpc>
                <a:spcPct val="150000"/>
              </a:lnSpc>
            </a:pPr>
            <a:r>
              <a:rPr lang="pl-PL" sz="2000" dirty="0"/>
              <a:t>Plan przedsięwzięcia strategicznego Samorządu Województwa Pomorskiego pn. Rozwój oferty turystyki wodnej w obszarze Pętli Żuławskiej, Zatoki Gdańskiej i Morza Bałtyckiego</a:t>
            </a:r>
          </a:p>
          <a:p>
            <a:pPr>
              <a:lnSpc>
                <a:spcPct val="150000"/>
              </a:lnSpc>
            </a:pPr>
            <a:r>
              <a:rPr lang="pl-PL" sz="2000" dirty="0"/>
              <a:t>„Standardy infrastruktury żeglarskiej w województwie pomorskim”</a:t>
            </a:r>
            <a:endParaRPr lang="pl-PL" dirty="0"/>
          </a:p>
          <a:p>
            <a:endParaRPr lang="pl-PL" dirty="0"/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DE700AFF-AE4C-48AC-854B-CF1DEF82B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112" y="321510"/>
            <a:ext cx="9852728" cy="554896"/>
          </a:xfrm>
        </p:spPr>
        <p:txBody>
          <a:bodyPr/>
          <a:lstStyle/>
          <a:p>
            <a:r>
              <a:rPr lang="pl-PL" dirty="0"/>
              <a:t>Najważniejsze dokumenty</a:t>
            </a:r>
          </a:p>
        </p:txBody>
      </p:sp>
    </p:spTree>
    <p:extLst>
      <p:ext uri="{BB962C8B-B14F-4D97-AF65-F5344CB8AC3E}">
        <p14:creationId xmlns:p14="http://schemas.microsoft.com/office/powerpoint/2010/main" val="3369232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87BAB0F-9A0F-435A-A5FF-97CF94FA0C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z="1200" smtClean="0"/>
              <a:pPr/>
              <a:t>5</a:t>
            </a:fld>
            <a:endParaRPr lang="pl-PL" sz="1200" dirty="0"/>
          </a:p>
        </p:txBody>
      </p:sp>
      <p:pic>
        <p:nvPicPr>
          <p:cNvPr id="8" name="Obraz 7" descr="schemat procedury naboru i oceny wniosku o dofinansowanie">
            <a:extLst>
              <a:ext uri="{FF2B5EF4-FFF2-40B4-BE49-F238E27FC236}">
                <a16:creationId xmlns:a16="http://schemas.microsoft.com/office/drawing/2014/main" id="{0CF8756F-C943-4431-AA2B-11522C957B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0966" y="1880482"/>
            <a:ext cx="3755461" cy="3097036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E03BE97-9DA4-4394-89A3-AA91A892B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452" y="888123"/>
            <a:ext cx="10708636" cy="5643440"/>
          </a:xfrm>
        </p:spPr>
        <p:txBody>
          <a:bodyPr>
            <a:normAutofit/>
          </a:bodyPr>
          <a:lstStyle/>
          <a:p>
            <a:pPr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800" dirty="0"/>
              <a:t>sformułowane w oparciu o „Metodykę wyboru projektów w ramach programu regionalnego Fundusze Europejskie dla Pomorza 2021-2027 dla projektów zintegrowanych” przyjętą 9 maja 2025r.</a:t>
            </a:r>
          </a:p>
          <a:p>
            <a:pPr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800" dirty="0"/>
              <a:t>konkurencyjny sposób wyboru</a:t>
            </a:r>
          </a:p>
          <a:p>
            <a:pPr>
              <a:lnSpc>
                <a:spcPct val="123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1800" dirty="0"/>
              <a:t>kryteria:</a:t>
            </a:r>
          </a:p>
          <a:p>
            <a:pPr marL="800104" lvl="2" indent="-342900">
              <a:lnSpc>
                <a:spcPct val="123000"/>
              </a:lnSpc>
              <a:spcBef>
                <a:spcPts val="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/>
              <a:t>formalne (0/1), </a:t>
            </a:r>
          </a:p>
          <a:p>
            <a:pPr marL="800104" lvl="2" indent="-342900">
              <a:lnSpc>
                <a:spcPct val="123000"/>
              </a:lnSpc>
              <a:spcBef>
                <a:spcPts val="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/>
              <a:t>wykonalności (0/1), </a:t>
            </a:r>
          </a:p>
          <a:p>
            <a:pPr marL="800104" lvl="2" indent="-342900">
              <a:lnSpc>
                <a:spcPct val="123000"/>
              </a:lnSpc>
              <a:spcBef>
                <a:spcPts val="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/>
              <a:t>zgodności z zasadami horyzontalnymi (0/1), </a:t>
            </a:r>
          </a:p>
          <a:p>
            <a:pPr marL="800104" lvl="2" indent="-34290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/>
              <a:t>strategiczne (punktowe).</a:t>
            </a:r>
          </a:p>
          <a:p>
            <a:pPr>
              <a:lnSpc>
                <a:spcPct val="133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1800" dirty="0"/>
              <a:t>definicje zawierają wymogi wynikające z:</a:t>
            </a:r>
          </a:p>
          <a:p>
            <a:pPr marL="800104" lvl="2" indent="-342900">
              <a:lnSpc>
                <a:spcPct val="134000"/>
              </a:lnSpc>
              <a:spcBef>
                <a:spcPts val="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/>
              <a:t>programu FEP 2021-2027, </a:t>
            </a:r>
          </a:p>
          <a:p>
            <a:pPr marL="800104" lvl="2" indent="-342900">
              <a:lnSpc>
                <a:spcPct val="134000"/>
              </a:lnSpc>
              <a:spcBef>
                <a:spcPts val="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/>
              <a:t>Szczegółowego Opisu Priorytetów, </a:t>
            </a:r>
          </a:p>
          <a:p>
            <a:pPr marL="800104" lvl="2" indent="-342900">
              <a:lnSpc>
                <a:spcPct val="134000"/>
              </a:lnSpc>
              <a:spcBef>
                <a:spcPts val="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/>
              <a:t>Wytycznych ministra właściwego ds. rozwoju regionalnego,</a:t>
            </a:r>
          </a:p>
          <a:p>
            <a:pPr marL="800104" lvl="2" indent="-342900">
              <a:lnSpc>
                <a:spcPct val="134000"/>
              </a:lnSpc>
              <a:spcBef>
                <a:spcPts val="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/>
              <a:t>Kontraktu Programowego dla Województwa Pomorskiego,</a:t>
            </a:r>
          </a:p>
          <a:p>
            <a:pPr marL="800104" lvl="2" indent="-342900">
              <a:lnSpc>
                <a:spcPct val="134000"/>
              </a:lnSpc>
              <a:spcBef>
                <a:spcPts val="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/>
              <a:t>Dokumentów dookreślających przedsięwzięcie strategiczne.</a:t>
            </a:r>
          </a:p>
          <a:p>
            <a:pPr lvl="1">
              <a:lnSpc>
                <a:spcPct val="134000"/>
              </a:lnSpc>
              <a:spcBef>
                <a:spcPts val="0"/>
              </a:spcBef>
            </a:pPr>
            <a:endParaRPr lang="pl-PL" sz="1800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79ABEB3-C697-453E-8C38-B5586EC9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59" y="333227"/>
            <a:ext cx="9852728" cy="554896"/>
          </a:xfrm>
        </p:spPr>
        <p:txBody>
          <a:bodyPr/>
          <a:lstStyle/>
          <a:p>
            <a:r>
              <a:rPr lang="pl-PL" dirty="0"/>
              <a:t>Kryteria wyboru projektów</a:t>
            </a:r>
          </a:p>
        </p:txBody>
      </p:sp>
    </p:spTree>
    <p:extLst>
      <p:ext uri="{BB962C8B-B14F-4D97-AF65-F5344CB8AC3E}">
        <p14:creationId xmlns:p14="http://schemas.microsoft.com/office/powerpoint/2010/main" val="3099236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481FEA5-196E-4BBE-BA88-08AB29B199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z="1200" smtClean="0"/>
              <a:pPr/>
              <a:t>6</a:t>
            </a:fld>
            <a:endParaRPr lang="pl-PL" sz="12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997F8293-6BC4-4B0A-90F6-6BD35D2EDDA1}"/>
              </a:ext>
            </a:extLst>
          </p:cNvPr>
          <p:cNvSpPr txBox="1"/>
          <p:nvPr/>
        </p:nvSpPr>
        <p:spPr>
          <a:xfrm>
            <a:off x="1356543" y="3311293"/>
            <a:ext cx="7452226" cy="27699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1400"/>
            </a:lvl1pPr>
          </a:lstStyle>
          <a:p>
            <a:r>
              <a:rPr lang="pl-PL" sz="1600" b="1" dirty="0"/>
              <a:t>Typy wnioskodawców: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l-PL" sz="1600" dirty="0"/>
              <a:t>instytucje odpowiedzialne za gospodarkę wodną, 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l-PL" sz="1600" dirty="0"/>
              <a:t>jednostki samorządu terytorialnego,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l-PL" sz="1600" dirty="0"/>
              <a:t>jednostki organizacyjne działające w imieniu </a:t>
            </a:r>
            <a:r>
              <a:rPr lang="pl-PL" sz="1600" dirty="0" err="1"/>
              <a:t>jst</a:t>
            </a:r>
            <a:r>
              <a:rPr lang="pl-PL" sz="1600" dirty="0"/>
              <a:t>, 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l-PL" sz="1600" dirty="0"/>
              <a:t>Lasy Państwowe, 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l-PL" sz="1600" dirty="0"/>
              <a:t>parki narodowe i krajobrazowe, 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l-PL" sz="1600" dirty="0"/>
              <a:t>organizacje pozarządowe, 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l-PL" sz="1600" dirty="0"/>
              <a:t>MŚP, 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l-PL" sz="1600" dirty="0"/>
              <a:t>duże przedsiębiorstwa,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l-PL" sz="1600" dirty="0"/>
              <a:t>przedsiębiorstwa energetyczne.</a:t>
            </a:r>
          </a:p>
          <a:p>
            <a:pPr>
              <a:buClr>
                <a:schemeClr val="tx2"/>
              </a:buClr>
            </a:pPr>
            <a:endParaRPr lang="pl-PL" dirty="0"/>
          </a:p>
        </p:txBody>
      </p:sp>
      <p:grpSp>
        <p:nvGrpSpPr>
          <p:cNvPr id="12" name="Grupa 11" descr="wskazanie źródeł wymagań w Regulaminie wyboru projektów">
            <a:extLst>
              <a:ext uri="{FF2B5EF4-FFF2-40B4-BE49-F238E27FC236}">
                <a16:creationId xmlns:a16="http://schemas.microsoft.com/office/drawing/2014/main" id="{1E5F19A8-4F2B-4EC8-B8E6-894B9F22C90C}"/>
              </a:ext>
            </a:extLst>
          </p:cNvPr>
          <p:cNvGrpSpPr/>
          <p:nvPr/>
        </p:nvGrpSpPr>
        <p:grpSpPr>
          <a:xfrm>
            <a:off x="5528459" y="592893"/>
            <a:ext cx="5530719" cy="2031325"/>
            <a:chOff x="6266046" y="370977"/>
            <a:chExt cx="5530719" cy="2031325"/>
          </a:xfrm>
        </p:grpSpPr>
        <p:sp>
          <p:nvSpPr>
            <p:cNvPr id="6" name="pole tekstowe 5">
              <a:extLst>
                <a:ext uri="{FF2B5EF4-FFF2-40B4-BE49-F238E27FC236}">
                  <a16:creationId xmlns:a16="http://schemas.microsoft.com/office/drawing/2014/main" id="{3EC49A4F-B5F7-4CC0-87B8-5987643D428F}"/>
                </a:ext>
              </a:extLst>
            </p:cNvPr>
            <p:cNvSpPr txBox="1"/>
            <p:nvPr/>
          </p:nvSpPr>
          <p:spPr>
            <a:xfrm rot="10800000" flipH="1" flipV="1">
              <a:off x="7295948" y="370977"/>
              <a:ext cx="4500817" cy="203132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pl-PL" sz="1400" dirty="0"/>
                <a:t>RW: 4.2.Sposób złożenia wniosku</a:t>
              </a:r>
            </a:p>
            <a:p>
              <a:r>
                <a:rPr lang="pl-PL" sz="1400" dirty="0"/>
                <a:t>RW 4.3. Załączniki do wniosku o dofinansowanie</a:t>
              </a:r>
            </a:p>
            <a:p>
              <a:r>
                <a:rPr lang="pl-PL" sz="1400" dirty="0"/>
                <a:t>Zał. nr 1 do RW: Struktura formularza wniosku o dofinansowanie projektu oraz instrukcja przygotowania załączników do formularza wniosku o dofinansowanie projektu </a:t>
              </a:r>
            </a:p>
            <a:p>
              <a:endParaRPr lang="pl-PL" sz="1400" dirty="0"/>
            </a:p>
            <a:p>
              <a:endParaRPr lang="pl-PL" sz="1400" dirty="0"/>
            </a:p>
            <a:p>
              <a:endParaRPr lang="pl-PL" sz="1400" dirty="0"/>
            </a:p>
          </p:txBody>
        </p:sp>
        <p:sp>
          <p:nvSpPr>
            <p:cNvPr id="2" name="Strzałka: w prawo 1">
              <a:extLst>
                <a:ext uri="{FF2B5EF4-FFF2-40B4-BE49-F238E27FC236}">
                  <a16:creationId xmlns:a16="http://schemas.microsoft.com/office/drawing/2014/main" id="{B4B2D0A0-E08A-4230-ADCC-1F0E431510C4}"/>
                </a:ext>
              </a:extLst>
            </p:cNvPr>
            <p:cNvSpPr/>
            <p:nvPr/>
          </p:nvSpPr>
          <p:spPr>
            <a:xfrm>
              <a:off x="6266046" y="1126828"/>
              <a:ext cx="875899" cy="47163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027B1D-199F-4820-B8E2-E1698EA76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53" y="762861"/>
            <a:ext cx="11545912" cy="5699981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pl-PL" sz="1600" b="1" dirty="0"/>
              <a:t>Kryteria administracyjne</a:t>
            </a:r>
          </a:p>
          <a:p>
            <a:pPr marL="452438" lvl="1" indent="-228600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600" dirty="0"/>
              <a:t>Poprawność złożenia wniosku o dofinansowanie</a:t>
            </a:r>
          </a:p>
          <a:p>
            <a:pPr marL="452438" lvl="1" indent="-228600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600" dirty="0"/>
              <a:t>Kompletność wniosku o dofinansowanie</a:t>
            </a:r>
          </a:p>
          <a:p>
            <a:pPr>
              <a:lnSpc>
                <a:spcPct val="114000"/>
              </a:lnSpc>
              <a:buFont typeface="Wingdings" panose="05000000000000000000" pitchFamily="2" charset="2"/>
              <a:buChar char="§"/>
            </a:pPr>
            <a:endParaRPr lang="pl-PL" sz="1600" b="1" dirty="0"/>
          </a:p>
          <a:p>
            <a:pPr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pl-PL" sz="1600" b="1" dirty="0"/>
              <a:t>Kwalifikowalność wnioskodawcy/partnerów</a:t>
            </a:r>
          </a:p>
          <a:p>
            <a:pPr marL="452438" lvl="1" indent="-228600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600" dirty="0"/>
              <a:t>szczegółowe typy beneficjentów dla Działania </a:t>
            </a:r>
          </a:p>
          <a:p>
            <a:pPr marL="452438" lvl="1" indent="-228600">
              <a:lnSpc>
                <a:spcPct val="1140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600" dirty="0"/>
              <a:t>wyłączenie podmiotów podejmujących działania sprzeczne z zasadami niedyskryminacji.</a:t>
            </a:r>
          </a:p>
          <a:p>
            <a:pPr marL="452438" lvl="1" indent="-228600">
              <a:lnSpc>
                <a:spcPct val="1140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452438" lvl="1" indent="-228600">
              <a:lnSpc>
                <a:spcPct val="1140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452438" lvl="1" indent="-228600">
              <a:lnSpc>
                <a:spcPct val="1140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pl-PL" sz="1600" dirty="0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D6121C31-189A-4EF0-8839-CF7368FDA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613" y="226634"/>
            <a:ext cx="9852728" cy="554896"/>
          </a:xfrm>
        </p:spPr>
        <p:txBody>
          <a:bodyPr/>
          <a:lstStyle/>
          <a:p>
            <a:r>
              <a:rPr lang="pl-PL" dirty="0"/>
              <a:t>Kryteria wyboru projektów – formalne (1/3)</a:t>
            </a:r>
          </a:p>
        </p:txBody>
      </p:sp>
    </p:spTree>
    <p:extLst>
      <p:ext uri="{BB962C8B-B14F-4D97-AF65-F5344CB8AC3E}">
        <p14:creationId xmlns:p14="http://schemas.microsoft.com/office/powerpoint/2010/main" val="4014116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027B1D-199F-4820-B8E2-E1698EA76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928" y="668288"/>
            <a:ext cx="11190837" cy="5699981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pl-PL" sz="1600" b="1" dirty="0"/>
              <a:t>Zgodność z celami i logiką wsparcia w Działaniu</a:t>
            </a:r>
          </a:p>
          <a:p>
            <a:pPr marL="452438" lvl="1" indent="-228600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600" dirty="0"/>
              <a:t>wybrany typ projektu został wskazany w Harmonogramie naborów wniosków</a:t>
            </a:r>
          </a:p>
          <a:p>
            <a:pPr marL="452438" lvl="1" indent="-228600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452438" lvl="1" indent="-228600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452438" lvl="1" indent="-228600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452438" lvl="1" indent="-228600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452438" lvl="1" indent="-228600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452438" lvl="1" indent="-228600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452438" lvl="1" indent="-228600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452438" lvl="1" indent="-228600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452438" lvl="1" indent="-228600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452438" lvl="1" indent="-228600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452438" lvl="1" indent="-228600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452438" lvl="1" indent="-228600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452438" lvl="1" indent="-228600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452438" lvl="1" indent="-228600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452438" lvl="1" indent="-228600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600" dirty="0"/>
              <a:t>obszar realizacji projektu jest zgodny z obszarem geograficznym wskazanym w Harmonogramie naborów wniosków</a:t>
            </a:r>
          </a:p>
          <a:p>
            <a:pPr marL="452438" lvl="1" indent="-228600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pl-PL" sz="1600" dirty="0"/>
          </a:p>
          <a:p>
            <a:pPr>
              <a:lnSpc>
                <a:spcPct val="114000"/>
              </a:lnSpc>
              <a:buFont typeface="Wingdings" panose="05000000000000000000" pitchFamily="2" charset="2"/>
              <a:buChar char="§"/>
            </a:pPr>
            <a:endParaRPr lang="pl-PL" sz="1600" b="1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481FEA5-196E-4BBE-BA88-08AB29B199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</a:endParaRP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D6121C31-189A-4EF0-8839-CF7368FDA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613" y="226634"/>
            <a:ext cx="9852728" cy="554896"/>
          </a:xfrm>
        </p:spPr>
        <p:txBody>
          <a:bodyPr/>
          <a:lstStyle/>
          <a:p>
            <a:r>
              <a:rPr lang="pl-PL" dirty="0"/>
              <a:t>Kryteria wyboru projektów – formalne (2/3)</a:t>
            </a:r>
          </a:p>
        </p:txBody>
      </p:sp>
      <p:sp>
        <p:nvSpPr>
          <p:cNvPr id="5" name="Symbol zastępczy zawartości 5">
            <a:extLst>
              <a:ext uri="{FF2B5EF4-FFF2-40B4-BE49-F238E27FC236}">
                <a16:creationId xmlns:a16="http://schemas.microsoft.com/office/drawing/2014/main" id="{4B3CBAA8-BC33-463E-97AA-F0042099F7CC}"/>
              </a:ext>
            </a:extLst>
          </p:cNvPr>
          <p:cNvSpPr txBox="1">
            <a:spLocks/>
          </p:cNvSpPr>
          <p:nvPr/>
        </p:nvSpPr>
        <p:spPr>
          <a:xfrm>
            <a:off x="605928" y="1416648"/>
            <a:ext cx="10779697" cy="43165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1400"/>
            </a:lvl1pPr>
            <a:lvl2pPr marL="685804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Tx/>
              <a:buBlip>
                <a:blip r:embed="rId3"/>
              </a:buBlip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143008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Tx/>
              <a:buBlip>
                <a:blip r:embed="rId4"/>
              </a:buBlip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600210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057413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514617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19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3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25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/>
              <a:t>Typy projektu:</a:t>
            </a:r>
          </a:p>
          <a:p>
            <a:r>
              <a:rPr lang="pl-PL" dirty="0"/>
              <a:t>Budowa, przebudowa, rozbudowa oraz w uzasadnionych przypadkach remont obiektów publicznej infrastruktury służącej turystyce wodnej a także roboty budowlane służące poprawie dostępności do portów i przystani.</a:t>
            </a:r>
            <a:endParaRPr lang="pl-PL" b="1" dirty="0"/>
          </a:p>
          <a:p>
            <a:r>
              <a:rPr lang="pl-PL" b="1" dirty="0"/>
              <a:t>Uzupełniająco </a:t>
            </a:r>
            <a:r>
              <a:rPr lang="pl-PL" dirty="0"/>
              <a:t>możliwe będą również działania:</a:t>
            </a:r>
          </a:p>
          <a:p>
            <a:pPr marL="457204" lvl="2" indent="-285750"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l-PL" sz="1400" dirty="0">
                <a:latin typeface="+mn-lt"/>
              </a:rPr>
              <a:t>działania służące likwidacji barier architektonicznych umożliwiające dostęp osobom ze specjalnymi potrzebami oraz służące poprawie dostępności cyfrowej i informacyjno-komunikacyjnej, w szczególności w oparciu o projektowanie uniwersalne lub zastosowanie racjonalnego usprawnienia,</a:t>
            </a:r>
          </a:p>
          <a:p>
            <a:pPr marL="457204" lvl="2" indent="-285750"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l-PL" sz="1400" dirty="0">
                <a:latin typeface="+mn-lt"/>
              </a:rPr>
              <a:t>zagospodarowanie terenu, w szczególności nasadzenia zieleni, elementy małej architektury,</a:t>
            </a:r>
          </a:p>
          <a:p>
            <a:pPr marL="457204" lvl="2" indent="-285750"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l-PL" sz="1400" dirty="0">
                <a:latin typeface="+mn-lt"/>
              </a:rPr>
              <a:t>działania sprzyjające adaptacji do zmian klimatu poprzez zastosowanie błękitno-zielonej infrastruktury, np. zielone dachy, zielone ściany, ogrody deszczowe itp.,</a:t>
            </a:r>
          </a:p>
          <a:p>
            <a:pPr marL="457204" lvl="2" indent="-285750"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l-PL" sz="1400" dirty="0">
                <a:latin typeface="+mn-lt"/>
              </a:rPr>
              <a:t>działania służące zmniejszeniu energochłonności infrastruktury i przyczyniające się do zmniejszenia kosztów jej utrzymania i osiągnięcia neutralności klimatycznej,</a:t>
            </a:r>
          </a:p>
          <a:p>
            <a:pPr marL="457204" lvl="2" indent="-285750"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l-PL" sz="1400" dirty="0">
                <a:latin typeface="+mn-lt"/>
              </a:rPr>
              <a:t>zakup wyposażenia i sprzętu w tym m.in.:</a:t>
            </a:r>
          </a:p>
          <a:p>
            <a:pPr marL="914406" lvl="3" indent="-285750">
              <a:spcBef>
                <a:spcPts val="0"/>
              </a:spcBef>
              <a:buClr>
                <a:schemeClr val="tx2"/>
              </a:buClr>
            </a:pPr>
            <a:r>
              <a:rPr lang="pl-PL" sz="1400" dirty="0">
                <a:latin typeface="+mn-lt"/>
              </a:rPr>
              <a:t>służącego poprawie bezpieczeństwa w portach i na przystaniach,</a:t>
            </a:r>
          </a:p>
          <a:p>
            <a:pPr marL="914406" lvl="3" indent="-285750">
              <a:spcBef>
                <a:spcPts val="0"/>
              </a:spcBef>
              <a:buClr>
                <a:schemeClr val="tx2"/>
              </a:buClr>
            </a:pPr>
            <a:r>
              <a:rPr lang="pl-PL" sz="1400" dirty="0">
                <a:latin typeface="+mn-lt"/>
              </a:rPr>
              <a:t>stanowiącego wyposażenie obiektów służących kajakarzom i żeglarzom,</a:t>
            </a:r>
          </a:p>
          <a:p>
            <a:pPr marL="914406" lvl="3" indent="-285750">
              <a:spcBef>
                <a:spcPts val="0"/>
              </a:spcBef>
              <a:buClr>
                <a:schemeClr val="tx2"/>
              </a:buClr>
            </a:pPr>
            <a:r>
              <a:rPr lang="pl-PL" sz="1400" dirty="0">
                <a:latin typeface="+mn-lt"/>
              </a:rPr>
              <a:t>składającego się na system zarządzania marinami.</a:t>
            </a:r>
          </a:p>
        </p:txBody>
      </p:sp>
    </p:spTree>
    <p:extLst>
      <p:ext uri="{BB962C8B-B14F-4D97-AF65-F5344CB8AC3E}">
        <p14:creationId xmlns:p14="http://schemas.microsoft.com/office/powerpoint/2010/main" val="1415673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027B1D-199F-4820-B8E2-E1698EA76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928" y="668288"/>
            <a:ext cx="11190837" cy="5699981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pl-PL" sz="1600" b="1" dirty="0"/>
              <a:t>Zgodność z celami i logiką wsparcia w Działaniu</a:t>
            </a:r>
          </a:p>
          <a:p>
            <a:pPr marL="452438" lvl="1" indent="-228600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600" dirty="0"/>
              <a:t>obszar realizacji projektu jest zgodny z obszarem geograficznym wskazanym w Harmonogramie naborów wniosków</a:t>
            </a:r>
          </a:p>
          <a:p>
            <a:pPr marL="452438" lvl="1" indent="-228600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pl-PL" sz="1600" dirty="0"/>
          </a:p>
          <a:p>
            <a:pPr>
              <a:lnSpc>
                <a:spcPct val="114000"/>
              </a:lnSpc>
              <a:buFont typeface="Wingdings" panose="05000000000000000000" pitchFamily="2" charset="2"/>
              <a:buChar char="§"/>
            </a:pPr>
            <a:endParaRPr lang="pl-PL" sz="1600" b="1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481FEA5-196E-4BBE-BA88-08AB29B199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</a:endParaRP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D6121C31-189A-4EF0-8839-CF7368FDA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613" y="226634"/>
            <a:ext cx="9852728" cy="554896"/>
          </a:xfrm>
        </p:spPr>
        <p:txBody>
          <a:bodyPr/>
          <a:lstStyle/>
          <a:p>
            <a:r>
              <a:rPr lang="pl-PL" dirty="0"/>
              <a:t>Kryteria wyboru projektów – formalne (3/3)</a:t>
            </a:r>
          </a:p>
        </p:txBody>
      </p:sp>
      <p:pic>
        <p:nvPicPr>
          <p:cNvPr id="2" name="Obraz 1" descr="mapa prezentująca obszary uprawnione do wsparcia w naborze">
            <a:extLst>
              <a:ext uri="{FF2B5EF4-FFF2-40B4-BE49-F238E27FC236}">
                <a16:creationId xmlns:a16="http://schemas.microsoft.com/office/drawing/2014/main" id="{9687529C-AD56-4A82-970A-B377CD073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928" y="1335827"/>
            <a:ext cx="7209457" cy="5096942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BD59BE9-BDAB-4166-8CD5-DB75667158F4}"/>
              </a:ext>
            </a:extLst>
          </p:cNvPr>
          <p:cNvSpPr txBox="1"/>
          <p:nvPr/>
        </p:nvSpPr>
        <p:spPr>
          <a:xfrm>
            <a:off x="8156864" y="1434564"/>
            <a:ext cx="3639901" cy="47551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1400"/>
            </a:lvl1pPr>
          </a:lstStyle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l-PL" sz="1600" dirty="0"/>
              <a:t>szlaki wodne Pętli Żuławskiej, tj. klasyfikowanych dróg wodnych: </a:t>
            </a:r>
          </a:p>
          <a:p>
            <a:pPr marL="742950" lvl="1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l-PL" sz="1100" dirty="0"/>
              <a:t>rzeka Martwa Wisła od rzeki Wisły do granicy z morskimi wodami wewnętrznymi wraz z jej odnogą do miejscowości Błotnik, </a:t>
            </a:r>
          </a:p>
          <a:p>
            <a:pPr marL="742950" lvl="1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l-PL" sz="1100" dirty="0"/>
              <a:t>rzeka Motława w starym korycie w miejscowości Gdańsk do granicy z morskimi wodami wewnętrznymi, </a:t>
            </a:r>
          </a:p>
          <a:p>
            <a:pPr marL="742950" lvl="1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l-PL" sz="1100" dirty="0"/>
              <a:t>rzeka Nogat, </a:t>
            </a:r>
          </a:p>
          <a:p>
            <a:pPr marL="742950" lvl="1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l-PL" sz="1100" dirty="0"/>
              <a:t>rzeka Szkarpawa,</a:t>
            </a:r>
          </a:p>
          <a:p>
            <a:pPr marL="742950" lvl="1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l-PL" sz="1100" dirty="0"/>
              <a:t>rzeka </a:t>
            </a:r>
            <a:r>
              <a:rPr lang="pl-PL" sz="1100" dirty="0" err="1"/>
              <a:t>Tuga</a:t>
            </a:r>
            <a:r>
              <a:rPr lang="pl-PL" sz="1100" dirty="0"/>
              <a:t> (Tuja) od miejscowości Nowy Dwór Gdański do ujścia do rzeki Szkarpawy, </a:t>
            </a:r>
          </a:p>
          <a:p>
            <a:pPr marL="742950" lvl="1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l-PL" sz="1100" dirty="0"/>
              <a:t>rzeka Wisła od km 847+600 do ujścia do Zatoki Gdańskiej, </a:t>
            </a:r>
          </a:p>
          <a:p>
            <a:pPr marL="742950" lvl="1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l-PL" sz="1100" dirty="0"/>
              <a:t>rzeka Wisła Królewiecka,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l-PL" sz="1600" dirty="0"/>
              <a:t>akwen Zalewu Wiślanego,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l-PL" sz="1600" dirty="0"/>
              <a:t>akwen Zatoki Gdańskiej wraz z Zatoką Pucką,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l-PL" sz="1600" dirty="0"/>
              <a:t>porty i przystanie położone nad południową częścią Morza Bałtyckiego (pas nadbrzeżny),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l-PL" sz="1600" dirty="0"/>
              <a:t>morskie wody wewnętrzne na obszarze Portu Morskiego w Gdańsku.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99347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481FEA5-196E-4BBE-BA88-08AB29B199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z="1200" smtClean="0"/>
              <a:pPr/>
              <a:t>9</a:t>
            </a:fld>
            <a:endParaRPr lang="pl-PL" sz="1200" dirty="0"/>
          </a:p>
        </p:txBody>
      </p:sp>
      <p:grpSp>
        <p:nvGrpSpPr>
          <p:cNvPr id="5" name="Grupa 4" descr="Wymieniono kryteria wykonalności rzeczowej, instytucjonalnej i finansowej">
            <a:extLst>
              <a:ext uri="{FF2B5EF4-FFF2-40B4-BE49-F238E27FC236}">
                <a16:creationId xmlns:a16="http://schemas.microsoft.com/office/drawing/2014/main" id="{803F0366-C71B-4EC3-B8A4-B36F84B3EA6A}"/>
              </a:ext>
            </a:extLst>
          </p:cNvPr>
          <p:cNvGrpSpPr/>
          <p:nvPr/>
        </p:nvGrpSpPr>
        <p:grpSpPr>
          <a:xfrm>
            <a:off x="939904" y="1093107"/>
            <a:ext cx="9728839" cy="4838040"/>
            <a:chOff x="998" y="1112958"/>
            <a:chExt cx="11269926" cy="3311849"/>
          </a:xfrm>
        </p:grpSpPr>
        <p:sp>
          <p:nvSpPr>
            <p:cNvPr id="6" name="Symbol zastępczy zawartości 5" descr="kryteria wykonalności rzeczowej: Możliwe warianty, Zakres rzeczowy projektu,Nakłady na realizację projektu, Procedura oceny oddziaływania na środowisko, Promocja projektu&#10;&#10;">
              <a:extLst>
                <a:ext uri="{FF2B5EF4-FFF2-40B4-BE49-F238E27FC236}">
                  <a16:creationId xmlns:a16="http://schemas.microsoft.com/office/drawing/2014/main" id="{28AFC0A7-5DD3-4FDC-AF5A-3CEA79BC2E15}"/>
                </a:ext>
              </a:extLst>
            </p:cNvPr>
            <p:cNvSpPr txBox="1">
              <a:spLocks/>
            </p:cNvSpPr>
            <p:nvPr/>
          </p:nvSpPr>
          <p:spPr>
            <a:xfrm>
              <a:off x="998" y="1112958"/>
              <a:ext cx="4216918" cy="3311849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251986" indent="-251986" algn="l" defTabSz="1007943" rtl="0" eaLnBrk="1" latinLnBrk="0" hangingPunct="1">
                <a:lnSpc>
                  <a:spcPts val="2400"/>
                </a:lnSpc>
                <a:spcBef>
                  <a:spcPts val="1102"/>
                </a:spcBef>
                <a:buClr>
                  <a:schemeClr val="accent1"/>
                </a:buClr>
                <a:buFontTx/>
                <a:buBlip>
                  <a:blip r:embed="rId3"/>
                </a:buBlip>
                <a:defRPr sz="1800" kern="120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defRPr>
              </a:lvl1pPr>
              <a:lvl2pPr marL="755957" indent="-251986" algn="l" defTabSz="1007943" rtl="0" eaLnBrk="1" latinLnBrk="0" hangingPunct="1">
                <a:lnSpc>
                  <a:spcPts val="2400"/>
                </a:lnSpc>
                <a:spcBef>
                  <a:spcPts val="551"/>
                </a:spcBef>
                <a:buFontTx/>
                <a:buBlip>
                  <a:blip r:embed="rId4"/>
                </a:buBlip>
                <a:defRPr sz="1800" kern="120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defRPr>
              </a:lvl2pPr>
              <a:lvl3pPr marL="1259929" indent="-251986" algn="l" defTabSz="1007943" rtl="0" eaLnBrk="1" latinLnBrk="0" hangingPunct="1">
                <a:lnSpc>
                  <a:spcPts val="2400"/>
                </a:lnSpc>
                <a:spcBef>
                  <a:spcPts val="551"/>
                </a:spcBef>
                <a:buFontTx/>
                <a:buBlip>
                  <a:blip r:embed="rId5"/>
                </a:buBlip>
                <a:defRPr sz="1800" kern="120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defRPr>
              </a:lvl3pPr>
              <a:lvl4pPr marL="1763900" indent="-251986" algn="l" defTabSz="1007943" rtl="0" eaLnBrk="1" latinLnBrk="0" hangingPunct="1">
                <a:lnSpc>
                  <a:spcPts val="24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defRPr>
              </a:lvl4pPr>
              <a:lvl5pPr marL="2267872" indent="-251986" algn="l" defTabSz="1007943" rtl="0" eaLnBrk="1" latinLnBrk="0" hangingPunct="1">
                <a:lnSpc>
                  <a:spcPts val="24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defRPr>
              </a:lvl5pPr>
              <a:lvl6pPr marL="2771844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75815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79787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83758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3538" lvl="3" indent="-250825">
                <a:lnSpc>
                  <a:spcPct val="120000"/>
                </a:lnSpc>
                <a:spcAft>
                  <a:spcPts val="300"/>
                </a:spcAft>
                <a:buClr>
                  <a:schemeClr val="accent1"/>
                </a:buClr>
              </a:pPr>
              <a:r>
                <a:rPr lang="pl-PL" sz="2000" dirty="0"/>
                <a:t>rzeczowej:</a:t>
              </a:r>
            </a:p>
            <a:p>
              <a:pPr marL="577850" lvl="3" indent="-214313">
                <a:lnSpc>
                  <a:spcPct val="120000"/>
                </a:lnSpc>
                <a:spcBef>
                  <a:spcPts val="600"/>
                </a:spcBef>
                <a:buClr>
                  <a:schemeClr val="accent1"/>
                </a:buClr>
                <a:buFont typeface="Courier New" panose="02070309020205020404" pitchFamily="49" charset="0"/>
                <a:buChar char="o"/>
              </a:pPr>
              <a:r>
                <a:rPr lang="pl-PL" sz="1700" dirty="0"/>
                <a:t>Możliwe warianty</a:t>
              </a:r>
            </a:p>
            <a:p>
              <a:pPr marL="577850" lvl="3" indent="-214313">
                <a:lnSpc>
                  <a:spcPct val="120000"/>
                </a:lnSpc>
                <a:buClr>
                  <a:schemeClr val="accent1"/>
                </a:buClr>
                <a:buFont typeface="Courier New" panose="02070309020205020404" pitchFamily="49" charset="0"/>
                <a:buChar char="o"/>
              </a:pPr>
              <a:r>
                <a:rPr lang="pl-PL" sz="1700" dirty="0"/>
                <a:t>Zakres rzeczowy projektu</a:t>
              </a:r>
            </a:p>
            <a:p>
              <a:pPr marL="577850" lvl="3" indent="-214313">
                <a:lnSpc>
                  <a:spcPct val="120000"/>
                </a:lnSpc>
                <a:buClr>
                  <a:schemeClr val="accent1"/>
                </a:buClr>
                <a:buFont typeface="Courier New" panose="02070309020205020404" pitchFamily="49" charset="0"/>
                <a:buChar char="o"/>
              </a:pPr>
              <a:r>
                <a:rPr lang="pl-PL" sz="1700" dirty="0"/>
                <a:t>Nakłady na realizację projektu </a:t>
              </a:r>
            </a:p>
            <a:p>
              <a:pPr marL="577850" lvl="3" indent="-214313">
                <a:lnSpc>
                  <a:spcPct val="120000"/>
                </a:lnSpc>
                <a:buClr>
                  <a:schemeClr val="accent1"/>
                </a:buClr>
                <a:buFont typeface="Courier New" panose="02070309020205020404" pitchFamily="49" charset="0"/>
                <a:buChar char="o"/>
              </a:pPr>
              <a:r>
                <a:rPr lang="pl-PL" sz="1700" dirty="0"/>
                <a:t>Procedura oceny oddziaływania na środowisko</a:t>
              </a:r>
            </a:p>
            <a:p>
              <a:pPr marL="577850" lvl="3" indent="-214313">
                <a:lnSpc>
                  <a:spcPct val="120000"/>
                </a:lnSpc>
                <a:buClr>
                  <a:schemeClr val="accent1"/>
                </a:buClr>
                <a:buFont typeface="Courier New" panose="02070309020205020404" pitchFamily="49" charset="0"/>
                <a:buChar char="o"/>
              </a:pPr>
              <a:r>
                <a:rPr lang="pl-PL" sz="1700" dirty="0"/>
                <a:t>Promocja projektu</a:t>
              </a:r>
            </a:p>
            <a:p>
              <a:pPr marL="1511914" lvl="3" indent="0">
                <a:lnSpc>
                  <a:spcPct val="120000"/>
                </a:lnSpc>
                <a:buNone/>
              </a:pPr>
              <a:endParaRPr lang="pl-PL" dirty="0"/>
            </a:p>
            <a:p>
              <a:endParaRPr lang="pl-PL" dirty="0"/>
            </a:p>
          </p:txBody>
        </p:sp>
        <p:sp>
          <p:nvSpPr>
            <p:cNvPr id="7" name="Symbol zastępczy zawartości 5" descr="&#10;">
              <a:extLst>
                <a:ext uri="{FF2B5EF4-FFF2-40B4-BE49-F238E27FC236}">
                  <a16:creationId xmlns:a16="http://schemas.microsoft.com/office/drawing/2014/main" id="{7000B0F7-12C7-4B42-9939-81F726B8E22D}"/>
                </a:ext>
              </a:extLst>
            </p:cNvPr>
            <p:cNvSpPr txBox="1">
              <a:spLocks/>
            </p:cNvSpPr>
            <p:nvPr/>
          </p:nvSpPr>
          <p:spPr>
            <a:xfrm>
              <a:off x="4134503" y="1112958"/>
              <a:ext cx="3817176" cy="3096345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251986" indent="-251986" algn="l" defTabSz="1007943" rtl="0" eaLnBrk="1" latinLnBrk="0" hangingPunct="1">
                <a:lnSpc>
                  <a:spcPts val="2400"/>
                </a:lnSpc>
                <a:spcBef>
                  <a:spcPts val="1102"/>
                </a:spcBef>
                <a:buClr>
                  <a:schemeClr val="accent1"/>
                </a:buClr>
                <a:buFontTx/>
                <a:buBlip>
                  <a:blip r:embed="rId3"/>
                </a:buBlip>
                <a:defRPr sz="1800" kern="120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defRPr>
              </a:lvl1pPr>
              <a:lvl2pPr marL="755957" indent="-251986" algn="l" defTabSz="1007943" rtl="0" eaLnBrk="1" latinLnBrk="0" hangingPunct="1">
                <a:lnSpc>
                  <a:spcPts val="2400"/>
                </a:lnSpc>
                <a:spcBef>
                  <a:spcPts val="551"/>
                </a:spcBef>
                <a:buFontTx/>
                <a:buBlip>
                  <a:blip r:embed="rId4"/>
                </a:buBlip>
                <a:defRPr sz="1800" kern="120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defRPr>
              </a:lvl2pPr>
              <a:lvl3pPr marL="1259929" indent="-251986" algn="l" defTabSz="1007943" rtl="0" eaLnBrk="1" latinLnBrk="0" hangingPunct="1">
                <a:lnSpc>
                  <a:spcPts val="2400"/>
                </a:lnSpc>
                <a:spcBef>
                  <a:spcPts val="551"/>
                </a:spcBef>
                <a:buFontTx/>
                <a:buBlip>
                  <a:blip r:embed="rId5"/>
                </a:buBlip>
                <a:defRPr sz="1800" kern="120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defRPr>
              </a:lvl3pPr>
              <a:lvl4pPr marL="1763900" indent="-251986" algn="l" defTabSz="1007943" rtl="0" eaLnBrk="1" latinLnBrk="0" hangingPunct="1">
                <a:lnSpc>
                  <a:spcPts val="24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defRPr>
              </a:lvl4pPr>
              <a:lvl5pPr marL="2267872" indent="-251986" algn="l" defTabSz="1007943" rtl="0" eaLnBrk="1" latinLnBrk="0" hangingPunct="1">
                <a:lnSpc>
                  <a:spcPts val="24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defRPr>
              </a:lvl5pPr>
              <a:lvl6pPr marL="2771844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75815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79787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83758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3538" lvl="3" indent="-285750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</a:pPr>
              <a:r>
                <a:rPr lang="pl-PL" sz="2000" dirty="0"/>
                <a:t>instytucjonalnej:</a:t>
              </a:r>
            </a:p>
            <a:p>
              <a:pPr marL="550863" lvl="3" indent="-187325">
                <a:lnSpc>
                  <a:spcPct val="120000"/>
                </a:lnSpc>
                <a:spcBef>
                  <a:spcPts val="0"/>
                </a:spcBef>
                <a:buClr>
                  <a:schemeClr val="tx2"/>
                </a:buClr>
                <a:buFont typeface="Courier New" panose="02070309020205020404" pitchFamily="49" charset="0"/>
                <a:buChar char="o"/>
              </a:pPr>
              <a:r>
                <a:rPr lang="pl-PL" sz="1700" dirty="0"/>
                <a:t>Partnerstwo </a:t>
              </a:r>
            </a:p>
            <a:p>
              <a:pPr marL="550863" lvl="3" indent="-187325">
                <a:lnSpc>
                  <a:spcPct val="120000"/>
                </a:lnSpc>
                <a:buClr>
                  <a:schemeClr val="tx2"/>
                </a:buClr>
                <a:buFont typeface="Courier New" panose="02070309020205020404" pitchFamily="49" charset="0"/>
                <a:buChar char="o"/>
              </a:pPr>
              <a:r>
                <a:rPr lang="pl-PL" sz="1700" dirty="0"/>
                <a:t>Sposób zarządzania projektem</a:t>
              </a:r>
            </a:p>
            <a:p>
              <a:pPr marL="0" indent="0">
                <a:buNone/>
              </a:pPr>
              <a:endParaRPr lang="pl-PL" dirty="0"/>
            </a:p>
          </p:txBody>
        </p:sp>
        <p:sp>
          <p:nvSpPr>
            <p:cNvPr id="8" name="Symbol zastępczy zawartości 5">
              <a:extLst>
                <a:ext uri="{FF2B5EF4-FFF2-40B4-BE49-F238E27FC236}">
                  <a16:creationId xmlns:a16="http://schemas.microsoft.com/office/drawing/2014/main" id="{1132AA19-E86E-4091-9402-6F9BE9B46623}"/>
                </a:ext>
              </a:extLst>
            </p:cNvPr>
            <p:cNvSpPr txBox="1">
              <a:spLocks/>
            </p:cNvSpPr>
            <p:nvPr/>
          </p:nvSpPr>
          <p:spPr>
            <a:xfrm>
              <a:off x="7806560" y="1112958"/>
              <a:ext cx="3464364" cy="2232248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251986" indent="-251986" algn="l" defTabSz="1007943" rtl="0" eaLnBrk="1" latinLnBrk="0" hangingPunct="1">
                <a:lnSpc>
                  <a:spcPts val="2400"/>
                </a:lnSpc>
                <a:spcBef>
                  <a:spcPts val="1102"/>
                </a:spcBef>
                <a:buClr>
                  <a:schemeClr val="accent1"/>
                </a:buClr>
                <a:buFontTx/>
                <a:buBlip>
                  <a:blip r:embed="rId3"/>
                </a:buBlip>
                <a:defRPr sz="1800" kern="120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defRPr>
              </a:lvl1pPr>
              <a:lvl2pPr marL="755957" indent="-251986" algn="l" defTabSz="1007943" rtl="0" eaLnBrk="1" latinLnBrk="0" hangingPunct="1">
                <a:lnSpc>
                  <a:spcPts val="2400"/>
                </a:lnSpc>
                <a:spcBef>
                  <a:spcPts val="551"/>
                </a:spcBef>
                <a:buFontTx/>
                <a:buBlip>
                  <a:blip r:embed="rId4"/>
                </a:buBlip>
                <a:defRPr sz="1800" kern="120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defRPr>
              </a:lvl2pPr>
              <a:lvl3pPr marL="1259929" indent="-251986" algn="l" defTabSz="1007943" rtl="0" eaLnBrk="1" latinLnBrk="0" hangingPunct="1">
                <a:lnSpc>
                  <a:spcPts val="2400"/>
                </a:lnSpc>
                <a:spcBef>
                  <a:spcPts val="551"/>
                </a:spcBef>
                <a:buFontTx/>
                <a:buBlip>
                  <a:blip r:embed="rId5"/>
                </a:buBlip>
                <a:defRPr sz="1800" kern="120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defRPr>
              </a:lvl3pPr>
              <a:lvl4pPr marL="1763900" indent="-251986" algn="l" defTabSz="1007943" rtl="0" eaLnBrk="1" latinLnBrk="0" hangingPunct="1">
                <a:lnSpc>
                  <a:spcPts val="24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defRPr>
              </a:lvl4pPr>
              <a:lvl5pPr marL="2267872" indent="-251986" algn="l" defTabSz="1007943" rtl="0" eaLnBrk="1" latinLnBrk="0" hangingPunct="1">
                <a:lnSpc>
                  <a:spcPts val="24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defRPr>
              </a:lvl5pPr>
              <a:lvl6pPr marL="2771844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75815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79787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83758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46088" lvl="3" indent="-244475">
                <a:lnSpc>
                  <a:spcPct val="120000"/>
                </a:lnSpc>
                <a:spcAft>
                  <a:spcPts val="600"/>
                </a:spcAft>
                <a:buClr>
                  <a:schemeClr val="tx2"/>
                </a:buClr>
              </a:pPr>
              <a:r>
                <a:rPr lang="pl-PL" sz="2000" dirty="0"/>
                <a:t>finansowej:</a:t>
              </a:r>
            </a:p>
            <a:p>
              <a:pPr marL="661988" lvl="3" indent="-215900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ourier New" panose="02070309020205020404" pitchFamily="49" charset="0"/>
                <a:buChar char="o"/>
              </a:pPr>
              <a:r>
                <a:rPr lang="pl-PL" sz="1700" dirty="0"/>
                <a:t>Pomoc publiczna </a:t>
              </a:r>
            </a:p>
            <a:p>
              <a:pPr marL="661988" lvl="3" indent="-215900">
                <a:lnSpc>
                  <a:spcPct val="120000"/>
                </a:lnSpc>
                <a:spcBef>
                  <a:spcPts val="0"/>
                </a:spcBef>
                <a:buClr>
                  <a:schemeClr val="tx2"/>
                </a:buClr>
                <a:buFont typeface="Courier New" panose="02070309020205020404" pitchFamily="49" charset="0"/>
                <a:buChar char="o"/>
              </a:pPr>
              <a:r>
                <a:rPr lang="pl-PL" sz="1700" dirty="0"/>
                <a:t>Budżet projektu</a:t>
              </a:r>
            </a:p>
            <a:p>
              <a:pPr marL="661988" lvl="3" indent="-215900">
                <a:lnSpc>
                  <a:spcPct val="120000"/>
                </a:lnSpc>
                <a:spcBef>
                  <a:spcPts val="0"/>
                </a:spcBef>
                <a:buClr>
                  <a:schemeClr val="tx2"/>
                </a:buClr>
                <a:buFont typeface="Courier New" panose="02070309020205020404" pitchFamily="49" charset="0"/>
                <a:buChar char="o"/>
              </a:pPr>
              <a:r>
                <a:rPr lang="pl-PL" sz="1700" dirty="0"/>
                <a:t> </a:t>
              </a:r>
              <a:r>
                <a:rPr lang="pl-PL" dirty="0"/>
                <a:t>Analiza finansowa</a:t>
              </a:r>
            </a:p>
            <a:p>
              <a:pPr marL="661988" lvl="3" indent="-215900">
                <a:lnSpc>
                  <a:spcPct val="120000"/>
                </a:lnSpc>
                <a:spcBef>
                  <a:spcPts val="0"/>
                </a:spcBef>
                <a:buClr>
                  <a:schemeClr val="tx2"/>
                </a:buClr>
                <a:buFont typeface="Courier New" panose="02070309020205020404" pitchFamily="49" charset="0"/>
                <a:buChar char="o"/>
              </a:pPr>
              <a:r>
                <a:rPr lang="pl-PL" dirty="0"/>
                <a:t>Analiza ekonomiczna </a:t>
              </a:r>
              <a:r>
                <a:rPr lang="pl-PL" sz="1400" dirty="0"/>
                <a:t>(≥ 50 mln zł) </a:t>
              </a:r>
            </a:p>
            <a:p>
              <a:pPr lvl="3">
                <a:lnSpc>
                  <a:spcPct val="120000"/>
                </a:lnSpc>
              </a:pPr>
              <a:endParaRPr lang="pl-PL" dirty="0"/>
            </a:p>
            <a:p>
              <a:endParaRPr lang="pl-PL" dirty="0"/>
            </a:p>
          </p:txBody>
        </p:sp>
      </p:grpSp>
      <p:sp>
        <p:nvSpPr>
          <p:cNvPr id="11" name="Tytuł 1">
            <a:extLst>
              <a:ext uri="{FF2B5EF4-FFF2-40B4-BE49-F238E27FC236}">
                <a16:creationId xmlns:a16="http://schemas.microsoft.com/office/drawing/2014/main" id="{75102E5E-3CC0-460F-8415-B3E5758C6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59" y="333227"/>
            <a:ext cx="9852728" cy="554896"/>
          </a:xfrm>
        </p:spPr>
        <p:txBody>
          <a:bodyPr/>
          <a:lstStyle/>
          <a:p>
            <a:r>
              <a:rPr lang="pl-PL" dirty="0"/>
              <a:t>Kryteria wyboru projektów – wykonalności (1/4)</a:t>
            </a:r>
          </a:p>
        </p:txBody>
      </p:sp>
    </p:spTree>
    <p:extLst>
      <p:ext uri="{BB962C8B-B14F-4D97-AF65-F5344CB8AC3E}">
        <p14:creationId xmlns:p14="http://schemas.microsoft.com/office/powerpoint/2010/main" val="1448663566"/>
      </p:ext>
    </p:extLst>
  </p:cSld>
  <p:clrMapOvr>
    <a:masterClrMapping/>
  </p:clrMapOvr>
</p:sld>
</file>

<file path=ppt/theme/theme1.xml><?xml version="1.0" encoding="utf-8"?>
<a:theme xmlns:a="http://schemas.openxmlformats.org/drawingml/2006/main" name="1_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2_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3.xml><?xml version="1.0" encoding="utf-8"?>
<a:theme xmlns:a="http://schemas.openxmlformats.org/drawingml/2006/main" name="3_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4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5.xml><?xml version="1.0" encoding="utf-8"?>
<a:theme xmlns:a="http://schemas.openxmlformats.org/drawingml/2006/main" name="4_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6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8303</TotalTime>
  <Words>2906</Words>
  <Application>Microsoft Office PowerPoint</Application>
  <PresentationFormat>Panoramiczny</PresentationFormat>
  <Paragraphs>382</Paragraphs>
  <Slides>37</Slides>
  <Notes>15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5</vt:i4>
      </vt:variant>
      <vt:variant>
        <vt:lpstr>Tytuły slajdów</vt:lpstr>
      </vt:variant>
      <vt:variant>
        <vt:i4>37</vt:i4>
      </vt:variant>
    </vt:vector>
  </HeadingPairs>
  <TitlesOfParts>
    <vt:vector size="49" baseType="lpstr">
      <vt:lpstr>Arial</vt:lpstr>
      <vt:lpstr>Calibri</vt:lpstr>
      <vt:lpstr>Courier New</vt:lpstr>
      <vt:lpstr>Open Sans</vt:lpstr>
      <vt:lpstr>Symbol</vt:lpstr>
      <vt:lpstr>Times New Roman</vt:lpstr>
      <vt:lpstr>Wingdings</vt:lpstr>
      <vt:lpstr>1_Motyw pakietu Office</vt:lpstr>
      <vt:lpstr>2_Motyw pakietu Office</vt:lpstr>
      <vt:lpstr>3_Motyw pakietu Office</vt:lpstr>
      <vt:lpstr>Motyw pakietu Office</vt:lpstr>
      <vt:lpstr>4_Motyw pakietu Office</vt:lpstr>
      <vt:lpstr>Prezentacja programu PowerPoint</vt:lpstr>
      <vt:lpstr>Infrastruktura turystyki w FEP 2021-2027</vt:lpstr>
      <vt:lpstr>Nabór dla Działania 6.11. Infrastruktura turystyki FEP 2021-2027 - projekty dot. rozwoju infrastruktury turystyki żeglarskiej </vt:lpstr>
      <vt:lpstr>Najważniejsze dokumenty</vt:lpstr>
      <vt:lpstr>Kryteria wyboru projektów</vt:lpstr>
      <vt:lpstr>Kryteria wyboru projektów – formalne (1/3)</vt:lpstr>
      <vt:lpstr>Kryteria wyboru projektów – formalne (2/3)</vt:lpstr>
      <vt:lpstr>Kryteria wyboru projektów – formalne (3/3)</vt:lpstr>
      <vt:lpstr>Kryteria wyboru projektów – wykonalności (1/4)</vt:lpstr>
      <vt:lpstr>Kryteria wyboru projektów – wykonalności (2/4)</vt:lpstr>
      <vt:lpstr>Kryteria wyboru projektów – wykonalności (3/4)</vt:lpstr>
      <vt:lpstr>Kryteria wyboru projektów – wykonalności (4/4)</vt:lpstr>
      <vt:lpstr>Kryteria wyboru projektów – zgodności z zasadami horyzontalnymi</vt:lpstr>
      <vt:lpstr>Wytyczne dotyczące zasad równościowych – były i są</vt:lpstr>
      <vt:lpstr>Równość kobiet i mężczyzn</vt:lpstr>
      <vt:lpstr>Równości kobiet i mężczyzn w kryterium horyzontalnym  (1 z 2)</vt:lpstr>
      <vt:lpstr>Równości kobiet i mężczyzn w kryterium horyzontalnym (2 z 2)</vt:lpstr>
      <vt:lpstr>Równości kobiet i mężczyzn w projektach EFRR</vt:lpstr>
      <vt:lpstr>Karta praw podstawowych  Unii Europejskiej</vt:lpstr>
      <vt:lpstr>Karta praw podstawowych Unii Europejskiej – ocena projektu</vt:lpstr>
      <vt:lpstr>Struktura i zawartość Karty</vt:lpstr>
      <vt:lpstr>Procedura służąca do włączania postanowień Karty Praw Podstawowych Unii Europejskiej  do praktyki wdrażania programów</vt:lpstr>
      <vt:lpstr>Zasada równości szans i niedyskryminacji,   (w tym dostępność dla osób z niepełnosprawnościami)</vt:lpstr>
      <vt:lpstr>Artykuł 9 Zasady horyzontalne</vt:lpstr>
      <vt:lpstr>Osoba ze szczególnymi potrzebami</vt:lpstr>
      <vt:lpstr>Zasada równości szans i niedyskryminacji,  w tym dostępności dla osób z niepełnosprawnościami  </vt:lpstr>
      <vt:lpstr>Konwencja ONZ  o prawach osób z niepełnosprawnościami </vt:lpstr>
      <vt:lpstr>Konwencja o Prawach Osób Niepełnosprawnych</vt:lpstr>
      <vt:lpstr>Dyskryminacja ze względu na niepełnosprawność </vt:lpstr>
      <vt:lpstr>Bariery – główne typy</vt:lpstr>
      <vt:lpstr>Uniwersalne projektowanie</vt:lpstr>
      <vt:lpstr>Kryteria wyboru projektów – strategiczne (1/3)</vt:lpstr>
      <vt:lpstr>Kryteria wyboru projektów – strategiczne (2/3)</vt:lpstr>
      <vt:lpstr>Kryteria wyboru projektów – strategiczne (3/3)</vt:lpstr>
      <vt:lpstr>Krajowe Obszary Strategicznej Interwencji </vt:lpstr>
      <vt:lpstr>Rozkład punktów w kryteriach strategicznych - projekty dot. rozwoju infrastruktury turystyki żeglarskiej 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Kryteria wyboru projektów  dla Działania 6.10. Infrastruktura kultury w ramach programu regionalnego  Fundusze Europejskie dla Pomorza 2021-2027</dc:title>
  <dc:creator>Agnieszka Surudo</dc:creator>
  <cp:lastModifiedBy>Zdziebliński Krystian</cp:lastModifiedBy>
  <cp:revision>175</cp:revision>
  <dcterms:created xsi:type="dcterms:W3CDTF">2023-06-16T08:37:31Z</dcterms:created>
  <dcterms:modified xsi:type="dcterms:W3CDTF">2025-11-07T13:48:48Z</dcterms:modified>
</cp:coreProperties>
</file>