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1"/>
  </p:notesMasterIdLst>
  <p:sldIdLst>
    <p:sldId id="256" r:id="rId2"/>
    <p:sldId id="276" r:id="rId3"/>
    <p:sldId id="285" r:id="rId4"/>
    <p:sldId id="286" r:id="rId5"/>
    <p:sldId id="279" r:id="rId6"/>
    <p:sldId id="27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78" r:id="rId16"/>
    <p:sldId id="295" r:id="rId17"/>
    <p:sldId id="296" r:id="rId18"/>
    <p:sldId id="297" r:id="rId19"/>
    <p:sldId id="298" r:id="rId20"/>
    <p:sldId id="283" r:id="rId21"/>
    <p:sldId id="284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1025" r:id="rId33"/>
    <p:sldId id="258" r:id="rId34"/>
    <p:sldId id="1026" r:id="rId35"/>
    <p:sldId id="1027" r:id="rId36"/>
    <p:sldId id="1028" r:id="rId37"/>
    <p:sldId id="1029" r:id="rId38"/>
    <p:sldId id="1032" r:id="rId39"/>
    <p:sldId id="281" r:id="rId40"/>
    <p:sldId id="1036" r:id="rId41"/>
    <p:sldId id="986" r:id="rId42"/>
    <p:sldId id="1038" r:id="rId43"/>
    <p:sldId id="1051" r:id="rId44"/>
    <p:sldId id="1039" r:id="rId45"/>
    <p:sldId id="1040" r:id="rId46"/>
    <p:sldId id="1037" r:id="rId47"/>
    <p:sldId id="1041" r:id="rId48"/>
    <p:sldId id="1042" r:id="rId49"/>
    <p:sldId id="1052" r:id="rId50"/>
    <p:sldId id="1043" r:id="rId51"/>
    <p:sldId id="1044" r:id="rId52"/>
    <p:sldId id="1053" r:id="rId53"/>
    <p:sldId id="1054" r:id="rId54"/>
    <p:sldId id="1045" r:id="rId55"/>
    <p:sldId id="1046" r:id="rId56"/>
    <p:sldId id="1047" r:id="rId57"/>
    <p:sldId id="1048" r:id="rId58"/>
    <p:sldId id="1050" r:id="rId59"/>
    <p:sldId id="264" r:id="rId6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99" d="100"/>
          <a:sy n="99" d="100"/>
        </p:scale>
        <p:origin x="1500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6.11.2025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7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90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65792BD4-3A93-4438-AEB4-266E69D8F6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7832008"/>
              </p:ext>
            </p:extLst>
          </p:nvPr>
        </p:nvGraphicFramePr>
        <p:xfrm>
          <a:off x="5345906" y="836190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8" imgW="3563557" imgH="1592400" progId="CorelDraw.Graphic.19">
                  <p:embed/>
                </p:oleObj>
              </mc:Choice>
              <mc:Fallback>
                <p:oleObj name="CorelDRAW" r:id="rId8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5906" y="836190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8EF111D-7CE5-450F-B306-F937C0A2BC8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4826300"/>
              </p:ext>
            </p:extLst>
          </p:nvPr>
        </p:nvGraphicFramePr>
        <p:xfrm>
          <a:off x="5310065" y="849303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17" imgW="3563557" imgH="1592400" progId="CorelDraw.Graphic.19">
                  <p:embed/>
                </p:oleObj>
              </mc:Choice>
              <mc:Fallback>
                <p:oleObj name="CorelDRAW" r:id="rId17" imgW="3563557" imgH="1592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0065" y="849303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719E4FA-CED0-4848-85E8-9534F2012E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9205808"/>
              </p:ext>
            </p:extLst>
          </p:nvPr>
        </p:nvGraphicFramePr>
        <p:xfrm>
          <a:off x="7146106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orelDRAW" r:id="rId5" imgW="3563557" imgH="1592400" progId="CorelDraw.Graphic.19">
                  <p:embed/>
                </p:oleObj>
              </mc:Choice>
              <mc:Fallback>
                <p:oleObj name="CorelDRAW" r:id="rId5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6106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8AA97FE2-5807-4DCF-9ADB-039E5C2C80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6694974"/>
              </p:ext>
            </p:extLst>
          </p:nvPr>
        </p:nvGraphicFramePr>
        <p:xfrm>
          <a:off x="7794178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orelDRAW" r:id="rId3" imgW="3563557" imgH="1592400" progId="CorelDraw.Graphic.19">
                  <p:embed/>
                </p:oleObj>
              </mc:Choice>
              <mc:Fallback>
                <p:oleObj name="CorelDRAW" r:id="rId3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178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slide" Target="slide3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54.xml"/><Relationship Id="rId12" Type="http://schemas.openxmlformats.org/officeDocument/2006/relationships/slide" Target="slide3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11" Type="http://schemas.openxmlformats.org/officeDocument/2006/relationships/slide" Target="slide45.xml"/><Relationship Id="rId5" Type="http://schemas.openxmlformats.org/officeDocument/2006/relationships/slide" Target="slide44.xml"/><Relationship Id="rId10" Type="http://schemas.openxmlformats.org/officeDocument/2006/relationships/slide" Target="slide43.xml"/><Relationship Id="rId4" Type="http://schemas.openxmlformats.org/officeDocument/2006/relationships/slide" Target="slide7.xml"/><Relationship Id="rId9" Type="http://schemas.openxmlformats.org/officeDocument/2006/relationships/slide" Target="slide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9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54.xml"/><Relationship Id="rId12" Type="http://schemas.openxmlformats.org/officeDocument/2006/relationships/slide" Target="slide3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11" Type="http://schemas.openxmlformats.org/officeDocument/2006/relationships/slide" Target="slide45.xml"/><Relationship Id="rId5" Type="http://schemas.openxmlformats.org/officeDocument/2006/relationships/slide" Target="slide44.xml"/><Relationship Id="rId10" Type="http://schemas.openxmlformats.org/officeDocument/2006/relationships/slide" Target="slide43.xml"/><Relationship Id="rId4" Type="http://schemas.openxmlformats.org/officeDocument/2006/relationships/slide" Target="slide7.xml"/><Relationship Id="rId9" Type="http://schemas.openxmlformats.org/officeDocument/2006/relationships/slide" Target="slide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54.xml"/><Relationship Id="rId12" Type="http://schemas.openxmlformats.org/officeDocument/2006/relationships/slide" Target="slide3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11" Type="http://schemas.openxmlformats.org/officeDocument/2006/relationships/slide" Target="slide45.xml"/><Relationship Id="rId5" Type="http://schemas.openxmlformats.org/officeDocument/2006/relationships/slide" Target="slide44.xml"/><Relationship Id="rId10" Type="http://schemas.openxmlformats.org/officeDocument/2006/relationships/slide" Target="slide43.xml"/><Relationship Id="rId4" Type="http://schemas.openxmlformats.org/officeDocument/2006/relationships/slide" Target="slide7.xml"/><Relationship Id="rId9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54.xml"/><Relationship Id="rId12" Type="http://schemas.openxmlformats.org/officeDocument/2006/relationships/slide" Target="slide3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11" Type="http://schemas.openxmlformats.org/officeDocument/2006/relationships/slide" Target="slide45.xml"/><Relationship Id="rId5" Type="http://schemas.openxmlformats.org/officeDocument/2006/relationships/slide" Target="slide44.xml"/><Relationship Id="rId10" Type="http://schemas.openxmlformats.org/officeDocument/2006/relationships/slide" Target="slide43.xml"/><Relationship Id="rId4" Type="http://schemas.openxmlformats.org/officeDocument/2006/relationships/slide" Target="slide7.xml"/><Relationship Id="rId9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9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47.xml"/><Relationship Id="rId3" Type="http://schemas.openxmlformats.org/officeDocument/2006/relationships/slide" Target="slide44.xml"/><Relationship Id="rId7" Type="http://schemas.openxmlformats.org/officeDocument/2006/relationships/slide" Target="slide56.xml"/><Relationship Id="rId12" Type="http://schemas.openxmlformats.org/officeDocument/2006/relationships/slide" Target="slide4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55.xml"/><Relationship Id="rId11" Type="http://schemas.openxmlformats.org/officeDocument/2006/relationships/slide" Target="slide43.xml"/><Relationship Id="rId5" Type="http://schemas.openxmlformats.org/officeDocument/2006/relationships/slide" Target="slide54.xml"/><Relationship Id="rId10" Type="http://schemas.openxmlformats.org/officeDocument/2006/relationships/slide" Target="slide59.xml"/><Relationship Id="rId4" Type="http://schemas.openxmlformats.org/officeDocument/2006/relationships/slide" Target="slide42.xml"/><Relationship Id="rId9" Type="http://schemas.openxmlformats.org/officeDocument/2006/relationships/slide" Target="slide57.xml"/><Relationship Id="rId14" Type="http://schemas.openxmlformats.org/officeDocument/2006/relationships/slide" Target="slide3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9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Wniosek o dofinansowanie </a:t>
            </a:r>
            <a:br>
              <a:rPr lang="pl-PL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l-PL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wraz z wymaganymi załącznikami, kwalifikowalność wydatków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Seminarium informacyjne dla wnioskodawców aplikujących 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w Działaniu 6.11. Infrastruktura turystyki w programie Fundusze Europejskie dla Pomorza 2021-2027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(infrastruktura turystyki żeglarskiej)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+mn-lt"/>
                <a:ea typeface="Verdana" panose="020B0604030504040204" pitchFamily="34" charset="0"/>
              </a:rPr>
              <a:t>Gdańsk 7 listopada 2025 roku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5" y="528732"/>
            <a:ext cx="9793088" cy="60483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1.3. Szczegółowy opis przedmiotu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Dokonując opisu przedmiotu projektu należy m.in.: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rodzaj i zakres planowanych wydatków w ramach promocji projektu, z uwzględnieniem minimalnych wymagań dotyczących działań promocyjnych;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jasno przedstawić jego lokalizację (w razie potrzeby dołączając niezbędne mapki, szkice sytuacyjne, które w sposób przejrzysty i czytelny obrazują miejsce realizacji projektu) wraz z podaniem numerów działek na których realizowana będzie inwestycja oraz wskazaniem tytułu prawnego do dysponowania poszczególnymi nieruchomościami;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uwzględnić w nim szczegółowe uwarunkowania określone dla Działania 6.11 Infrastruktura turystyki w zakresie projektów dotyczących rozwoju infrastruktury turystyki żeglarskiej aby umożliwić ocenę projektu w ramach kryterium wykonalności rzeczowej Zakres rzeczowy projektu. </a:t>
            </a:r>
            <a:r>
              <a:rPr lang="pl-PL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 szczególności należy uwzględnić „Standardy infrastruktury żeglarskiej w województwie pomorskim”  w zakresie minimalnych wymagań odnoszących się do typologii obiektów i ich przeznaczenia.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uwzględnić dodatkowe uzasadnienie w przypadku remontu infrastruktury</a:t>
            </a:r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W ramach niniejszego podrozdziału należy także wskazać oraz precyzyjnie i szczegółowo uzasadnić, w oparciu o konkretne dane, czy w projekcie występuje lub może wystąpić pomoc publiczna.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Analizy należy dokonać w oparciu o przesłanki wskazane w pkt 5.5. regulaminu wyboru projektów. 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DF53C8D-F3D7-478B-8076-EBD3AA27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5" y="6159432"/>
            <a:ext cx="95105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 Zgodność projektu z logiką interwencji Programu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W ramach niniejszego podrozdziału należy odnieść się do następujących kryteriów strategicznych dla Działania 6.11 Infrastruktura turystyki w zakresie projektów dotyczących rozwoju infrastruktury turystyki żeglarskiej.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1.4.1. Profil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 sposób, w jaki założenia, cele i zakres przedmiotowego projektu wpisują się w wyzwania, zakres i ukierunkowanie celu szczegółowego 4 (vi) i Działania 6.11. W szczególności należy opisać w jaki sposób projekt przyczyniania się do rozwoju turystyki żeglarskiej w procesie zwiększania spójności społecznej województwa tj.: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a. tworzenia/rozwijania produktów i usług turystycznych w ramach zintegrowanej oferty turystyki aktywnej, wykorzystujących efekt współpracy i synergii w ramach współpracy międzysektorowej (m.in. w obszarze kultury, nauki, edukacji, integracji społecznej, rozrywki),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b. zapewnienia oferty dedykowanej osobom dotkniętym ubóstwem i wykluczeniem społecznym oraz ich rodzinom,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c. aktywizacji gospodarczej (np. w zakresie tworzenia nowych miejsc pracy),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d. skoordynowania zakresu projektu z działaniami realizowanymi na sąsiadujących obszarach.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1.4.2. Kompleksowość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opisać, zastosowanie w ramach projektu ponadstandardowych rozwiązań w zakresie: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• zwiększenia dostępności dla osób ze specjalnymi potrzebami (likwidacja barier architektonicznych, w tym m.in. podniesienie standardu sanitarnego np. poprzez utworzenie tzw. </a:t>
            </a:r>
            <a:r>
              <a:rPr lang="pl-PL" sz="5600" dirty="0" err="1">
                <a:latin typeface="+mn-lt"/>
              </a:rPr>
              <a:t>komfortek</a:t>
            </a:r>
            <a:r>
              <a:rPr lang="pl-PL" sz="5600" dirty="0">
                <a:latin typeface="+mn-lt"/>
              </a:rPr>
              <a:t>),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• zapewnienia dostępności cyfrowej i informacyjno-komunikacyjnej, w szczególności opartych o projektowanie uniwersalne lub zastosowanie racjonalnych usprawnień.</a:t>
            </a: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5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1.4.3. Komplementarność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700" dirty="0">
                <a:latin typeface="+mn-lt"/>
              </a:rPr>
              <a:t>Należy opisać związek projektu z innymi przedsięwzięciami w obszarze turystyki, m.in żeglarskiej, posiadającymi zbliżone cele (zrealizowanymi, w trakcie realizacji, przesądzonymi do realizacji w przyszłości, niezależnie od podmiotów realizujących i źródeł finansowania) oraz stopień, w jakim analizowane projekty i ich rezultaty warunkują lub wzmacniają się nawzajem. Ocena w szczególności dotyczyć będzie komplementarności z projektami współfinansowanymi z EFS/EFS+, w tym w obszarach aktywizacji zawodowej i społecznej lub podnoszenia kompetencji kadr turystyki.</a:t>
            </a: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407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1.4.4. Wartość dodana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opisać, w jaki sposób projekt wpisuje się w preferencje wskazane w ramach Obszaru C Wartość dodana. W szczególności należy wskazać: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dirty="0">
                <a:latin typeface="+mn-lt"/>
              </a:rPr>
              <a:t>stopień w jaki projekt przyczynia się do powstawania miejsc pracy dla osób biernych zawodowo lub bezrobotnych;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dirty="0">
                <a:latin typeface="+mn-lt"/>
              </a:rPr>
              <a:t> stopień w jaki projekt przyczynia się do wykorzystywania potencjału lokalnych podmiotów ekonomii społecznej/przedsiębiorstw społecznych.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dirty="0">
                <a:latin typeface="+mn-lt"/>
              </a:rPr>
              <a:t>stopień w jaki projekt wpisuje się w zalecenia związane z realizacją zasady DNSH wskazane w „Analizie spełniania zasady DNSH dla projektu programu Fundusze Europejskie dla Pomorza 2021-2027”, poprzez zastosowanie rozwiązań technicznych/technologicznych, w szczególności: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łagodzenia/adaptacji do zmian klimatu (np. poprzez uwzględnienie elementów błękitno-zielonej infrastruktury takich jak zielone dachy czy zielone ściany),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rozwiązań ograniczających negatywny wpływ turystyki na środowisko, w tym na powietrze, glebę oraz na zasoby wodne i morskie, rozwiązań </a:t>
            </a:r>
            <a:r>
              <a:rPr lang="pl-PL" sz="5600" dirty="0" err="1">
                <a:latin typeface="+mn-lt"/>
              </a:rPr>
              <a:t>wodooszczędnych</a:t>
            </a:r>
            <a:r>
              <a:rPr lang="pl-PL" sz="5600" dirty="0">
                <a:latin typeface="+mn-lt"/>
              </a:rPr>
              <a:t>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wspierania gospodarki o obiegu zamkniętym, w tym w zakresie zapobiegania powstawaniu odpadów i recyklingu,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5600" dirty="0">
                <a:latin typeface="+mn-lt"/>
              </a:rPr>
              <a:t>ochrony i odbudowy bioróżnorodności i ekosystemów (np. poprzez zwiększenie powierzchni biologicznie czynnej czy nasadzenia zieleni).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1.4.5. Specyficzne ukierunkowanie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5600" dirty="0">
                <a:latin typeface="+mn-lt"/>
              </a:rPr>
              <a:t>Należy opisać zgodność projektu z zapisami/preferencjami wskazanymi w ramach Obszaru D: Specyficzne ukierunkowanie projektu. W szczególności należy wskazać: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odległość , w jakiej znajdzie się powstała w wyniku realizacji projektu infrastruktura żeglarska od aktualnie istniejącego obiektu o podobnym przeznaczeniu,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5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liczbę utworzonych w wyniku realizacji projektu miejsc służących gościnnemu postojowi jednostki pływającej</a:t>
            </a:r>
            <a:r>
              <a:rPr lang="pl-PL" sz="5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63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5" y="971525"/>
            <a:ext cx="9793088" cy="60483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400" b="1" dirty="0">
                <a:latin typeface="+mn-lt"/>
              </a:rPr>
              <a:t>Analiza finansowa projektu</a:t>
            </a:r>
            <a:r>
              <a:rPr lang="pl-PL" sz="2400" dirty="0"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 ramach kalkulacja przychodów i kosztów należy uwzględnić 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mechanizmy zapewniające samofinansowanie się wspartych obiektów </a:t>
            </a:r>
            <a:r>
              <a:rPr lang="pl-PL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(z wyłączeniem projektów dotyczących jedynie stanowisk postojowych związanych z oczekiwaniem na śluzowanie lub przeprawę mostową jednostki pływającej), np. poprzez zaangażowanie środków prywatnych. </a:t>
            </a: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l-PL" sz="2400" b="1" dirty="0">
                <a:latin typeface="+mn-lt"/>
              </a:rPr>
              <a:t>Analiza ekonomiczna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Analizę ekonomiczną sporządza się wyłącznie dla projektów, których wartość kosztów kwalifikowalnych w dniu złożenia wniosku o dofinansowanie jest równa lub większa 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od 50 mln złotych.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Analiza ekonomiczna projektu powinna zostać sporządzona zgodnie z zasadami określonymi w Wytycznych </a:t>
            </a:r>
            <a:r>
              <a:rPr lang="pl-PL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MFiPR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dotyczących zagadnień związanych z przygotowaniem projektów inwestycyjnych, w tym hybrydowych na lata 2021-2027  w ramach Rozdziału 7. Analiza kosztów i korzyści i Rozdziału 8 Analiza ryzyka i analiza wrażliwości.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92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E7A74-75FA-476D-8B7B-1C03A55B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64525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Załączniki nr 2 Dokumenty dotyczące oddziaływania projektu na środowisko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96231-171A-4738-980F-34479A17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619597"/>
            <a:ext cx="8640382" cy="46800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załącznik nr 2.1. Informacja o wpływie projektu na środowisko (wg wzoru stanowiącego załącznik do niniejszego dokumentu)-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obowiązkowy dla całego zakresu projektu;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załącznik nr 2.2. Dokumenty z procedury oceny oddziaływania na środowisko – (jeśli obowiązek wynika z przepisów prawa)-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wymagane najpóźniej 6 miesięcy od daty publikacji informacji o wynikach postępowania w sprawie wyboru projektów do dofinansowania w ramach naboru dla Działania 6.11. Infrastruktura turystyki FEP 2021-2027 w zakresie projektów dotyczących rozwoju infrastruktury turystyki żeglarskiej;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załącznik nr 2.3. Zaświadczenie organu odpowiedzialnego za monitorowanie obszarów Natura 2000 (tzw. zaświadczenie Natura 2000, jeśli jest wymagane)-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obowiązkowy dla całego zakresu projektu (jeśli jest wymagany).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078552-1A83-4C52-B78B-BAEB0AA62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75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E7A74-75FA-476D-8B7B-1C03A55B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364525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Załącznik 3 Dokumenty dotyczące zakresu rzeczowego inwestycji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96231-171A-4738-980F-34479A17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619597"/>
            <a:ext cx="8640382" cy="4680002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Opisane poniżej załączniki do formularza wniosku o dofinansowanie dotyczące całego zakresu rzeczowego inwestycji, tj.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zgody na realizację inwestycji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Wnioskodawca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musi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dostarczyć najpóźniej 6 miesięcy od daty publikacji informacji o wynikach postępowania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w sprawie wyboru projektów do dofinansowania w ramach naboru dla Działania 6.11. Infrastruktura turystyki FEP 2021-2027 w zakresie projektów dotyczących rozwoju infrastruktury turystyki żeglarskiej, niezależnie od przyjętego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sposóbu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 realizacji projektu,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czyli również uzyskane w wyniku realizacji projektu w trybie „zaprojektuj i wybuduj”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tj. </a:t>
            </a:r>
            <a:b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w oparciu o program funkcjonalno-użytkowy sporządzony zgodnie z Rozporządzeniem Ministra Rozwoju Technologii z dnia 20 grudnia 2021 r. w sprawie szczegółowego zakresu </a:t>
            </a:r>
            <a:b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i formy dokumentacji projektowej, specyfikacji technicznych wykonania i odbioru robót budowlanych oraz programu funkcjonalno-użytkowego.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078552-1A83-4C52-B78B-BAEB0AA62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10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39546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 4 Dokumenty poświadczające zaangażowanie partnerów w realizację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93088" cy="5477017"/>
          </a:xfrm>
        </p:spPr>
        <p:txBody>
          <a:bodyPr>
            <a:noAutofit/>
          </a:bodyPr>
          <a:lstStyle/>
          <a:p>
            <a:pPr marL="540000" indent="-457200">
              <a:lnSpc>
                <a:spcPct val="150000"/>
              </a:lnSpc>
              <a:spcBef>
                <a:spcPts val="0"/>
              </a:spcBef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Partnerem w projekcie może być wyłącznie podmiot wymieniony w Działaniu SZOP;</a:t>
            </a:r>
          </a:p>
          <a:p>
            <a:pPr marL="540000" indent="-457200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Zdefiniowana minimalna zawartość umowy partnerskiej, w szczególności: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przedmiot porozumienia albo umowy;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prawa i obowiązki stron;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zakres i formę udziału poszczególnych Partnerów w projekcie, w tym zakres realizowanych przez nich zadań;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Partner wiodący uprawniony do reprezentowania pozostałych Partnerów projektu;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przekazywania dofinansowania na pokrycie kosztów ponoszonych przez poszczególnych Partnerów projektu, umożliwiający określenie kwoty dofinansowania udzielonego każdemu z Partnerów;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postępowania w przypadku naruszenia lub niewywiązania się stron z porozumienia lub umowy.</a:t>
            </a:r>
          </a:p>
        </p:txBody>
      </p:sp>
    </p:spTree>
    <p:extLst>
      <p:ext uri="{BB962C8B-B14F-4D97-AF65-F5344CB8AC3E}">
        <p14:creationId xmlns:p14="http://schemas.microsoft.com/office/powerpoint/2010/main" val="337083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Załącznik 5 Dokumenty określające status prawny wnioskodawcy i partnerów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985323"/>
            <a:ext cx="9721080" cy="47525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Załącznik wymagany jest w celu potwierdzenia statusu prawnego Wnioskodawcy i Partnerów projektu;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Dokument nie jest wymagany, gdy można go uzyskać z ogólnodostępnego rejestru;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Załącznik nie jest wymagany np. dla jednostek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18485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Załącznik 6 Informacje niezbędne do ubiegania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inną niż pomoc de </a:t>
            </a:r>
            <a:r>
              <a:rPr lang="pl-PL" dirty="0" err="1">
                <a:latin typeface="+mn-lt"/>
              </a:rPr>
              <a:t>minimis</a:t>
            </a:r>
            <a:endParaRPr lang="pl-PL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985323"/>
            <a:ext cx="9721080" cy="4752528"/>
          </a:xfrm>
        </p:spPr>
        <p:txBody>
          <a:bodyPr>
            <a:noAutofit/>
          </a:bodyPr>
          <a:lstStyle/>
          <a:p>
            <a:pPr lvl="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+mn-lt"/>
              </a:rPr>
              <a:t>Załącznik nr 6.1a</a:t>
            </a:r>
            <a:r>
              <a:rPr lang="pl-PL" dirty="0">
                <a:latin typeface="+mn-lt"/>
              </a:rPr>
              <a:t> Oświadczenie o uzyskanej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(wzór)</a:t>
            </a:r>
          </a:p>
          <a:p>
            <a:pPr lvl="0"/>
            <a:r>
              <a:rPr lang="pl-PL" b="1" dirty="0">
                <a:latin typeface="+mn-lt"/>
              </a:rPr>
              <a:t>Załącznik nr 6.1b </a:t>
            </a:r>
            <a:r>
              <a:rPr lang="pl-PL" dirty="0">
                <a:latin typeface="+mn-lt"/>
              </a:rPr>
              <a:t>Formularz informacji przedstawianych przy ubieganiu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(wzór)</a:t>
            </a:r>
          </a:p>
          <a:p>
            <a:pPr lvl="0"/>
            <a:r>
              <a:rPr lang="pl-PL" b="1" dirty="0">
                <a:latin typeface="+mn-lt"/>
              </a:rPr>
              <a:t>Załącznik nr 6.1c </a:t>
            </a:r>
            <a:r>
              <a:rPr lang="pl-PL" dirty="0">
                <a:latin typeface="+mn-lt"/>
              </a:rPr>
              <a:t>Formularz informacji przedstawianych przy ubieganiu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przez przedsiębiorcę wykonującego usługę świadczoną w ogólnym interesie gospodarczym (wzór)</a:t>
            </a:r>
          </a:p>
          <a:p>
            <a:pPr lvl="0"/>
            <a:r>
              <a:rPr lang="pl-PL" b="1" dirty="0">
                <a:latin typeface="+mn-lt"/>
              </a:rPr>
              <a:t>Załącznik nr 6.2 </a:t>
            </a:r>
            <a:r>
              <a:rPr lang="pl-PL" dirty="0">
                <a:latin typeface="+mn-lt"/>
              </a:rPr>
              <a:t>Formularz informacji przedstawianych przy ubieganiu się o pomoc inną niż pomoc w rolnictwie lub rybołówstwie,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w rolnictwie lub rybołówstwie (wzór)</a:t>
            </a:r>
          </a:p>
          <a:p>
            <a:pPr lvl="0"/>
            <a:r>
              <a:rPr lang="pl-PL" b="1" dirty="0">
                <a:latin typeface="+mn-lt"/>
              </a:rPr>
              <a:t>Załącznik nr 6.3 </a:t>
            </a:r>
            <a:r>
              <a:rPr lang="pl-PL" dirty="0">
                <a:latin typeface="+mn-lt"/>
              </a:rPr>
              <a:t>Oświadczenie Wnioskodawcy o statusie MŚP (wraz z trzema załącznikami) (wzór)</a:t>
            </a:r>
          </a:p>
          <a:p>
            <a:pPr lvl="0"/>
            <a:r>
              <a:rPr lang="pl-PL" b="1" dirty="0">
                <a:latin typeface="+mn-lt"/>
              </a:rPr>
              <a:t>Załącznik nr 6.4</a:t>
            </a:r>
            <a:r>
              <a:rPr lang="pl-PL" dirty="0">
                <a:latin typeface="+mn-lt"/>
              </a:rPr>
              <a:t> Oświadczenie Wnioskodawcy o niedokonaniu przeniesienia zakładu oraz zobowiązanie do niedokonywania przeniesienia zakładu (wzór)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5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E7CA46DB-8252-40B6-8BEA-9CF71E371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634" y="899861"/>
            <a:ext cx="4320480" cy="57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75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Oświadczenia wnioskodawcy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403573"/>
            <a:ext cx="9721080" cy="5006989"/>
          </a:xfrm>
        </p:spPr>
        <p:txBody>
          <a:bodyPr>
            <a:noAutofit/>
          </a:bodyPr>
          <a:lstStyle/>
          <a:p>
            <a:pPr lvl="0"/>
            <a:r>
              <a:rPr lang="pl-PL" sz="2200" dirty="0">
                <a:latin typeface="+mn-lt"/>
              </a:rPr>
              <a:t>Załącznik nr 7.1 „Oświadczenie o złożeniu wniosku w aplikacji </a:t>
            </a:r>
            <a:r>
              <a:rPr lang="pl-PL" sz="2200" dirty="0" err="1">
                <a:latin typeface="+mn-lt"/>
              </a:rPr>
              <a:t>WOD</a:t>
            </a:r>
            <a:r>
              <a:rPr lang="pl-PL" sz="2200" dirty="0">
                <a:latin typeface="+mn-lt"/>
              </a:rPr>
              <a:t>”;</a:t>
            </a:r>
          </a:p>
          <a:p>
            <a:pPr lvl="0"/>
            <a:r>
              <a:rPr lang="pl-PL" sz="2200" dirty="0">
                <a:latin typeface="+mn-lt"/>
              </a:rPr>
              <a:t>Załącznik nr 7.2 „Oświadczenie, iż projekt nie został zakończony w rozumieniu art. 63 ust. 6 rozporządzenia ogólnego”;</a:t>
            </a:r>
          </a:p>
          <a:p>
            <a:pPr lvl="0"/>
            <a:r>
              <a:rPr lang="pl-PL" sz="2200" dirty="0">
                <a:latin typeface="+mn-lt"/>
              </a:rPr>
              <a:t>Załącznik nr 7.3 „Oświadczenie o realizacji projektu zgodnie z prawem”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(jeśli dotyczy);</a:t>
            </a:r>
          </a:p>
          <a:p>
            <a:pPr lvl="0"/>
            <a:r>
              <a:rPr lang="pl-PL" sz="2200" dirty="0">
                <a:latin typeface="+mn-lt"/>
              </a:rPr>
              <a:t>Załącznik nr 7.5 „Oświadczenie o udzielaniu informacji na potrzeby ewaluacji”;</a:t>
            </a:r>
          </a:p>
          <a:p>
            <a:pPr lvl="0"/>
            <a:r>
              <a:rPr lang="pl-PL" sz="2200" dirty="0">
                <a:latin typeface="+mn-lt"/>
              </a:rPr>
              <a:t>Załącznik nr 7.6 „Oświadczenie o zgodzie na korespondencję elektroniczną”;</a:t>
            </a:r>
          </a:p>
          <a:p>
            <a:pPr lvl="0"/>
            <a:r>
              <a:rPr lang="pl-PL" sz="2200" dirty="0">
                <a:latin typeface="+mn-lt"/>
              </a:rPr>
              <a:t>Załącznik nr 7.7 „Oświadczenie o zapoznaniu się z regulaminem wyboru projektów”;</a:t>
            </a:r>
          </a:p>
          <a:p>
            <a:pPr lvl="0"/>
            <a:r>
              <a:rPr lang="pl-PL" sz="2200" dirty="0">
                <a:latin typeface="+mn-lt"/>
              </a:rPr>
              <a:t>Załącznik nr 7.8 „Oświadczenie dotyczące przetwarzania danych osobowych (</a:t>
            </a:r>
            <a:r>
              <a:rPr lang="pl-PL" sz="2200" dirty="0" err="1">
                <a:latin typeface="+mn-lt"/>
              </a:rPr>
              <a:t>RODO</a:t>
            </a:r>
            <a:r>
              <a:rPr lang="pl-PL" sz="2200" dirty="0">
                <a:latin typeface="+mn-lt"/>
              </a:rPr>
              <a:t>)”;</a:t>
            </a:r>
          </a:p>
          <a:p>
            <a:pPr marL="108014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08" y="207404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Załączniki dodatkowe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088" y="782952"/>
            <a:ext cx="8640382" cy="53998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  <a:cs typeface="Calibri" panose="020F0502020204030204" pitchFamily="34" charset="0"/>
              </a:rPr>
              <a:t>Załączniki przedstawiające dodatkowe informacje o projekcie;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Jeśli załączniki do formularza wniosku o dofinansowanie wymienione wcześniej, mimo spakowania, nie mogą zostać dołączone jako jeden plik w odpowiednim punkcie ze względu na jego rozmiar, należy je dołączyć jako załączniki dodatkowe;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Jeżeli z przedłożonych dokumentów nie wynika, że osoba lub osoby, które złożyły podpis na Oświadczeniu o złożeniu wniosku w aplikacji WOD są osobami uprawnionymi do reprezentowania Wnioskodawcy, należy załączyć dodatkowy dokument potwierdzający posiadanie przez te osoby takiego prawa.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W przypadku realizacji projektu za pomocą uproszczonych metod rozliczania w oparciu o art. 53 ust. 3 lit. b rozporządzenia ogólnego, tj. projekt budżetu ustalany indywidualnie i uzgadniany ex </a:t>
            </a:r>
            <a:r>
              <a:rPr lang="pl-PL" dirty="0" err="1">
                <a:latin typeface="+mn-lt"/>
              </a:rPr>
              <a:t>ante</a:t>
            </a:r>
            <a:r>
              <a:rPr lang="pl-PL" dirty="0">
                <a:latin typeface="+mn-lt"/>
              </a:rPr>
              <a:t>, należy załączyć kosztorys lub oferty na podstawie, których określono wartość kwoty ryczałtowej. </a:t>
            </a:r>
          </a:p>
        </p:txBody>
      </p:sp>
    </p:spTree>
    <p:extLst>
      <p:ext uri="{BB962C8B-B14F-4D97-AF65-F5344CB8AC3E}">
        <p14:creationId xmlns:p14="http://schemas.microsoft.com/office/powerpoint/2010/main" val="212069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Kwalifikowalność wydatków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17" y="1763613"/>
            <a:ext cx="8640382" cy="46800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 opracowania lub aktualizacji dokumentów i prac niezbędnych do przygotowania projektu m.in. studium wykonalności, koncepcja budowlana, projekt budowlany, projekt architektoniczny i  wykonawczy, badania konserwatorskie, prace geodezyjne;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 budowy, przebudowy, rozbudowy obiektów publicznej infrastruktury służącej turystyce wodnej, w uzasadnionych przypadkach również koszty ich remontu;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robót budowlanych służących poprawie dostępności do portów i przystani, w tym: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budowy nowych dróg lub parkingów- dla projektów realizowanych poza granicami administracyjnymi miast -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do 40% kosztów kwalifikowalnych projektu</a:t>
            </a:r>
            <a:r>
              <a:rPr lang="pl-PL" dirty="0">
                <a:latin typeface="+mn-lt"/>
              </a:rPr>
              <a:t>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utworzenia niezbędnych miejsc parkingowych dla osób z niepełnosprawnościami przy obiektach objętych projektem –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dla projektów realizowanych w miastach</a:t>
            </a:r>
            <a:r>
              <a:rPr lang="pl-PL" dirty="0">
                <a:latin typeface="+mn-lt"/>
              </a:rPr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zagospodarowania otoczenia obiektów objętych projektem, w szczególności nasadzenia zieleni, elementy małej architektury (w tym m.in. ławki, stoły);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5473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17" y="1763613"/>
            <a:ext cx="8640382" cy="46800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wydatki związane z likwidacją barier architektonicznych oraz poprawą dostępności cyfrowej i informacyjno-komunikacyjnej, w szczególności w oparciu o projektowanie uniwersalne lub zastosowanie racjonalnego usprawnienia, uwzględniające potrzeby osób z niepełnosprawnościami i opiekunów osób zależnych, np.: dźwiękowe urządzenia nawigacyjno-informacyjne, pomieszczenia pielęgnacyjne z przeznaczeniem dla osób, które ze względu na wiek, niepełnosprawność lub chorobę wymagają ułożenia w pozycji poziomej (na leżance) podczas czynności pielęgnacyjno-higienicznych (tzw. </a:t>
            </a:r>
            <a:r>
              <a:rPr lang="pl-PL" dirty="0" err="1">
                <a:latin typeface="+mn-lt"/>
              </a:rPr>
              <a:t>komfortki</a:t>
            </a:r>
            <a:r>
              <a:rPr lang="pl-PL" dirty="0">
                <a:latin typeface="+mn-lt"/>
              </a:rPr>
              <a:t>), przestrzenie manewrowe dla osób poruszających się na wózkach elektrycznych, itp.;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działań służących zmniejszeniu energochłonności infrastruktury, np. termomodernizacji budynku, instalacji OZE, itp.;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działań sprzyjających adaptacji do zmian klimatu, poprzez zastosowanie błękitno-zielonej infrastruktury, np. zielone dachy, zielone ściany, ogrody deszczowe itp.;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88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17" y="1403573"/>
            <a:ext cx="8640382" cy="5544616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koszty zakupu wyposażenia oraz wartości niematerialnych i prawnych podlegających amortyzacji, ujętych w ewidencji środków trwałych oraz wartości niematerialnych i prawnych w tym m.in.: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300" dirty="0">
                <a:latin typeface="+mn-lt"/>
              </a:rPr>
              <a:t>służącego poprawie bezpieczeństwa w portach i na przystaniach,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300" dirty="0">
                <a:latin typeface="+mn-lt"/>
              </a:rPr>
              <a:t>stanowiącego wyposażenie obiektów służących kajakarzom i żeglarzom,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300" dirty="0">
                <a:latin typeface="+mn-lt"/>
              </a:rPr>
              <a:t>systemy zarządzania marinami;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 nadzoru inwestorskiego: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300" dirty="0">
                <a:latin typeface="+mn-lt"/>
              </a:rPr>
              <a:t>do 2% kosztów robót budowlanych i montażowych (kwalifikowalnych i niekwalifikowalnych) bez kontroli rozliczenia budowy,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300" dirty="0">
                <a:latin typeface="+mn-lt"/>
              </a:rPr>
              <a:t>do 3 % kosztów robót budowlanych i montażowych (kwalifikowalnych i niekwalifikowalnych) z kontrolą rozliczenia budowy;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 inżyniera kontraktu do 7% kosztów robót budowlanych i montażowych (kwalifikowalnych i niekwalifikowalnych);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300" dirty="0">
                <a:latin typeface="+mn-lt"/>
              </a:rPr>
              <a:t>koszt nadzoru autorskiego do 15 % kosztów dokumentacji projektowej związanej z realizowanym projektem;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2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17" y="1763613"/>
            <a:ext cx="8640382" cy="46800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/>
              <a:t>koszty Informacji i promocji w szczególności: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przygotowanie lub aktualizacja informacji lub zakładki na stronie internetowej poświęconej projektowi,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tablice informacyjne,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plakaty informacyjne w miejscu realizacji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organizacja wydarzeń informacyjnych lub działań komunikacyjnych np. z udziałem Komisji Europejskiej (w tym m.in. najem sali, zapewnienie nagłośnienia, zakup cateringu, zakup reklamy w mediach dot. wydarzenia itp.).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602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6746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Za kwalifikowalne uznaje się następujące koszty poniesione w ramach projektu: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17" y="1763613"/>
            <a:ext cx="8640382" cy="46800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/>
              <a:t>koszty Informacji i promocji w szczególności: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przygotowanie lub aktualizacja informacji lub zakładki na stronie internetowej poświęconej projektowi,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tablice informacyjne,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plakaty informacyjne w miejscu realizacji projektu,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organizacja wydarzeń informacyjnych lub działań komunikacyjnych np. z udziałem Komisji Europejskiej (w tym m.in. najem sali, zapewnienie nagłośnienia, zakup cateringu, zakup reklamy w mediach dot. wydarzenia itp.).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993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Wydatki niekwalifikowalne</a:t>
            </a:r>
          </a:p>
        </p:txBody>
      </p:sp>
    </p:spTree>
    <p:extLst>
      <p:ext uri="{BB962C8B-B14F-4D97-AF65-F5344CB8AC3E}">
        <p14:creationId xmlns:p14="http://schemas.microsoft.com/office/powerpoint/2010/main" val="10180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1080001"/>
          </a:xfrm>
        </p:spPr>
        <p:txBody>
          <a:bodyPr/>
          <a:lstStyle/>
          <a:p>
            <a:r>
              <a:rPr lang="pl-PL" dirty="0"/>
              <a:t>Za niekwalifikowalne uznaje się następujące wydatki poniesione w ramach projektu: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547470"/>
            <a:ext cx="8640382" cy="53287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podatek od towarów i usług;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wynagrodzeń personelu bezpośredniego beneficjenta /partnerów;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pośrednie o których mowa w Podrozdziale 3.12 Wytycznych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dotyczących kwalifikowalności wydatków na lata 2021-2027;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instalacji (w tym m.in. zakup, montaż, uruchomienie) źródła ciepła zasilanego paliwem kopalnym, w tym gazem;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 budowy nowych dróg lub parkingów: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poza granicami administracyjnymi miast, przekraczający 40% kosztów kwalifikowalnych projektu,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w granicach administracyjnych miast, z wyłączeniem niezbędnych miejsc parkingowych dla osób z niepełnosprawnościami;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zakupu jednostek pływających i łodzi na potrzeby edukacji żeglarskiej, obsługi technicznej i prowadzenia działalności statutowej przystani wraz ze sprzętem, wyposażaniem i pojazdami do ich obsługi;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8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19" y="226317"/>
            <a:ext cx="8640381" cy="64775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+mn-lt"/>
              </a:rPr>
              <a:t>Załączniki do formularza wniosku o dofinansowanie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043214"/>
            <a:ext cx="10153128" cy="596626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1. Studium Wykonalności;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2. Dokumenty dotyczące oddziaływania projektu na środowisko, w tym: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2.1 Informacja o wpływie projektu na środowisko,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2.2 Dokumenty z procedury oceny oddziaływania na środowisko (jeśli dotyczy),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2.3 Zaświadczenie organu odpowiedzialnego za monitorowanie obszarów Natura 2000 (jeśli 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3. Dokumenty dotyczące zakresu rzeczowego inwestycji (jeśli 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4. Dokumenty poświadczające zaangażowanie Partnerów w realizację projektu (jeśli 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5. Dokumenty określające status prawny Wnioskodawcy i Partnerów projektu (jeśli 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6. Informacje niezbędne do ubiegania się o pomoc de </a:t>
            </a:r>
            <a:r>
              <a:rPr lang="pl-PL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pomoc inną niż pomoc de </a:t>
            </a:r>
            <a:r>
              <a:rPr lang="pl-PL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(jeśli dotyczy);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7. Oświadczenia Wnioskodawcy;</a:t>
            </a:r>
          </a:p>
          <a:p>
            <a:pPr lvl="0"/>
            <a:r>
              <a:rPr lang="pl-PL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9. Załączniki dodatkowe m.in. Pełnomocnictwa (jeśli dotyczy) .</a:t>
            </a:r>
          </a:p>
          <a:p>
            <a:pPr marL="0" lv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5052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67469"/>
            <a:ext cx="8640381" cy="1080001"/>
          </a:xfrm>
        </p:spPr>
        <p:txBody>
          <a:bodyPr/>
          <a:lstStyle/>
          <a:p>
            <a:r>
              <a:rPr lang="pl-PL" dirty="0"/>
              <a:t>Za niekwalifikowalne uznaje się następujące wydatki poniesione w ramach projektu: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547470"/>
            <a:ext cx="8640382" cy="489614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związane z wyposażeniem i funkcjonowaniem bazy noclegowej oraz bazy gastronomicznej;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zakupu gadżetów promocyjnych (np. długopisów, notesów, kubków, urządzeń pamięci przenośnej typu pendrive, plecaków itp.);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koszty publikacji papierowych (np. druk albumów pamiątkowych, kalendarzy, folderów, ulotek) za wyjątkiem szczególnie uzasadnionych sytuacji np. publikacje papierowe skierowane do osób starszych;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zakup wyposażenia i wartości niematerialnych i prawnych niepodlegających amortyzacji oraz nieujętych w ewidencji środków trwałych oraz wartości niematerialnych i prawnych;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wydatki wyszczególnione w Podrozdziale 2.3. Wytycznych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dotyczących kwalifikowalności wydatków na lata 2021-2027.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36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61006-D7F2-4EC0-B979-66C0D4A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53" y="37882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Uwaga!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6957F-6260-4F8E-BC67-DE00A357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52" y="1115541"/>
            <a:ext cx="8640382" cy="50402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Wnioskodawca jest zobowiązany do przygotowania i przeprowadzenia postępowań o udzielenie zamówienia w sposób zapewniający zachowanie uczciwej konkurencji oraz równe traktowanie wykonawców, a także do działania w sposób przejrzysty i proporcjonalny – zgodnie z procedurą określoną w Podrozdziale 3.2. Zasada konkurencyjności Wytycznych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dotyczących kwalifikowalności wydatków na lata 2021-2027.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 przypadku, gdy Wnioskodawca rozpocznie realizację projektu na własne ryzyko przed podpisaniem umowy o dofinansowanie projektu, zobowiązany jest do upublicznienia zapytania ofertowego za pomocą Bazy Konkurencyjności (BK2021)  – zgodnie z treścią Sekcji 3.2.3 Ogłoszenia Podrozdziału 3.2. Wytycznych </a:t>
            </a:r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MFiPR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dotyczących kwalifikowalności wydatków na lata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A6FBF4-4AA8-4F53-8DCD-A1F01825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402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Wniosek o dofinansowanie – praca w aplikacji </a:t>
            </a:r>
            <a:r>
              <a:rPr lang="pl-PL" dirty="0" err="1">
                <a:latin typeface="+mn-lt"/>
              </a:rPr>
              <a:t>WOD2021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900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hlinkClick r:id="rId3"/>
              </a:rPr>
              <a:t>https</a:t>
            </a:r>
            <a:r>
              <a:rPr lang="pl-PL" dirty="0">
                <a:hlinkClick r:id="rId3"/>
              </a:rPr>
              <a:t>://</a:t>
            </a:r>
            <a:r>
              <a:rPr lang="pl-PL" dirty="0" err="1">
                <a:hlinkClick r:id="rId3"/>
              </a:rPr>
              <a:t>wod.cst2021.gov.pl</a:t>
            </a:r>
            <a:r>
              <a:rPr lang="pl-PL" dirty="0">
                <a:hlinkClick r:id="rId3"/>
              </a:rPr>
              <a:t>/</a:t>
            </a:r>
            <a:br>
              <a:rPr lang="pl-PL" dirty="0"/>
            </a:b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wod-szkol.cst2021.gov.pl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125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B9068-2AA1-46F3-A1BF-D0A2437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0C7986-44EF-49C8-972D-B183DE5D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899837"/>
            <a:ext cx="9361039" cy="5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0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5DF2C-181B-4427-83EF-E5044AB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BF17B5-195F-4703-9C8E-CE88EB88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611485"/>
            <a:ext cx="9865096" cy="60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0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4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296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29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424403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539477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Sposób składania załączników do wniosku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5" y="1259557"/>
            <a:ext cx="8424647" cy="53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tylko w formie elektronicznej;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załączniki wytworzone przez Beneficjenta muszą być podpisane elektronicznie;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 załącznik do wniosku co do zasady musi stanowić jeden plik o rozmiarze nieprzekraczającym 25MB – w przypadku większej liczby dokumentów składających się na dany załącznik wymagane będzie dostarczenie pliku w formacie ZIP, RAR lub równoważnym, w którym zostaną one spakowane.</a:t>
            </a:r>
          </a:p>
        </p:txBody>
      </p:sp>
    </p:spTree>
    <p:extLst>
      <p:ext uri="{BB962C8B-B14F-4D97-AF65-F5344CB8AC3E}">
        <p14:creationId xmlns:p14="http://schemas.microsoft.com/office/powerpoint/2010/main" val="2420646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374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WYSZUKIWANIE NABORÓW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AB8537-D217-47C2-A714-9F28F1E2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98" y="3779836"/>
            <a:ext cx="1682642" cy="2524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FBBC62-2188-49D9-B9F1-C88AE6E9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10170"/>
            <a:ext cx="10691813" cy="553933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B2B9684-2B9B-4C79-B22B-5C09F7EA3C0C}"/>
              </a:ext>
            </a:extLst>
          </p:cNvPr>
          <p:cNvSpPr/>
          <p:nvPr/>
        </p:nvSpPr>
        <p:spPr>
          <a:xfrm>
            <a:off x="1817514" y="2771725"/>
            <a:ext cx="3740063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EEFAB77-B9A2-41C4-97B4-00963C1A11ED}"/>
              </a:ext>
            </a:extLst>
          </p:cNvPr>
          <p:cNvSpPr/>
          <p:nvPr/>
        </p:nvSpPr>
        <p:spPr>
          <a:xfrm>
            <a:off x="1817514" y="3906051"/>
            <a:ext cx="28803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11C374-6F4F-4829-AB86-0E4051D575FD}"/>
              </a:ext>
            </a:extLst>
          </p:cNvPr>
          <p:cNvSpPr/>
          <p:nvPr/>
        </p:nvSpPr>
        <p:spPr>
          <a:xfrm>
            <a:off x="1961530" y="6087839"/>
            <a:ext cx="3596047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652164-93B4-4963-B4B8-19E1A14E0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84B2F9B-E198-4182-9790-F1B1180605F7}"/>
              </a:ext>
            </a:extLst>
          </p:cNvPr>
          <p:cNvSpPr txBox="1">
            <a:spLocks/>
          </p:cNvSpPr>
          <p:nvPr/>
        </p:nvSpPr>
        <p:spPr>
          <a:xfrm>
            <a:off x="1025426" y="179437"/>
            <a:ext cx="8852776" cy="6929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pl-PL" dirty="0"/>
              <a:t>WNIOSEK – aplikacja </a:t>
            </a:r>
            <a:r>
              <a:rPr lang="pl-PL" dirty="0" err="1"/>
              <a:t>WOD2021</a:t>
            </a:r>
            <a:r>
              <a:rPr lang="pl-PL" dirty="0"/>
              <a:t>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479695A-7F8A-4BE3-BAF1-90022FD425E1}"/>
              </a:ext>
            </a:extLst>
          </p:cNvPr>
          <p:cNvSpPr txBox="1"/>
          <p:nvPr/>
        </p:nvSpPr>
        <p:spPr>
          <a:xfrm>
            <a:off x="737394" y="971525"/>
            <a:ext cx="8999814" cy="575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</a:pPr>
            <a:r>
              <a:rPr lang="pl-PL" dirty="0"/>
              <a:t>SEKCJA Informacja o projekcie: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Data rozpoczęcia i zakończenia </a:t>
            </a:r>
            <a:r>
              <a:rPr lang="pl-PL" dirty="0"/>
              <a:t>projektu wszędzie ta sama, nawet dla zadania/zadań;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Opis projektu</a:t>
            </a:r>
            <a:r>
              <a:rPr lang="pl-PL" dirty="0"/>
              <a:t> w Sekcji Informacja o projekcie =&gt; podajemy Typ projektu  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Wnioskodawca i Realizatorzy: 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Możliwość odzyskania VAT </a:t>
            </a:r>
            <a:r>
              <a:rPr lang="pl-PL" dirty="0"/>
              <a:t>= NIE DOTYCZY;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Wskaźniki projektu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Dla wskaźnika rezultatu </a:t>
            </a:r>
            <a:r>
              <a:rPr lang="pl-PL" dirty="0"/>
              <a:t>podajemy wartość bazową (jeśli dotyczy);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Zadania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Nazwa zadania </a:t>
            </a:r>
            <a:r>
              <a:rPr lang="pl-PL" dirty="0"/>
              <a:t>= Tytuł projektu, dla projektów bez partnera;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Opis i uzasadnienie zadania </a:t>
            </a:r>
            <a:r>
              <a:rPr lang="pl-PL" dirty="0"/>
              <a:t>=&gt; opis działań planowanych do realizacji w ramach NAZWY KOSZTU; 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Budżet projektu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Nazwa kosztu </a:t>
            </a:r>
            <a:r>
              <a:rPr lang="pl-PL" dirty="0"/>
              <a:t>= Nazwa kosztu zgodna z załącznikiem </a:t>
            </a:r>
            <a:r>
              <a:rPr lang="pl-PL" b="1" dirty="0"/>
              <a:t>Zasady przygotowania sekcji  </a:t>
            </a:r>
          </a:p>
          <a:p>
            <a:pPr lvl="2">
              <a:lnSpc>
                <a:spcPct val="114000"/>
              </a:lnSpc>
            </a:pPr>
            <a:r>
              <a:rPr lang="pl-PL" b="1" dirty="0"/>
              <a:t>                                                                     IV Zadania i V Budżet projektu w WOD2021... 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Realizator = </a:t>
            </a:r>
            <a:r>
              <a:rPr lang="pl-PL" dirty="0"/>
              <a:t>Wnioskodawca,</a:t>
            </a:r>
            <a:r>
              <a:rPr lang="pl-PL" b="1" dirty="0"/>
              <a:t> </a:t>
            </a:r>
            <a:r>
              <a:rPr lang="pl-PL" dirty="0"/>
              <a:t>dla projektów bez partnera</a:t>
            </a:r>
            <a:r>
              <a:rPr lang="pl-PL" b="1" dirty="0"/>
              <a:t> </a:t>
            </a:r>
          </a:p>
          <a:p>
            <a:pPr lvl="2">
              <a:lnSpc>
                <a:spcPct val="114000"/>
              </a:lnSpc>
            </a:pPr>
            <a:endParaRPr lang="pl-PL" b="1" dirty="0"/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7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587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TWORZENIE WNIOSKU O DOFINANSOWANIE</a:t>
            </a:r>
          </a:p>
        </p:txBody>
      </p:sp>
      <p:sp>
        <p:nvSpPr>
          <p:cNvPr id="20" name="Prostokąt 19">
            <a:hlinkClick r:id="rId12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E8E5C-FFB0-4FEA-8352-EAA73003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FFCED-E172-4BEA-9FFA-5224FA6E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5F40BE-C0BF-4174-AB30-2A53B07E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3246"/>
            <a:ext cx="10691813" cy="57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4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53947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hlinkClick r:id="rId3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4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Wskaźniki 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45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109054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+mn-lt"/>
              </a:rPr>
              <a:t>WSKAŹNIKI PRODUKTU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obiektów dostosowanych do potrzeb osób z niepełnosprawnościami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obiektów kulturalnych i turystycznych objętych wsparciem</a:t>
            </a:r>
          </a:p>
          <a:p>
            <a:pPr marL="0" indent="0">
              <a:buNone/>
            </a:pPr>
            <a:r>
              <a:rPr lang="pl-PL" sz="1800" b="1" dirty="0">
                <a:latin typeface="+mn-lt"/>
              </a:rPr>
              <a:t>WSKAŹNIKI REZULTATU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osób odwiedzających obiekty kulturalne i turystyczne objęte wsparciem</a:t>
            </a:r>
          </a:p>
        </p:txBody>
      </p:sp>
    </p:spTree>
    <p:extLst>
      <p:ext uri="{BB962C8B-B14F-4D97-AF65-F5344CB8AC3E}">
        <p14:creationId xmlns:p14="http://schemas.microsoft.com/office/powerpoint/2010/main" val="3315677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BFAF67D-651C-4117-806B-530E925E7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386" y="539476"/>
            <a:ext cx="4464496" cy="648072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CAC5F37-E04D-42F7-AA8E-E3DC9164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55" y="539476"/>
            <a:ext cx="4608512" cy="648072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95A7BDC-7EA9-405B-B753-FE7988061EC6}"/>
              </a:ext>
            </a:extLst>
          </p:cNvPr>
          <p:cNvSpPr/>
          <p:nvPr/>
        </p:nvSpPr>
        <p:spPr>
          <a:xfrm>
            <a:off x="5921971" y="4787949"/>
            <a:ext cx="4392488" cy="182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Projekt, którego łączny koszt wyrażony w PLN </a:t>
            </a:r>
            <a:r>
              <a:rPr lang="pl-PL" sz="1000" b="1" kern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nie przekracza 200 tys. EUR w dniu zawarcia umowy o dofinansowanie projektu </a:t>
            </a:r>
            <a:r>
              <a:rPr lang="pl-PL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(do przeliczenia łącznego kosztu projektu stosuje się kurs Europejskiego Banku Centralnego z przedostatniego dnia kwotowania Komisji Europejskiej w miesiącu poprzedzającym miesiąc, w którym regulamin dla naboru został udostępniony wnioskodawcy) </a:t>
            </a:r>
            <a:r>
              <a:rPr lang="pl-PL" sz="1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rozliczany jest obligatoryjnie za pomocą uproszczonych metod rozliczania w oparciu o art. 53 ust. 3 lit. b rozporządzenia ogólnego, tj. projekt budżetu ustalany indywidualnie i uzgadniany </a:t>
            </a:r>
            <a:r>
              <a:rPr lang="pl-PL" sz="1000" b="1" kern="1400" spc="120" dirty="0">
                <a:solidFill>
                  <a:srgbClr val="000000"/>
                </a:solidFill>
                <a:latin typeface="Calibri" panose="020F0502020204030204" pitchFamily="34" charset="0"/>
              </a:rPr>
              <a:t>ex </a:t>
            </a:r>
            <a:r>
              <a:rPr lang="pl-PL" sz="1000" b="1" kern="1400" spc="120" dirty="0" err="1">
                <a:solidFill>
                  <a:srgbClr val="000000"/>
                </a:solidFill>
                <a:latin typeface="Calibri" panose="020F0502020204030204" pitchFamily="34" charset="0"/>
              </a:rPr>
              <a:t>ante</a:t>
            </a:r>
            <a:r>
              <a:rPr lang="pl-PL" sz="10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l-PL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pl-PL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090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5029565" y="528836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2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20698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Sekcja IV Zadania </a:t>
            </a:r>
            <a:br>
              <a:rPr lang="pl-PL" b="0" dirty="0"/>
            </a:br>
            <a:r>
              <a:rPr lang="pl-PL" sz="1400" b="0" dirty="0">
                <a:latin typeface="+mn-lt"/>
              </a:rPr>
              <a:t>W Sekcji Zadania należy dodać jedno zadanie odpowiadające całemu zakresowi projektu.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obu zadań powinna odpowiadać okresowi realizacji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zadań należy zawrzeć główne informacje dotyczące zakresu rzeczowego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projektu przygotowane w oparciu o rozdział 1.3 Studium wykonalności. </a:t>
            </a:r>
            <a:endParaRPr lang="pl-PL" sz="1400" dirty="0"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F98852D-D7D7-46CC-882F-4C0781AB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78" y="3275781"/>
            <a:ext cx="6390476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20698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Sekcja IV Zadania </a:t>
            </a:r>
            <a:br>
              <a:rPr lang="pl-PL" b="0" dirty="0"/>
            </a:br>
            <a:r>
              <a:rPr lang="pl-PL" sz="1400" dirty="0">
                <a:latin typeface="+mn-lt"/>
              </a:rPr>
              <a:t>Projekt realizowany z udziałem partnerów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</a:t>
            </a:r>
            <a:br>
              <a:rPr lang="pl-PL" sz="1200" b="0" dirty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91DB76-5E1C-4442-87F6-93990C52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4" y="3779837"/>
            <a:ext cx="4334480" cy="293410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34D182-FC26-48E0-AD59-F47B3D0F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0" y="3751257"/>
            <a:ext cx="4286848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4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9BBC6-A3A5-4286-AC5E-21A2DE21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93400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 1 Studium wykonalności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8BE6250-9C5B-4255-A726-34A4C6D4E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162" y="1619250"/>
            <a:ext cx="3324913" cy="467995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72FB5B-738E-4902-8E7F-C874F0576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21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64" y="0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Sekcja V Budżet projektu </a:t>
            </a:r>
            <a:br>
              <a:rPr lang="pl-PL" sz="1600" b="0" dirty="0"/>
            </a:br>
            <a:r>
              <a:rPr lang="pl-PL" sz="1600" b="0" dirty="0"/>
              <a:t>Wydatki w ramach projektu dodajemy oddzielnie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wypełniona zgodnie z poniższym schematem korzystając z wskazanego katalogu.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7F6C229-B192-44DF-A477-CD76DE15D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714" y="2339677"/>
            <a:ext cx="385259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36468"/>
            <a:ext cx="8640381" cy="1080001"/>
          </a:xfrm>
        </p:spPr>
        <p:txBody>
          <a:bodyPr>
            <a:normAutofit fontScale="90000"/>
          </a:bodyPr>
          <a:lstStyle/>
          <a:p>
            <a:br>
              <a:rPr lang="pl-PL" b="0" dirty="0"/>
            </a:br>
            <a:r>
              <a:rPr lang="pl-PL" dirty="0"/>
              <a:t>Przykład wypełnienia Sekcji V Budżet projektu. 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EFA9672-D5F3-4CFD-AA88-7F0FA8C39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682" y="1331565"/>
            <a:ext cx="392085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-20698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Projekt uwzględniający wydatki na dostępność</a:t>
            </a:r>
            <a:br>
              <a:rPr lang="pl-PL" b="0" dirty="0"/>
            </a:br>
            <a:br>
              <a:rPr lang="pl-PL" sz="1400" dirty="0">
                <a:latin typeface="+mn-lt"/>
              </a:rPr>
            </a:br>
            <a:r>
              <a:rPr lang="pl-PL" sz="1400" b="0" dirty="0">
                <a:latin typeface="+mn-lt"/>
              </a:rPr>
              <a:t>Jeżeli w ramach Kosztu Roboty budowlano - montażowe lub Wyposażanie, zakup urządzeń występują wydatki na dostępność należy z listy Limity wybrać pozycję Wydatki na dostępność. W rozdziale 1.3 Studium wykonalności należy dookreślić jaki procent kosztu stanowią te wydatki.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Jeżeli w ramach Kosztu Prace wynikające z audytu energetycznego lub Działania uzupełniające występują wydatki na dostępność należy z listy Limity wybrać pozycję Wydatki na dostępność. W rozdziale 1.3 Studium wykonalności należy dookreślić jaki procent kosztu stanowią te wydatki.</a:t>
            </a:r>
            <a:br>
              <a:rPr lang="pl-PL" sz="1400" dirty="0">
                <a:latin typeface="+mn-lt"/>
              </a:rPr>
            </a:br>
            <a:br>
              <a:rPr lang="pl-PL" sz="1200" b="0" dirty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EA21652-40B1-471A-AE3E-4FF8148E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6" y="3779837"/>
            <a:ext cx="4382112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51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-20698"/>
            <a:ext cx="9072718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pl-PL" b="0" dirty="0"/>
            </a:br>
            <a:r>
              <a:rPr lang="pl-PL" dirty="0"/>
              <a:t>Projekt objęty pomocą publiczną/pomocą de </a:t>
            </a:r>
            <a:r>
              <a:rPr lang="pl-PL" dirty="0" err="1"/>
              <a:t>minimis</a:t>
            </a:r>
            <a:br>
              <a:rPr lang="pl-PL" dirty="0"/>
            </a:br>
            <a:r>
              <a:rPr lang="pl-PL" sz="1400" b="0" dirty="0">
                <a:latin typeface="+mn-lt"/>
              </a:rPr>
              <a:t>Jeżeli w ramach projektu ponoszone będą wydatki objęte pomocą publiczną i pomocą de </a:t>
            </a:r>
            <a:r>
              <a:rPr lang="pl-PL" sz="1400" b="0" dirty="0" err="1">
                <a:latin typeface="+mn-lt"/>
              </a:rPr>
              <a:t>minimis</a:t>
            </a:r>
            <a:r>
              <a:rPr lang="pl-PL" sz="1400" b="0" dirty="0">
                <a:latin typeface="+mn-lt"/>
              </a:rPr>
              <a:t> wówczas należy wybrać właściwą nazwę kosztu wskazującą na rodzaj pomocy oraz w limitach właściwą pozycję.</a:t>
            </a:r>
            <a:br>
              <a:rPr lang="pl-PL" sz="1400" dirty="0">
                <a:latin typeface="+mn-lt"/>
              </a:rPr>
            </a:br>
            <a:br>
              <a:rPr lang="pl-PL" sz="1200" b="0" dirty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C11E16-01BF-4CC7-A6C3-500B4C49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979637"/>
            <a:ext cx="4467849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12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2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2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251445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hlinkClick r:id="rId3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4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6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0D0FB6-7991-493A-AA3B-9E251F5BC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201" y="5044540"/>
            <a:ext cx="8730281" cy="25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Każdy załącznik do formularza wniosku </a:t>
              </a:r>
              <a:r>
                <a:rPr lang="pl-PL" b="1" dirty="0"/>
                <a:t>musi</a:t>
              </a:r>
              <a:r>
                <a:rPr lang="pl-PL" dirty="0"/>
                <a:t> </a:t>
              </a:r>
              <a:r>
                <a:rPr lang="pl-PL" b="1" dirty="0"/>
                <a:t>stanowić jeden plik o rozmiarze nieprzekraczającym </a:t>
              </a:r>
              <a:r>
                <a:rPr lang="pl-PL" b="1" dirty="0" err="1"/>
                <a:t>25MB</a:t>
              </a:r>
              <a:r>
                <a:rPr lang="pl-PL" dirty="0"/>
                <a:t>, a w przypadku większej liczby dokumentów składających się na dany załącznik, wymagane będzie dostarczenie pliku w formacie ZIP, </a:t>
              </a:r>
              <a:r>
                <a:rPr lang="pl-PL" dirty="0" err="1"/>
                <a:t>RAR</a:t>
              </a:r>
              <a:r>
                <a:rPr lang="pl-PL" dirty="0"/>
                <a:t> lub równoważnym</a:t>
              </a:r>
              <a:endParaRPr lang="pl-PL" sz="1600" dirty="0"/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3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4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601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" action="ppaction://noaction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zdjęcie z lotu ptaka łódek, w tym jedna z panelami słonecznymi">
            <a:extLst>
              <a:ext uri="{FF2B5EF4-FFF2-40B4-BE49-F238E27FC236}">
                <a16:creationId xmlns:a16="http://schemas.microsoft.com/office/drawing/2014/main" id="{EB54BD17-3D15-4103-B87B-61441F82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3848"/>
          <a:stretch>
            <a:fillRect/>
          </a:stretch>
        </p:blipFill>
        <p:spPr/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971525"/>
            <a:ext cx="8640382" cy="6048312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+mn-lt"/>
              </a:rPr>
              <a:t>Na etapie składania wniosku o dofinansowanie projektu Wnioskodawca będzie musiał dostarczyć dokument składający się z następujących elementów:</a:t>
            </a:r>
          </a:p>
          <a:p>
            <a:r>
              <a:rPr lang="pl-PL" sz="2200" dirty="0">
                <a:latin typeface="+mn-lt"/>
              </a:rPr>
              <a:t>Studium Wykonalności (w wersji elektronicznej w formacie nie stanowiącym skanu dokumentu), arkusza kalkulacyjnego (w wersji elektronicznej w formacie XLS lub równoważnym), zawierającego tabele oraz wyliczenia do analizy finansowej oraz analizy kosztów i korzyści.</a:t>
            </a:r>
          </a:p>
          <a:p>
            <a:r>
              <a:rPr lang="pl-PL" sz="2200" dirty="0">
                <a:latin typeface="+mn-lt"/>
              </a:rPr>
              <a:t>Analiza finansowa przedstawiona w ramach Studium Wykonalności powinna zawierać rozdział/podrozdział opisujący przyjęte do wyliczeń założenia, a także rozdział/podrozdział, w którym ujęte zostanie podsumowanie przedstawiające najważniejsze wyniki przeprowadzonej analizy. Dodatkowo niezbędnym elementem dostarczanym na etapie składania wniosku będzie arkusz kalkulacyjny, zawierający wszystkie wymagane wyliczenia, o których mowa w Studium Wykonalności. Muszą one zawierać jawne (nieukryte) i działające formuły przedstawiające przeprowadzone analizy i ich wyniki.</a:t>
            </a:r>
          </a:p>
          <a:p>
            <a:r>
              <a:rPr lang="pl-PL" sz="2200" dirty="0">
                <a:latin typeface="+mn-lt"/>
              </a:rPr>
              <a:t>Przy sporządzaniu Studium Wykonalności, w szczególności w zakresie prowadzonych analiz finansowych i ekonomicznych należy bazować na zapisach Wytycznych dotyczących zagadnień związanych z przygotowaniem projektów inwestycyjnych, w tym hybrydowych na lata 2021-2027  (dalej: Wytyczne dot. przygotowania projektów inwestycyjnych). </a:t>
            </a:r>
          </a:p>
          <a:p>
            <a:r>
              <a:rPr lang="pl-PL" sz="2200" dirty="0">
                <a:latin typeface="+mn-lt"/>
              </a:rPr>
              <a:t>W przypadku projektów, których wartość kosztów kwalifikowalnych w dniu złożenia wniosku o dofinansowanie była równa lub większa od 50 mln złotych należy zachować pełną zgodność z tym dokumentem. W przypadku projektów mniejszych – wszystkie przeprowadzone analizy powinny być przygotowane w taki sposób, by w trakcie oceny możliwa była weryfikacja kryteriów wykonalności finansowej Analiza finansowa.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57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Zalecana struktura Studium Wykonalności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 Uzasadnienie i opis zakresu rzeczowego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1.1. Opis potrzeby realizacji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1.2. Analiza różnych wariantów realizacji projektu i jego identyfikacja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1.3. Szczegółowy opis przedmiotu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1.4. Zgodność projektu z logiką interwencji Programu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 Uwarunkowania realizacji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2.1. Opis wnioskodawcy i realizatorów projektu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2.2. Opis sposobu realizacji i zarządzania projektem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2.3. Zgodność projektu z zasadami horyzontalnymi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3. Analiza finansowa projektu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3.1. Określenie założeń do analizy finansowej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3.2. Analiza finansowa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Całkowite nakłady inwestycyjne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Kalkulacja przychodów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Kalkulacja kosztów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Rachunek zysków i strat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Zestawienie przepływów pieniężnych projektu	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Wyliczenie wskaźników finansowej efektywności projektu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Struktura finansowania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4. Analiza kosztów i korzyści i analiza ryzyka i wrażliwości	</a:t>
            </a: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39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50762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900" b="1" dirty="0">
                <a:latin typeface="+mn-lt"/>
              </a:rPr>
              <a:t>1.1. Opis potrzeby realizacji projektu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200" dirty="0">
                <a:latin typeface="+mn-lt"/>
              </a:rPr>
              <a:t>Opis potrzeby realizacji projektu to kluczowy element studium, który daje podstawę do rozważenia możliwości sfinansowania danego projektu. Należy w nim przedstawić problemy interesariuszy projektu, które dany projekt ma rozwiązać, jak również pilność proponowanych działań. </a:t>
            </a:r>
            <a:br>
              <a:rPr lang="pl-PL" sz="2200" dirty="0">
                <a:latin typeface="+mn-lt"/>
              </a:rPr>
            </a:br>
            <a:r>
              <a:rPr lang="pl-PL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 szczególności określić potrzeby i pilność odnośnie zdiagnozowanych braków infrastrukturalnych rozumianych jako: niewystarczającą liczbę miejsc postojowych dla jednostek o długości powyżej 8 m w portach i przystaniach żeglarskich albo nieodpowiednią z punktu widzenia zapewnienia bezpieczeństwa i funkcjonalności szlaku liczbę niezbędnych stanowisk postojowych przy przeprawie przez śluzę lub most ruchomy</a:t>
            </a:r>
            <a:r>
              <a:rPr lang="pl-PL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900" b="1" dirty="0">
                <a:latin typeface="+mn-lt"/>
              </a:rPr>
              <a:t>1.2. Analiza różnych wariantów realizacji projektu i jego identyfikacja</a:t>
            </a:r>
          </a:p>
          <a:p>
            <a:pPr marL="0" indent="0">
              <a:buNone/>
            </a:pPr>
            <a:r>
              <a:rPr lang="pl-PL" sz="2200" dirty="0">
                <a:latin typeface="+mn-lt"/>
              </a:rPr>
              <a:t>Analiza wariantów projektu jest decydująca dla właściwej identyfikacji zakresu projektu oraz wyboru najbardziej opłacalnego rozwiązania technicznego.</a:t>
            </a:r>
          </a:p>
          <a:p>
            <a:pPr marL="0" indent="0">
              <a:buNone/>
            </a:pPr>
            <a:r>
              <a:rPr lang="pl-PL" sz="2200" dirty="0">
                <a:latin typeface="+mn-lt"/>
              </a:rPr>
              <a:t>Wybierając możliwe warianty realizacji projektu, należy zwrócić uwagę, czy faktycznie przyczyniają się one do </a:t>
            </a:r>
            <a:r>
              <a:rPr lang="pl-PL" sz="2200" b="1" dirty="0">
                <a:latin typeface="+mn-lt"/>
              </a:rPr>
              <a:t>określenia różnych zakresów i możliwości realizacji projektu</a:t>
            </a:r>
            <a:r>
              <a:rPr lang="pl-PL" sz="2200" dirty="0">
                <a:latin typeface="+mn-lt"/>
              </a:rPr>
              <a:t>. Kluczowe jest, aby skupić się na </a:t>
            </a:r>
            <a:r>
              <a:rPr lang="pl-PL" sz="2200" b="1" dirty="0">
                <a:latin typeface="+mn-lt"/>
              </a:rPr>
              <a:t>ograniczonej liczbie istotnych i technicznie wykonalnych opcji, z uwzględnieniem oczekiwań wynikających z postanowień FEP 2021-2027, SZOP i kryteriów wyboru projektów dla Działania 6.11. Infrastruktura turystyki w zakresie projektów dotyczących rozwoju infrastruktury turystyki żeglarskiej.  </a:t>
            </a:r>
            <a:endParaRPr lang="pl-PL" sz="2200" dirty="0">
              <a:latin typeface="+mn-lt"/>
            </a:endParaRPr>
          </a:p>
          <a:p>
            <a:pPr marL="0" indent="0">
              <a:buNone/>
            </a:pPr>
            <a:r>
              <a:rPr lang="pl-PL" sz="2200" dirty="0">
                <a:latin typeface="+mn-lt"/>
              </a:rPr>
              <a:t>Dla ułatwienia wyboru wariantów, należy odpowiedzieć na dwa podstawowe pytania:</a:t>
            </a:r>
          </a:p>
          <a:p>
            <a:pPr marL="0" lvl="0" indent="0">
              <a:buNone/>
            </a:pPr>
            <a:r>
              <a:rPr lang="pl-PL" sz="2200" dirty="0">
                <a:latin typeface="+mn-lt"/>
              </a:rPr>
              <a:t>Czy wariant wybrany do realizacji poprzedzony został analizą popytu i oceną potrzeb</a:t>
            </a:r>
            <a:r>
              <a:rPr lang="pl-PL" sz="2200" b="1" dirty="0">
                <a:latin typeface="+mn-lt"/>
              </a:rPr>
              <a:t> w celu ograniczenia ryzyka nieefektywnośc</a:t>
            </a:r>
            <a:r>
              <a:rPr lang="pl-PL" sz="2200" dirty="0">
                <a:latin typeface="+mn-lt"/>
              </a:rPr>
              <a:t>i?</a:t>
            </a:r>
          </a:p>
          <a:p>
            <a:pPr marL="0" lvl="0" indent="0">
              <a:buNone/>
            </a:pPr>
            <a:r>
              <a:rPr lang="pl-PL" sz="2200" dirty="0">
                <a:latin typeface="+mn-lt"/>
              </a:rPr>
              <a:t>Czy wariant wybrany do realizacji bierze pod uwagę inne projekty realizowane na sąsiadujących obszarach </a:t>
            </a:r>
            <a:r>
              <a:rPr lang="pl-PL" sz="2200" b="1" dirty="0">
                <a:latin typeface="+mn-lt"/>
              </a:rPr>
              <a:t>w celu uniknięcia nakładania się i konkurencji</a:t>
            </a:r>
            <a:r>
              <a:rPr lang="pl-PL" sz="2200" dirty="0">
                <a:latin typeface="+mn-lt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38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6776D-36C1-4689-A2C1-C3EE4FC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5152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Załącznik 1 Studium wykonalności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6D553-B38D-4450-93A3-F28CFC3A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800523"/>
            <a:ext cx="9793088" cy="60483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b="1" dirty="0">
                <a:latin typeface="+mn-lt"/>
              </a:rPr>
              <a:t>1.3. Szczegółowy opis przedmiotu projektu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4800" dirty="0">
                <a:latin typeface="+mn-lt"/>
              </a:rPr>
              <a:t>Dokonując opisu przedmiotu projektu należy m.in.: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opisać wszystkie planowane w ramach projektu zadania, w tym planowane do zakupu wyposażenie, jak również działania uzupełniające (np. działania służące likwidacji barier architektonicznych umożliwiające dostęp osobom ze specjalnymi potrzebami oraz służące poprawie dostępności cyfrowej i informacyjno-komunikacyjnej, w szczególności w oparciu o projektowanie uniwersalne lub zastosowanie racjonalnego usprawnienia, zagospodarowanie terenu, w szczególności nasadzenia zieleni, elementy małej architektury, działania sprzyjające adaptacji do zmian klimatu poprzez zastosowanie błękitno-zielonej infrastruktury, działania służące zmniejszeniu energochłonności infrastruktury i przyczyniające się do zmniejszenia kosztów jej utrzymania i osiągnięcia neutralności klimatycznej) z uwzględnieniem zastosowanych rozwiązań techniczno-technologicznych wskazując przede wszystkim ich zakres, skalę, a także najważniejsze parametry techniczne i kosztowe, wskazując przy tym: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podział na wydatki kwalifikowalne i niekwalifikowalne do dofinansowania;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przyporządkowanie im rodzaju zezwolenia realizacyjnego (np. pozwolenie na budowę, zgłoszenie budowy, brak wymogu uzyskania zezwolenia) wraz z określeniem czy zostało ono już uzyskane, czy też zostanie wydane w terminie późniejszym (w takim przypadku wskazując termin jego uzyskania);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4800" dirty="0">
                <a:latin typeface="+mn-lt"/>
              </a:rPr>
              <a:t>podział na wydatki objęte i nie objęte zasadami pomocy publicznej lub pomocy de </a:t>
            </a:r>
            <a:r>
              <a:rPr lang="pl-PL" sz="4800" dirty="0" err="1">
                <a:latin typeface="+mn-lt"/>
              </a:rPr>
              <a:t>minimis</a:t>
            </a:r>
            <a:r>
              <a:rPr lang="pl-PL" sz="4800" dirty="0">
                <a:latin typeface="+mn-lt"/>
              </a:rPr>
              <a:t>, wraz z przypisaniem im konkretnych schematów pomocy publicznej w ramach których zostaną one poniesione;</a:t>
            </a:r>
          </a:p>
          <a:p>
            <a:pPr marL="0" indent="0">
              <a:lnSpc>
                <a:spcPct val="120000"/>
              </a:lnSpc>
              <a:buNone/>
            </a:pPr>
            <a:endParaRPr lang="pl-PL" sz="48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endParaRPr lang="pl-PL" sz="22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07873-93F4-4794-BF66-CE5428A7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264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534</TotalTime>
  <Words>4469</Words>
  <Application>Microsoft Office PowerPoint</Application>
  <PresentationFormat>Niestandardowy</PresentationFormat>
  <Paragraphs>276</Paragraphs>
  <Slides>59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7" baseType="lpstr">
      <vt:lpstr>Arial</vt:lpstr>
      <vt:lpstr>Calibri</vt:lpstr>
      <vt:lpstr>Open Sans</vt:lpstr>
      <vt:lpstr>Times New Roman</vt:lpstr>
      <vt:lpstr>Verdana</vt:lpstr>
      <vt:lpstr>Wingdings</vt:lpstr>
      <vt:lpstr>Motyw pakietu Office</vt:lpstr>
      <vt:lpstr>CorelDRAW</vt:lpstr>
      <vt:lpstr>Wniosek o dofinansowanie  wraz z wymaganymi załącznikami, kwalifikowalność wydatków </vt:lpstr>
      <vt:lpstr>Prezentacja programu PowerPoint</vt:lpstr>
      <vt:lpstr>Załączniki do formularza wniosku o dofinansowanie</vt:lpstr>
      <vt:lpstr>Sposób składania załączników do wniosku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 1 Studium wykonalności</vt:lpstr>
      <vt:lpstr>Załączniki nr 2 Dokumenty dotyczące oddziaływania projektu na środowisko </vt:lpstr>
      <vt:lpstr>Załącznik 3 Dokumenty dotyczące zakresu rzeczowego inwestycji </vt:lpstr>
      <vt:lpstr>Załącznik 4 Dokumenty poświadczające zaangażowanie partnerów w realizację projektu</vt:lpstr>
      <vt:lpstr>Załącznik 5 Dokumenty określające status prawny wnioskodawcy i partnerów projektu</vt:lpstr>
      <vt:lpstr>Załącznik 6 Informacje niezbędne do ubiegania się o pomoc de minimis lub pomoc inną niż pomoc de minimis</vt:lpstr>
      <vt:lpstr>Oświadczenia wnioskodawcy</vt:lpstr>
      <vt:lpstr>Załączniki dodatkowe</vt:lpstr>
      <vt:lpstr>Kwalifikowalność wydatków</vt:lpstr>
      <vt:lpstr>Za kwalifikowalne uznaje się następujące koszty poniesione w ramach projektu: </vt:lpstr>
      <vt:lpstr>Za kwalifikowalne uznaje się następujące koszty poniesione w ramach projektu: </vt:lpstr>
      <vt:lpstr>Za kwalifikowalne uznaje się następujące koszty poniesione w ramach projektu: </vt:lpstr>
      <vt:lpstr>Za kwalifikowalne uznaje się następujące koszty poniesione w ramach projektu: </vt:lpstr>
      <vt:lpstr>Za kwalifikowalne uznaje się następujące koszty poniesione w ramach projektu: </vt:lpstr>
      <vt:lpstr>Wydatki niekwalifikowalne</vt:lpstr>
      <vt:lpstr>Za niekwalifikowalne uznaje się następujące wydatki poniesione w ramach projektu:</vt:lpstr>
      <vt:lpstr>Za niekwalifikowalne uznaje się następujące wydatki poniesione w ramach projektu:</vt:lpstr>
      <vt:lpstr>Uwaga!</vt:lpstr>
      <vt:lpstr>Wniosek o dofinansowanie – praca w aplikacji WOD2021 </vt:lpstr>
      <vt:lpstr>https://wod.cst2021.gov.pl/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</vt:lpstr>
      <vt:lpstr>Prezentacja programu PowerPoint</vt:lpstr>
      <vt:lpstr>Prezentacja programu PowerPoint</vt:lpstr>
      <vt:lpstr> Sekcja IV Zadania  W Sekcji Zadania należy dodać jedno zadanie odpowiadające całemu zakresowi projektu.  Data rozpoczęcia i zakończenia obu zadań powinna odpowiadać okresowi realizacji projektu wskazanemu w Sekcji Informacje o projekcie.  W opisie i uzasadnieniu zadań należy zawrzeć główne informacje dotyczące zakresu rzeczowego  projektu przygotowane w oparciu o rozdział 1.3 Studium wykonalności. </vt:lpstr>
      <vt:lpstr> Sekcja IV Zadania  Projekt realizowany z udziałem partnerów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 Sekcja V Budżet projektu  Wydatki w ramach projektu dodajemy oddzielnie klikając DODAJ POZYCJĘ.  Nazwa kosztu i kategoria kosztu powinna zostać wypełniona zgodnie z poniższym schematem korzystając z wskazanego katalogu. </vt:lpstr>
      <vt:lpstr> Przykład wypełnienia Sekcji V Budżet projektu.  </vt:lpstr>
      <vt:lpstr> Projekt uwzględniający wydatki na dostępność  Jeżeli w ramach Kosztu Roboty budowlano - montażowe lub Wyposażanie, zakup urządzeń występują wydatki na dostępność należy z listy Limity wybrać pozycję Wydatki na dostępność. W rozdziale 1.3 Studium wykonalności należy dookreślić jaki procent kosztu stanowią te wydatki. Jeżeli w ramach Kosztu Prace wynikające z audytu energetycznego lub Działania uzupełniające występują wydatki na dostępność należy z listy Limity wybrać pozycję Wydatki na dostępność. W rozdziale 1.3 Studium wykonalności należy dookreślić jaki procent kosztu stanowią te wydatki.  </vt:lpstr>
      <vt:lpstr> Projekt objęty pomocą publiczną/pomocą de minimis Jeżeli w ramach projektu ponoszone będą wydatki objęte pomocą publiczną i pomocą de minimis wówczas należy wybrać właściwą nazwę kosztu wskazującą na rodzaj pomocy oraz w limitach właściwą pozycję.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Dziewiątkowska-Seroka Kinga</cp:lastModifiedBy>
  <cp:revision>43</cp:revision>
  <dcterms:created xsi:type="dcterms:W3CDTF">2022-06-22T09:40:44Z</dcterms:created>
  <dcterms:modified xsi:type="dcterms:W3CDTF">2025-11-06T13:46:25Z</dcterms:modified>
</cp:coreProperties>
</file>