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6" r:id="rId2"/>
    <p:sldMasterId id="2147483668" r:id="rId3"/>
  </p:sldMasterIdLst>
  <p:notesMasterIdLst>
    <p:notesMasterId r:id="rId26"/>
  </p:notesMasterIdLst>
  <p:handoutMasterIdLst>
    <p:handoutMasterId r:id="rId27"/>
  </p:handoutMasterIdLst>
  <p:sldIdLst>
    <p:sldId id="256" r:id="rId4"/>
    <p:sldId id="439" r:id="rId5"/>
    <p:sldId id="573" r:id="rId6"/>
    <p:sldId id="576" r:id="rId7"/>
    <p:sldId id="574" r:id="rId8"/>
    <p:sldId id="577" r:id="rId9"/>
    <p:sldId id="578" r:id="rId10"/>
    <p:sldId id="575" r:id="rId11"/>
    <p:sldId id="602" r:id="rId12"/>
    <p:sldId id="641" r:id="rId13"/>
    <p:sldId id="642" r:id="rId14"/>
    <p:sldId id="644" r:id="rId15"/>
    <p:sldId id="663" r:id="rId16"/>
    <p:sldId id="662" r:id="rId17"/>
    <p:sldId id="664" r:id="rId18"/>
    <p:sldId id="669" r:id="rId19"/>
    <p:sldId id="668" r:id="rId20"/>
    <p:sldId id="649" r:id="rId21"/>
    <p:sldId id="639" r:id="rId22"/>
    <p:sldId id="667" r:id="rId23"/>
    <p:sldId id="671" r:id="rId24"/>
    <p:sldId id="292" r:id="rId25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kowska Magda" initials="LM" lastIdx="0" clrIdx="0">
    <p:extLst>
      <p:ext uri="{19B8F6BF-5375-455C-9EA6-DF929625EA0E}">
        <p15:presenceInfo xmlns:p15="http://schemas.microsoft.com/office/powerpoint/2012/main" userId="S-1-5-21-352459600-126056257-345019615-25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E42C9"/>
    <a:srgbClr val="2E3192"/>
    <a:srgbClr val="002B82"/>
    <a:srgbClr val="4A206A"/>
    <a:srgbClr val="393185"/>
    <a:srgbClr val="E31E24"/>
    <a:srgbClr val="F39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6" autoAdjust="0"/>
    <p:restoredTop sz="94660"/>
  </p:normalViewPr>
  <p:slideViewPr>
    <p:cSldViewPr showGuides="1">
      <p:cViewPr varScale="1">
        <p:scale>
          <a:sx n="85" d="100"/>
          <a:sy n="85" d="100"/>
        </p:scale>
        <p:origin x="677" y="67"/>
      </p:cViewPr>
      <p:guideLst>
        <p:guide orient="horz" pos="1752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86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23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32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77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22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1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51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9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262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6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925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48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51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67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671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24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53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44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1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12776"/>
            <a:ext cx="5181600" cy="5184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412776"/>
            <a:ext cx="5181600" cy="518457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3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6BAC-94C1-4FD4-BA9F-CA9D9C21E8DF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F8F1-093E-4404-96AF-F95BB38AA198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F6D7-1857-43EE-A740-D3E414AB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0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92CC-D356-482C-BDFD-866E697A4634}" type="datetimeFigureOut">
              <a:rPr lang="pl-PL" smtClean="0"/>
              <a:t>06.11.2025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F506-6820-4881-9707-CE8A9D8BDD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1127448" y="4077072"/>
            <a:ext cx="957706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00"/>
              </a:spcBef>
            </a:pPr>
            <a:r>
              <a:rPr lang="pl-PL" sz="4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Standardy infrastruktury żeglarskiej</a:t>
            </a:r>
          </a:p>
          <a:p>
            <a:pPr algn="ctr"/>
            <a:r>
              <a:rPr lang="pl-PL" sz="4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l-PL" sz="48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230289" y="5589240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Gdańsk, 7 listopada 2025 r.</a:t>
            </a:r>
          </a:p>
          <a:p>
            <a:pPr algn="ctr"/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Infrastruktury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0B692B-B2D4-4FBE-ADB6-42FA5DE6B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(1)</a:t>
            </a:r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Wyposażenie ratownicze  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09" y="3137770"/>
            <a:ext cx="4339733" cy="2592288"/>
          </a:xfrm>
          <a:prstGeom prst="rect">
            <a:avLst/>
          </a:prstGeom>
        </p:spPr>
      </p:pic>
      <p:sp>
        <p:nvSpPr>
          <p:cNvPr id="10" name="Symbol zastępczy zawartości 14"/>
          <p:cNvSpPr txBox="1">
            <a:spLocks/>
          </p:cNvSpPr>
          <p:nvPr/>
        </p:nvSpPr>
        <p:spPr>
          <a:xfrm>
            <a:off x="4079776" y="1836250"/>
            <a:ext cx="7491263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Postumenty na wodę i prąd wraz z oświetlenie i podlicznikiem 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-1036"/>
          <a:stretch/>
        </p:blipFill>
        <p:spPr>
          <a:xfrm rot="5400000">
            <a:off x="3746113" y="2957749"/>
            <a:ext cx="4339735" cy="295232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667" y="2906461"/>
            <a:ext cx="4261297" cy="29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65F7-9BB2-1478-6364-70614F786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3F215D08-E908-223E-BD35-3FAA9D19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83B7810-14CB-1867-12BE-F5A477EFB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3DE5EA06-51B1-C3DC-513B-38C4C761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(2)</a:t>
            </a:r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Bramka</a:t>
            </a:r>
          </a:p>
          <a:p>
            <a:endParaRPr lang="pl-PL" dirty="0"/>
          </a:p>
        </p:txBody>
      </p:sp>
      <p:sp>
        <p:nvSpPr>
          <p:cNvPr id="10" name="Symbol zastępczy zawartości 14"/>
          <p:cNvSpPr txBox="1">
            <a:spLocks/>
          </p:cNvSpPr>
          <p:nvPr/>
        </p:nvSpPr>
        <p:spPr>
          <a:xfrm>
            <a:off x="7968208" y="1701660"/>
            <a:ext cx="367483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Regulamin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243264"/>
            <a:ext cx="6264697" cy="43204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27600" r="14301"/>
          <a:stretch/>
        </p:blipFill>
        <p:spPr>
          <a:xfrm rot="5400000">
            <a:off x="7452079" y="2879266"/>
            <a:ext cx="4320480" cy="30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AE18B-76F2-3004-271B-07C66DBB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D1C32ACD-F5AD-7926-15B3-64CA15FF3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B54CBD-B1C1-39E3-5A92-4A196DA90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88772743-4552-267F-CF83-9A5F8D37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(3)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31284BC6-1CA8-5324-424E-50F113A1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Odbojnice</a:t>
            </a:r>
          </a:p>
          <a:p>
            <a:endParaRPr lang="pl-PL" dirty="0"/>
          </a:p>
        </p:txBody>
      </p:sp>
      <p:sp>
        <p:nvSpPr>
          <p:cNvPr id="10" name="Symbol zastępczy zawartości 14">
            <a:extLst>
              <a:ext uri="{FF2B5EF4-FFF2-40B4-BE49-F238E27FC236}">
                <a16:creationId xmlns:a16="http://schemas.microsoft.com/office/drawing/2014/main" id="{01793B62-0F8A-8EB9-C17A-AC88108DDB2F}"/>
              </a:ext>
            </a:extLst>
          </p:cNvPr>
          <p:cNvSpPr txBox="1">
            <a:spLocks/>
          </p:cNvSpPr>
          <p:nvPr/>
        </p:nvSpPr>
        <p:spPr>
          <a:xfrm>
            <a:off x="6888088" y="1825625"/>
            <a:ext cx="367483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Slip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389E7D-1869-E4BB-2172-1C33196A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53" y="2144345"/>
            <a:ext cx="5974702" cy="39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2CA65C-F992-F032-EABA-8E3D14E53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2" y="2144344"/>
            <a:ext cx="5812021" cy="39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41111-5EF4-256D-35AB-BE65B1EC7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DFA8CA45-6949-4061-6E42-0C7094CAF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D448A02-AC66-13C5-2820-10CEC9571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7A4E37E3-EC92-B6E6-4C08-7E81C27D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(4)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AD51076C-F431-C640-98C5-6E4DA7DD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185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Pomosty i ustawienie elementów wyposażenia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1820A4-BF39-04E0-F398-5F37A579D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5678"/>
            <a:ext cx="5832648" cy="399427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D1F3236-97E7-AA4E-97AA-6FAC3B261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3" y="2115678"/>
            <a:ext cx="5974702" cy="3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4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3CB0E-1FEB-5F62-DC90-F1626B59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A341157D-C2F8-97CC-B71F-45C1D6BBB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5E1B55-A210-E4A1-A563-760F9556E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29B3D819-A6B5-6AB0-BB42-9BFD5257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(5)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CD4D1FD-9D52-22A5-F6AA-2C19E617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Substancje zaolejone </a:t>
            </a:r>
          </a:p>
          <a:p>
            <a:endParaRPr lang="pl-PL" dirty="0"/>
          </a:p>
        </p:txBody>
      </p:sp>
      <p:sp>
        <p:nvSpPr>
          <p:cNvPr id="10" name="Symbol zastępczy zawartości 14">
            <a:extLst>
              <a:ext uri="{FF2B5EF4-FFF2-40B4-BE49-F238E27FC236}">
                <a16:creationId xmlns:a16="http://schemas.microsoft.com/office/drawing/2014/main" id="{DC05C5F7-20DD-A5BC-535B-6B2E006E45D9}"/>
              </a:ext>
            </a:extLst>
          </p:cNvPr>
          <p:cNvSpPr txBox="1">
            <a:spLocks/>
          </p:cNvSpPr>
          <p:nvPr/>
        </p:nvSpPr>
        <p:spPr>
          <a:xfrm>
            <a:off x="6888088" y="1825625"/>
            <a:ext cx="367483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Śmieci </a:t>
            </a: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FDCD4FB-28E6-554B-CFFE-5D24CD957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5678"/>
            <a:ext cx="5822470" cy="399427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A46021E-F01E-63CB-846F-4A35A469C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3" y="2115678"/>
            <a:ext cx="5974702" cy="3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CD038-7F49-DFFE-FF0E-25F5A7B4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44430926-A1CC-5BB4-8240-53F2E693A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61F9BC5-A7C5-49F2-B256-1DB47B649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5958F3D6-0AC6-E94D-0330-F0F2417E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(6)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4E808F5B-908D-D2AE-0069-8F0F0B2B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Urządzenia mobilne </a:t>
            </a:r>
          </a:p>
          <a:p>
            <a:endParaRPr lang="pl-PL" dirty="0"/>
          </a:p>
        </p:txBody>
      </p:sp>
      <p:sp>
        <p:nvSpPr>
          <p:cNvPr id="10" name="Symbol zastępczy zawartości 14">
            <a:extLst>
              <a:ext uri="{FF2B5EF4-FFF2-40B4-BE49-F238E27FC236}">
                <a16:creationId xmlns:a16="http://schemas.microsoft.com/office/drawing/2014/main" id="{C34B7884-C443-B49E-8914-6CC9F2DCA089}"/>
              </a:ext>
            </a:extLst>
          </p:cNvPr>
          <p:cNvSpPr txBox="1">
            <a:spLocks/>
          </p:cNvSpPr>
          <p:nvPr/>
        </p:nvSpPr>
        <p:spPr>
          <a:xfrm>
            <a:off x="7968208" y="1800580"/>
            <a:ext cx="3674839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Urządzenia stałe  </a:t>
            </a: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475864-A81B-999F-C249-2486FC088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2115677"/>
            <a:ext cx="5832648" cy="39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33CAE4F-4D61-97FA-4CA0-7E3AE1154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92" y="2115677"/>
            <a:ext cx="5905872" cy="39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274C5A-B69E-40EB-9898-48D320AB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>
                <a:solidFill>
                  <a:prstClr val="black"/>
                </a:solidFill>
                <a:cs typeface="Calibri" panose="020F0502020204030204" pitchFamily="34" charset="0"/>
              </a:rPr>
              <a:t>Standardy infrastruktury żeglarskiej - dobre praktyki (7)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4F34192-E0FC-468B-8735-881929D3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9504684" cy="823912"/>
          </a:xfrm>
        </p:spPr>
        <p:txBody>
          <a:bodyPr>
            <a:normAutofit/>
          </a:bodyPr>
          <a:lstStyle/>
          <a:p>
            <a:r>
              <a:rPr lang="pl-PL" sz="2000" b="0" dirty="0" err="1"/>
              <a:t>Komfortka</a:t>
            </a:r>
            <a:r>
              <a:rPr lang="pl-PL" sz="2000" b="0" dirty="0"/>
              <a:t> pomieszczenie higieniczno-sanitarne</a:t>
            </a:r>
          </a:p>
        </p:txBody>
      </p:sp>
      <p:pic>
        <p:nvPicPr>
          <p:cNvPr id="2052" name="Picture 4" descr="https://komfortki.pl/media/gallery_vSv6m_429932043_122123465732196398_614393450013856692_n.jpg">
            <a:extLst>
              <a:ext uri="{FF2B5EF4-FFF2-40B4-BE49-F238E27FC236}">
                <a16:creationId xmlns:a16="http://schemas.microsoft.com/office/drawing/2014/main" id="{8FB937A4-A17A-4883-BE48-016C2498CF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0" y="2505075"/>
            <a:ext cx="513382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omfortki.pl/img/przykladowa_komfortka.png">
            <a:extLst>
              <a:ext uri="{FF2B5EF4-FFF2-40B4-BE49-F238E27FC236}">
                <a16:creationId xmlns:a16="http://schemas.microsoft.com/office/drawing/2014/main" id="{E8208B34-BF5D-4758-94ED-AAC4CC99811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0657"/>
            <a:ext cx="5183188" cy="33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ymbol zastępczy obrazu 13">
            <a:extLst>
              <a:ext uri="{FF2B5EF4-FFF2-40B4-BE49-F238E27FC236}">
                <a16:creationId xmlns:a16="http://schemas.microsoft.com/office/drawing/2014/main" id="{E5F19A14-1632-4C7E-A663-9A38CB50F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05FEBFC-D278-45C7-BA3B-5D40469F2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237A-2DF3-84DA-F557-794400797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64C48FAC-8A02-DE5D-8AD9-48A0DD66C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40C7576-3360-C643-F3AF-C6F23FAAA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84990B5B-8BAD-9150-E7E7-B5DF6BB8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(8)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A2ABD80B-C53A-CB97-A0C2-B0A022C9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1736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000" dirty="0"/>
              <a:t>Oznakowanie drogowe</a:t>
            </a:r>
          </a:p>
          <a:p>
            <a:endParaRPr lang="pl-PL" dirty="0"/>
          </a:p>
        </p:txBody>
      </p:sp>
      <p:sp>
        <p:nvSpPr>
          <p:cNvPr id="10" name="Symbol zastępczy zawartości 14">
            <a:extLst>
              <a:ext uri="{FF2B5EF4-FFF2-40B4-BE49-F238E27FC236}">
                <a16:creationId xmlns:a16="http://schemas.microsoft.com/office/drawing/2014/main" id="{F7D49DE9-2BB2-B896-0060-1D3841102FB0}"/>
              </a:ext>
            </a:extLst>
          </p:cNvPr>
          <p:cNvSpPr txBox="1">
            <a:spLocks/>
          </p:cNvSpPr>
          <p:nvPr/>
        </p:nvSpPr>
        <p:spPr>
          <a:xfrm>
            <a:off x="4151784" y="1847550"/>
            <a:ext cx="7491263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/>
              <a:t>Łata odwrócona			  Oznakowanie nawigacyjne 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194611F-FC05-ECDE-CC57-0993D1E36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2" y="2270508"/>
            <a:ext cx="2673416" cy="433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7A30BCC-2FB5-55AC-9BDB-5E99ECEB4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32" y="2214321"/>
            <a:ext cx="2829880" cy="433973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AE504C-CB45-9FE9-67CE-5C3E8F60C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92" y="2212486"/>
            <a:ext cx="2976471" cy="4339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2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319B8-0F20-001C-8BD6-837AED6A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9B128701-9907-5D6A-2E33-C5941957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F71B9DA-82B9-D493-26C8-E43441ACC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01ADBECD-A60E-D584-3887-B7B02282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- dobre praktyki (9)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FE778E-D7A4-FB5E-AAEA-AE120919D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520154"/>
              </p:ext>
            </p:extLst>
          </p:nvPr>
        </p:nvGraphicFramePr>
        <p:xfrm>
          <a:off x="944810" y="3140968"/>
          <a:ext cx="907300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435">
                  <a:extLst>
                    <a:ext uri="{9D8B030D-6E8A-4147-A177-3AD203B41FA5}">
                      <a16:colId xmlns:a16="http://schemas.microsoft.com/office/drawing/2014/main" val="3982584576"/>
                    </a:ext>
                  </a:extLst>
                </a:gridCol>
                <a:gridCol w="2780021">
                  <a:extLst>
                    <a:ext uri="{9D8B030D-6E8A-4147-A177-3AD203B41FA5}">
                      <a16:colId xmlns:a16="http://schemas.microsoft.com/office/drawing/2014/main" val="2509915343"/>
                    </a:ext>
                  </a:extLst>
                </a:gridCol>
                <a:gridCol w="2209276">
                  <a:extLst>
                    <a:ext uri="{9D8B030D-6E8A-4147-A177-3AD203B41FA5}">
                      <a16:colId xmlns:a16="http://schemas.microsoft.com/office/drawing/2014/main" val="2725963352"/>
                    </a:ext>
                  </a:extLst>
                </a:gridCol>
                <a:gridCol w="2759277">
                  <a:extLst>
                    <a:ext uri="{9D8B030D-6E8A-4147-A177-3AD203B41FA5}">
                      <a16:colId xmlns:a16="http://schemas.microsoft.com/office/drawing/2014/main" val="2728018185"/>
                    </a:ext>
                  </a:extLst>
                </a:gridCol>
              </a:tblGrid>
              <a:tr h="1472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Rodzaj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Męski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Damskie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Osoby niepełnosprawne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090373"/>
                  </a:ext>
                </a:extLst>
              </a:tr>
              <a:tr h="29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 dirty="0">
                          <a:effectLst/>
                        </a:rPr>
                        <a:t>Ubikacje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1 na 15 miejsc postojowych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1 na 20 miejsc postojowych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1 na 20 miejsc postojowych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759729"/>
                  </a:ext>
                </a:extLst>
              </a:tr>
              <a:tr h="29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>
                          <a:effectLst/>
                        </a:rPr>
                        <a:t>Pisuary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1 na 15 miejsc postojowych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-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-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357657"/>
                  </a:ext>
                </a:extLst>
              </a:tr>
              <a:tr h="29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>
                          <a:effectLst/>
                        </a:rPr>
                        <a:t>Umywalki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1 na 20 miejsc postojowych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1 na 20 miejsc postojowych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1 na 20 miejsc postojowych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407515"/>
                  </a:ext>
                </a:extLst>
              </a:tr>
              <a:tr h="29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800">
                          <a:effectLst/>
                        </a:rPr>
                        <a:t>Prysznice 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1 na 15 miejsc postojowych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>
                          <a:effectLst/>
                        </a:rPr>
                        <a:t>1 na 20 miejsc postojowych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800" dirty="0">
                          <a:effectLst/>
                        </a:rPr>
                        <a:t>1 na 20 miejsc postojowych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983463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994B07E-A220-22EA-1EB8-C0388E8F76B7}"/>
              </a:ext>
            </a:extLst>
          </p:cNvPr>
          <p:cNvSpPr txBox="1"/>
          <p:nvPr/>
        </p:nvSpPr>
        <p:spPr>
          <a:xfrm>
            <a:off x="911424" y="2564904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dirty="0">
              <a:latin typeface="+mj-lt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12E8A17-94DB-E1EA-CFEB-975B4306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8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Urządzenia sanitarne powinny być oddalone od miejsc postojowych jednostek pływających nie więcej niż </a:t>
            </a:r>
            <a:r>
              <a:rPr lang="pl-P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150 m </a:t>
            </a:r>
            <a:endParaRPr lang="pl-PL" sz="2800" b="1" dirty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188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F371EDF-4F7D-412D-ADF8-6F1401BD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64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Inwestycje żeglarskie a ich funkcjonalność </a:t>
            </a:r>
          </a:p>
        </p:txBody>
      </p:sp>
      <p:pic>
        <p:nvPicPr>
          <p:cNvPr id="4" name="Symbol zastępczy obrazu 13">
            <a:extLst>
              <a:ext uri="{FF2B5EF4-FFF2-40B4-BE49-F238E27FC236}">
                <a16:creationId xmlns:a16="http://schemas.microsoft.com/office/drawing/2014/main" id="{3944CE2F-DC09-4F08-BDD3-C516238E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D40A0DB-B3F0-4E54-91DF-1BF88927B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9" y="1366337"/>
            <a:ext cx="4897967" cy="252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7CE0898-8673-F53B-E876-7EFE6D03F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18" y="4021654"/>
            <a:ext cx="4897898" cy="25728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F487E29-BF7B-9857-3D7D-274EB6E65B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/>
          <a:stretch/>
        </p:blipFill>
        <p:spPr bwMode="auto">
          <a:xfrm>
            <a:off x="658423" y="4021655"/>
            <a:ext cx="4982633" cy="257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D37BCAE-3627-5718-E31B-2516F46493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0" r="23226"/>
          <a:stretch/>
        </p:blipFill>
        <p:spPr>
          <a:xfrm>
            <a:off x="659904" y="1366338"/>
            <a:ext cx="4981152" cy="25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1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 txBox="1">
            <a:spLocks/>
          </p:cNvSpPr>
          <p:nvPr/>
        </p:nvSpPr>
        <p:spPr>
          <a:xfrm>
            <a:off x="2495600" y="425683"/>
            <a:ext cx="7416824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+mn-lt"/>
              </a:rPr>
              <a:t>Standardy infrastruktury żeglarskiej (1)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796CB0F8-5A4D-45CD-9664-5646C93A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DD48A61-A299-42E2-9006-A935705C7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CF69738-28FB-4602-964A-6D99FA31C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5EDB4B9-439D-4814-B65B-C4ABE934C601}"/>
              </a:ext>
            </a:extLst>
          </p:cNvPr>
          <p:cNvSpPr txBox="1"/>
          <p:nvPr/>
        </p:nvSpPr>
        <p:spPr>
          <a:xfrm>
            <a:off x="983432" y="1412776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zasady planowania i projektowania infrastruktury żeglarskiej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standardy techniczne dla różnych typów obiektów infrastruktury żeglarskiej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proces planowania realizacji infrastruktury żeglarskiej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zasady i wytyczne dla utrzymania infrastruktury żeglarskiej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rozwiązania techniczne – rysunki i wizualizacje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standard minimum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Obraz 13" descr="okładka dokumantu dot. Standardy infrastruktury żeglarskiej " title="grafika ">
            <a:extLst>
              <a:ext uri="{FF2B5EF4-FFF2-40B4-BE49-F238E27FC236}">
                <a16:creationId xmlns:a16="http://schemas.microsoft.com/office/drawing/2014/main" id="{C2FAF6CB-5BFD-4EBD-A0FD-526E1865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03" y="1124744"/>
            <a:ext cx="4056703" cy="53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3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8110-09B5-F9B3-AB7B-91F17C3F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0AFA888D-FF2E-6318-3B5F-A038EDFF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579A2B-064B-8268-1331-A1A5C3D2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04BE67CA-5AE5-E226-FDA1-7651A47E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Standardy infrastruktury żeglarskiej – utrzymanie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423C73A-61BA-48F4-EF82-808F0F0F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>
            <a:off x="191344" y="2115677"/>
            <a:ext cx="5832648" cy="399427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1484524-2F87-D7F0-BC00-6A543D52D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7" y="2115677"/>
            <a:ext cx="5905872" cy="3994274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EBECD21-BA7B-A987-F8C2-AB30BB32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407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98110-09B5-F9B3-AB7B-91F17C3F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13">
            <a:extLst>
              <a:ext uri="{FF2B5EF4-FFF2-40B4-BE49-F238E27FC236}">
                <a16:creationId xmlns:a16="http://schemas.microsoft.com/office/drawing/2014/main" id="{0AFA888D-FF2E-6318-3B5F-A038EDFF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1"/>
            <a:ext cx="2499577" cy="4572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579A2B-064B-8268-1331-A1A5C3D2B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04BE67CA-5AE5-E226-FDA1-7651A47E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4293096"/>
            <a:ext cx="46085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>
                <a:cs typeface="Calibri" panose="020F0502020204030204" pitchFamily="34" charset="0"/>
              </a:rPr>
              <a:t>https://dts.pomorskie.eu/petla-zulawska-zatoka-gdanska-i-morze-baltyckie/</a:t>
            </a: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r>
              <a:rPr lang="pl-PL" sz="2800" b="1" dirty="0">
                <a:cs typeface="Calibri" panose="020F0502020204030204" pitchFamily="34" charset="0"/>
              </a:rPr>
              <a:t>Kontakt</a:t>
            </a:r>
            <a:br>
              <a:rPr lang="pl-PL" sz="2800" b="1" dirty="0">
                <a:cs typeface="Calibri" panose="020F0502020204030204" pitchFamily="34" charset="0"/>
              </a:rPr>
            </a:br>
            <a:br>
              <a:rPr lang="pl-PL" sz="2800" b="1" dirty="0">
                <a:cs typeface="Calibri" panose="020F0502020204030204" pitchFamily="34" charset="0"/>
              </a:rPr>
            </a:br>
            <a:r>
              <a:rPr lang="pl-PL" sz="2800" b="1" dirty="0">
                <a:cs typeface="Calibri" panose="020F0502020204030204" pitchFamily="34" charset="0"/>
              </a:rPr>
              <a:t>zatoka@pomorskie.eu</a:t>
            </a:r>
            <a:br>
              <a:rPr lang="pl-PL" sz="2800" b="1" dirty="0">
                <a:cs typeface="Calibri" panose="020F0502020204030204" pitchFamily="34" charset="0"/>
              </a:rPr>
            </a:br>
            <a:br>
              <a:rPr lang="pl-PL" sz="2800" b="1" dirty="0">
                <a:cs typeface="Calibri" panose="020F0502020204030204" pitchFamily="34" charset="0"/>
              </a:rPr>
            </a:br>
            <a:r>
              <a:rPr lang="pl-PL" sz="2800" b="1" dirty="0">
                <a:cs typeface="Calibri" panose="020F0502020204030204" pitchFamily="34" charset="0"/>
              </a:rPr>
              <a:t>58 32 68 177 </a:t>
            </a:r>
            <a:br>
              <a:rPr lang="pl-PL" sz="2800" b="1" dirty="0">
                <a:cs typeface="Calibri" panose="020F0502020204030204" pitchFamily="34" charset="0"/>
              </a:rPr>
            </a:br>
            <a:br>
              <a:rPr lang="pl-PL" sz="2800" b="1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br>
              <a:rPr lang="pl-PL" sz="2800" dirty="0">
                <a:cs typeface="Calibri" panose="020F0502020204030204" pitchFamily="34" charset="0"/>
              </a:rPr>
            </a:br>
            <a:endParaRPr lang="pl-PL" sz="2800" dirty="0">
              <a:cs typeface="Calibri" panose="020F0502020204030204" pitchFamily="34" charset="0"/>
            </a:endParaRPr>
          </a:p>
        </p:txBody>
      </p:sp>
      <p:pic>
        <p:nvPicPr>
          <p:cNvPr id="17" name="Obraz 13" descr="okładka dokumantu dot. Standardy infrastruktury żeglarskiej " title="grafika ">
            <a:extLst>
              <a:ext uri="{FF2B5EF4-FFF2-40B4-BE49-F238E27FC236}">
                <a16:creationId xmlns:a16="http://schemas.microsoft.com/office/drawing/2014/main" id="{40754610-7C55-4960-9FA6-BD036D74C4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9" y="1814791"/>
            <a:ext cx="3277638" cy="4351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ymbol zastępczy zawartości 23">
            <a:extLst>
              <a:ext uri="{FF2B5EF4-FFF2-40B4-BE49-F238E27FC236}">
                <a16:creationId xmlns:a16="http://schemas.microsoft.com/office/drawing/2014/main" id="{709D6ACB-4ACB-4519-894D-F10335FEB1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602702" y="1814791"/>
            <a:ext cx="331200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803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29830D4-2D7E-4075-BCB0-36217C7E53E6}"/>
              </a:ext>
            </a:extLst>
          </p:cNvPr>
          <p:cNvSpPr/>
          <p:nvPr/>
        </p:nvSpPr>
        <p:spPr>
          <a:xfrm>
            <a:off x="2791831" y="3573016"/>
            <a:ext cx="660833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3E621B-82A4-4A53-B726-922D9E3DC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1" y="551723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996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3E543B96-2FE6-82CF-7FF8-354FCBF207A4}"/>
              </a:ext>
            </a:extLst>
          </p:cNvPr>
          <p:cNvSpPr txBox="1">
            <a:spLocks/>
          </p:cNvSpPr>
          <p:nvPr/>
        </p:nvSpPr>
        <p:spPr>
          <a:xfrm>
            <a:off x="2711625" y="426310"/>
            <a:ext cx="7344815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+mn-lt"/>
              </a:rPr>
              <a:t>Standardy infrastruktury żeglarskiej (2)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103575E6-C296-BF6F-DB54-2F4D1358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24ABB97-9099-49A8-A798-83EE064C152F}"/>
              </a:ext>
            </a:extLst>
          </p:cNvPr>
          <p:cNvSpPr txBox="1"/>
          <p:nvPr/>
        </p:nvSpPr>
        <p:spPr>
          <a:xfrm>
            <a:off x="910402" y="1064029"/>
            <a:ext cx="10729192" cy="600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akres minimalny 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porty jachtowe duże </a:t>
            </a: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pojemność od 200 do 500 stanowisk postojowych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porty jachtowe średnie</a:t>
            </a: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pojemność od 50 do 200 stanowisk postojowych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przystanie żeglarskie </a:t>
            </a: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małe do 50 stanowisk postojowych </a:t>
            </a:r>
            <a:endParaRPr lang="pl-PL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informacyjno-promocyjna typu „żagiel”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z regulaminem korzystania z infrastruktury wraz z widoczną informacją z kontaktem do bosmana lub osoby administrującej dostęp do miejsc i obiektów przeznaczonych dla żeglarzy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oznakowanie drogowe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oznakowanie nawigacyjne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możliwość wjazdu pojazdów służb ratunkowych </a:t>
            </a:r>
            <a:endParaRPr lang="pl-P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możliwość wjazdu i postoju samochodów osób niepełnosprawnych (lub przewożących osoby niepełnosprawne)</a:t>
            </a:r>
            <a:endParaRPr lang="pl-P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5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9B9E-3F76-483D-F4AB-58C43600F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3F9283BB-1C8D-17FD-718E-C53CA17ADC49}"/>
              </a:ext>
            </a:extLst>
          </p:cNvPr>
          <p:cNvSpPr txBox="1">
            <a:spLocks/>
          </p:cNvSpPr>
          <p:nvPr/>
        </p:nvSpPr>
        <p:spPr>
          <a:xfrm>
            <a:off x="3141629" y="426310"/>
            <a:ext cx="7202843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+mn-lt"/>
              </a:rPr>
              <a:t>Standardy infrastruktury żeglarskiej (3)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2586B437-DAA7-DADA-0E31-4A7A9D88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4EB17F-EB0A-AEE1-1B40-BDF086E07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531A1F-AFFA-1A23-A199-129511968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235D96A-84E4-11E6-6331-20369CF36635}"/>
              </a:ext>
            </a:extLst>
          </p:cNvPr>
          <p:cNvSpPr txBox="1"/>
          <p:nvPr/>
        </p:nvSpPr>
        <p:spPr>
          <a:xfrm>
            <a:off x="983432" y="1268760"/>
            <a:ext cx="107291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pomosty i nabrzeża wyposażone w postumenty tj.: oświetlanie, pobór wody i prądu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rozstaw urządzeń cumowniczych umożliwiających bezpieczne korzystanie z pomostów, nabrzeży</a:t>
            </a:r>
            <a:endParaRPr lang="pl-PL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indywidulane oznaczenie miejsc do cumowania (np. tabliczki opisowe bądź z numerami itp.)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y-boomy (odnogi cumownicze) niezależnie od długości należy instalować z </a:t>
            </a: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pokładem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slip (pochylnia)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ciągi o szerokości min. 1,5 m do głównych elementów infrastruktury (sanitariatów, miejsc odpoczynku)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toaleta i prysznic, w tym dla osób niepełnosprawnych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miejsca odpoczynku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1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916EE-3809-3A69-A194-57AA055D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24116C10-D372-DFAD-A2CC-00E4975032E3}"/>
              </a:ext>
            </a:extLst>
          </p:cNvPr>
          <p:cNvSpPr txBox="1">
            <a:spLocks/>
          </p:cNvSpPr>
          <p:nvPr/>
        </p:nvSpPr>
        <p:spPr>
          <a:xfrm>
            <a:off x="3141629" y="426310"/>
            <a:ext cx="7202843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dirty="0">
                <a:latin typeface="+mn-lt"/>
              </a:rPr>
              <a:t>Standardy infrastruktury żeglarskiej (4)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5A693F93-8634-7D6A-A32B-37EB62EC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C65D72A-D9C4-58C6-A3E0-23EEB5AF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856C92A-270B-F981-C977-A8DF7434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548E682-715D-9153-B27D-953C90A52AF6}"/>
              </a:ext>
            </a:extLst>
          </p:cNvPr>
          <p:cNvSpPr txBox="1"/>
          <p:nvPr/>
        </p:nvSpPr>
        <p:spPr>
          <a:xfrm>
            <a:off x="983432" y="1412776"/>
            <a:ext cx="10729192" cy="67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kosze dedykowane do segregacji odpadów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energooszczędne oświetlenie terenu obiektu za pomocą naświetlaczy LED umieszczonych co najmniej na 9 m słupach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oświetlenie kei zapewniające bezpieczne przejście pieszych i postój jednostek za pomocą niskich postumentów oświetleniowych służących także do poboru energii i wody lub nawierzchni pomostu poprzez dolną lamę postumentu bądź też poprzez specjalne diody,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stałe lub mobilne urządzenie do odbioru zanieczyszczeń (fekalia)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drogi ewakuacyjne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monitoring wizyjny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sprzęt ratowniczy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D9099-685D-CCC4-2F48-0DA9ABE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655F1B0C-D921-3431-5DF4-B47281B2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C849867-A3BC-4535-448F-FCE9D49B2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9A3E913-9ABC-AF0A-A715-49E6C5B32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586498-623D-22D1-F4BD-418FB435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19616"/>
              </p:ext>
            </p:extLst>
          </p:nvPr>
        </p:nvGraphicFramePr>
        <p:xfrm>
          <a:off x="1271464" y="1340768"/>
          <a:ext cx="9289033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768671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0424211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1721838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1040017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Dodatkowy zakres</a:t>
                      </a:r>
                    </a:p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porty jachtowe duże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porty jachtowe  średnie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przystanie żeglarskie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46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bosmanat wraz pomieszczeniami do mycia naczyń (zmywalnie) i pralnią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pomieszczenia obsługi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podnośniki bramowe samojezdne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5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zaplecze warsztatowe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387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urządzenie lub instalację wraz z separatorem do odbioru substancji zaolejonych, wód zęzowych czy oleju przepracowanego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77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plac do zimowania jachtów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5052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53898"/>
            <a:ext cx="10515600" cy="981946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+mn-lt"/>
              </a:rPr>
              <a:t>Standardy infrastruktury żeglarskiej (5) 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58180" y="1335844"/>
            <a:ext cx="10515600" cy="435133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66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DD08-2D4E-3F8C-8EB8-8B18E13E9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3907D7DF-8D0E-5A9F-4293-FE997A904C94}"/>
              </a:ext>
            </a:extLst>
          </p:cNvPr>
          <p:cNvSpPr txBox="1">
            <a:spLocks/>
          </p:cNvSpPr>
          <p:nvPr/>
        </p:nvSpPr>
        <p:spPr>
          <a:xfrm>
            <a:off x="2458574" y="476672"/>
            <a:ext cx="7274851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+mn-lt"/>
              </a:rPr>
              <a:t>Standardy infrastruktury żeglarskiej (6)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8089FE75-7640-10A5-29F3-82D268566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1779076-46F9-19B7-2118-4E04B4A03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B9FE8C2-2F17-AE44-A836-8D77F4CB4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C7E1CB6-A6B7-0E6E-4DA6-C78E4FB30EAF}"/>
              </a:ext>
            </a:extLst>
          </p:cNvPr>
          <p:cNvSpPr txBox="1"/>
          <p:nvPr/>
        </p:nvSpPr>
        <p:spPr>
          <a:xfrm>
            <a:off x="983432" y="1412776"/>
            <a:ext cx="10729192" cy="551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akres minimalny dla stanowisk / pomostów cumowniczych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informacyjno-promocyjna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z regulaminem korzystania z infrastruktury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oznakowanie nawigacyjne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pomosty i y-boomy z pokładem i jeśli konieczne z trapem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drabinki wyłazowe (bezpieczeństwa) w kolorystyce zgodnej z przepisami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dla nabrzeża: rama odbojowa wraz opierzeniem zaś urządzenia cumownicze powinny być o rozstawie co najmniej 7 – 10 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stosowanie „przyjaznych” zakończeń odbojowych pomostów i nabrzeży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sprzęt ratowniczy umieszczony w skrzyni lub na słupku z daszkiem tj. koło ratunkowe, zasobnik z linką 25 m (rzutka), bosak i gaśnica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6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63EF-3B76-D70A-6125-E1A22EAA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58FA5BDC-80CF-952C-1F52-1984B1020E31}"/>
              </a:ext>
            </a:extLst>
          </p:cNvPr>
          <p:cNvSpPr txBox="1">
            <a:spLocks/>
          </p:cNvSpPr>
          <p:nvPr/>
        </p:nvSpPr>
        <p:spPr>
          <a:xfrm>
            <a:off x="2495600" y="426310"/>
            <a:ext cx="7344815" cy="63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dirty="0">
                <a:latin typeface="+mn-lt"/>
              </a:rPr>
              <a:t>Standardy infrastruktury żeglarskiej (7) </a:t>
            </a:r>
          </a:p>
        </p:txBody>
      </p:sp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0D76B517-382A-27D2-0F15-54D443A5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1988D78-097E-5898-0FDC-32EE66A9B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280E1A6-9922-2EDC-1681-91B2174C0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A33B729-1556-3028-E44A-1BC970D0E44E}"/>
              </a:ext>
            </a:extLst>
          </p:cNvPr>
          <p:cNvSpPr txBox="1"/>
          <p:nvPr/>
        </p:nvSpPr>
        <p:spPr>
          <a:xfrm>
            <a:off x="983432" y="1412776"/>
            <a:ext cx="10729192" cy="4065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Wyjątki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rak jest możliwości bezpośredniego wjazdu do strefy pomostów bądź slipu (pochylni) lub występują ograniczenia dostępności np. obszar lub obiekt objęty ochroną konserwatorską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Możliwa dostępność do obiektu dla służb ratunkowych innymi środkami transportu np. łodzią, quadem itp.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 dotyczy portów jachtowych, dla których występują ograniczenia wynikające z przepisów dot. obszarów lub obiektów objętych ochroną konserwatorską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 dotyczy portów jachtowych, o ile w sąsiedztwie obiektu tj. do 100 m istnieje możliwość odbioru zanieczyszczeń  </a:t>
            </a:r>
          </a:p>
        </p:txBody>
      </p:sp>
    </p:spTree>
    <p:extLst>
      <p:ext uri="{BB962C8B-B14F-4D97-AF65-F5344CB8AC3E}">
        <p14:creationId xmlns:p14="http://schemas.microsoft.com/office/powerpoint/2010/main" val="196620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EBED-CE91-4D6A-5641-E21E32B1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103575E6-C296-BF6F-DB54-2F4D1358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16428" y="10440164"/>
            <a:ext cx="723772" cy="5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123209-6D4D-5637-FAAD-70F48C4D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37A64A-8957-7891-F15C-BE5850597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56319" y="2697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Specyfikacja konstrukcji tablicy – typu „żagiel”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/>
          <a:stretch>
            <a:fillRect/>
          </a:stretch>
        </p:blipFill>
        <p:spPr bwMode="auto">
          <a:xfrm>
            <a:off x="1256492" y="1412776"/>
            <a:ext cx="3601258" cy="52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6"/>
          <a:stretch>
            <a:fillRect/>
          </a:stretch>
        </p:blipFill>
        <p:spPr bwMode="auto">
          <a:xfrm>
            <a:off x="7446170" y="1412776"/>
            <a:ext cx="3472655" cy="52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42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8695</TotalTime>
  <Words>813</Words>
  <Application>Microsoft Office PowerPoint</Application>
  <PresentationFormat>Panoramiczny</PresentationFormat>
  <Paragraphs>128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Times New Roman</vt:lpstr>
      <vt:lpstr>Motyw pakietu Office</vt:lpstr>
      <vt:lpstr>Projekt niestandardowy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Standardy infrastruktury żeglarskiej (5) </vt:lpstr>
      <vt:lpstr>Prezentacja programu PowerPoint</vt:lpstr>
      <vt:lpstr>Prezentacja programu PowerPoint</vt:lpstr>
      <vt:lpstr>Specyfikacja konstrukcji tablicy – typu „żagiel”</vt:lpstr>
      <vt:lpstr>Standardy infrastruktury żeglarskiej - dobre praktyki (1)</vt:lpstr>
      <vt:lpstr>Standardy infrastruktury żeglarskiej - dobre praktyki (2)</vt:lpstr>
      <vt:lpstr>Standardy infrastruktury żeglarskiej - dobre praktyki (3)</vt:lpstr>
      <vt:lpstr>Standardy infrastruktury żeglarskiej - dobre praktyki (4)</vt:lpstr>
      <vt:lpstr>Standardy infrastruktury żeglarskiej - dobre praktyki (5)</vt:lpstr>
      <vt:lpstr>Standardy infrastruktury żeglarskiej - dobre praktyki (6)</vt:lpstr>
      <vt:lpstr>Standardy infrastruktury żeglarskiej - dobre praktyki (7)</vt:lpstr>
      <vt:lpstr>Standardy infrastruktury żeglarskiej - dobre praktyki (8)</vt:lpstr>
      <vt:lpstr>Standardy infrastruktury żeglarskiej - dobre praktyki (9)</vt:lpstr>
      <vt:lpstr>Inwestycje żeglarskie a ich funkcjonalność </vt:lpstr>
      <vt:lpstr>Standardy infrastruktury żeglarskiej – utrzymanie</vt:lpstr>
      <vt:lpstr>https://dts.pomorskie.eu/petla-zulawska-zatoka-gdanska-i-morze-baltyckie/  Kontakt  zatoka@pomorskie.eu  58 32 68 177       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MD</dc:creator>
  <cp:lastModifiedBy>Wasil Rafał</cp:lastModifiedBy>
  <cp:revision>454</cp:revision>
  <cp:lastPrinted>2025-11-06T10:50:13Z</cp:lastPrinted>
  <dcterms:created xsi:type="dcterms:W3CDTF">2016-05-20T13:17:07Z</dcterms:created>
  <dcterms:modified xsi:type="dcterms:W3CDTF">2025-11-06T10:53:21Z</dcterms:modified>
</cp:coreProperties>
</file>