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41" r:id="rId2"/>
  </p:sldMasterIdLst>
  <p:notesMasterIdLst>
    <p:notesMasterId r:id="rId16"/>
  </p:notesMasterIdLst>
  <p:sldIdLst>
    <p:sldId id="256" r:id="rId3"/>
    <p:sldId id="341" r:id="rId4"/>
    <p:sldId id="342" r:id="rId5"/>
    <p:sldId id="343" r:id="rId6"/>
    <p:sldId id="354" r:id="rId7"/>
    <p:sldId id="355" r:id="rId8"/>
    <p:sldId id="349" r:id="rId9"/>
    <p:sldId id="344" r:id="rId10"/>
    <p:sldId id="351" r:id="rId11"/>
    <p:sldId id="356" r:id="rId12"/>
    <p:sldId id="345" r:id="rId13"/>
    <p:sldId id="346" r:id="rId14"/>
    <p:sldId id="260" r:id="rId15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uńska Kamilla" initials="MK" lastIdx="0" clrIdx="1">
    <p:extLst>
      <p:ext uri="{19B8F6BF-5375-455C-9EA6-DF929625EA0E}">
        <p15:presenceInfo xmlns:p15="http://schemas.microsoft.com/office/powerpoint/2012/main" userId="S-1-5-21-352459600-126056257-345019615-80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40" autoAdjust="0"/>
  </p:normalViewPr>
  <p:slideViewPr>
    <p:cSldViewPr showGuides="1">
      <p:cViewPr varScale="1">
        <p:scale>
          <a:sx n="99" d="100"/>
          <a:sy n="99" d="100"/>
        </p:scale>
        <p:origin x="1500" y="72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97A40D-218D-4225-BCC1-16EDA7877A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088A505-CD58-42DC-9737-95DDA8ADCB58}">
      <dgm:prSet phldrT="[Teks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2.1. Informacja o wpływie projektu na środowisko</a:t>
          </a:r>
        </a:p>
      </dgm:t>
    </dgm:pt>
    <dgm:pt modelId="{A59BE4DA-043C-41E6-83EA-6BB92EEB237A}" type="parTrans" cxnId="{78F36C56-9839-40FF-891F-19E14D5863EF}">
      <dgm:prSet/>
      <dgm:spPr/>
      <dgm:t>
        <a:bodyPr/>
        <a:lstStyle/>
        <a:p>
          <a:endParaRPr lang="pl-PL"/>
        </a:p>
      </dgm:t>
    </dgm:pt>
    <dgm:pt modelId="{C721BD19-ACE8-47AC-BEEC-BAE4BB18948D}" type="sibTrans" cxnId="{78F36C56-9839-40FF-891F-19E14D5863EF}">
      <dgm:prSet/>
      <dgm:spPr/>
      <dgm:t>
        <a:bodyPr/>
        <a:lstStyle/>
        <a:p>
          <a:endParaRPr lang="pl-PL"/>
        </a:p>
      </dgm:t>
    </dgm:pt>
    <dgm:pt modelId="{1BCF837A-BB09-47F8-8681-897C6042F64E}">
      <dgm:prSet phldrT="[Teks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2.2. Dokumenty z procedury oceny oddziaływania na środowisko (jeśli obowiązek wynika z przepisów prawa)</a:t>
          </a:r>
        </a:p>
      </dgm:t>
    </dgm:pt>
    <dgm:pt modelId="{B907DA63-8D4E-4EB5-9B36-D1AD3C5F5C79}" type="parTrans" cxnId="{980AA232-0E71-4FF4-AF2C-F07D366EFD9A}">
      <dgm:prSet/>
      <dgm:spPr/>
      <dgm:t>
        <a:bodyPr/>
        <a:lstStyle/>
        <a:p>
          <a:endParaRPr lang="pl-PL"/>
        </a:p>
      </dgm:t>
    </dgm:pt>
    <dgm:pt modelId="{314A7658-ED2A-423A-A353-90423A8937D5}" type="sibTrans" cxnId="{980AA232-0E71-4FF4-AF2C-F07D366EFD9A}">
      <dgm:prSet/>
      <dgm:spPr/>
      <dgm:t>
        <a:bodyPr/>
        <a:lstStyle/>
        <a:p>
          <a:endParaRPr lang="pl-PL"/>
        </a:p>
      </dgm:t>
    </dgm:pt>
    <dgm:pt modelId="{EBA86E08-1E43-4A1F-9565-A9D0BB5C8A0F}">
      <dgm:prSet custT="1"/>
      <dgm:spPr/>
      <dgm:t>
        <a:bodyPr/>
        <a:lstStyle/>
        <a:p>
          <a:r>
            <a:rPr lang="pl-PL" sz="1800" dirty="0">
              <a:latin typeface="Arial" panose="020B0604020202020204" pitchFamily="34" charset="0"/>
              <a:cs typeface="Arial" panose="020B0604020202020204" pitchFamily="34" charset="0"/>
            </a:rPr>
            <a:t>Załącznik nr 2.3. Zaświadczenie organu odpowiedzialnego za monitorowanie obszarów Natura 2000 (jeśli jest wymagane)</a:t>
          </a:r>
        </a:p>
      </dgm:t>
    </dgm:pt>
    <dgm:pt modelId="{3876A225-0842-438E-98B7-0DF196431862}" type="parTrans" cxnId="{174913EB-5678-4650-9E66-7D90B79C2E7A}">
      <dgm:prSet/>
      <dgm:spPr/>
      <dgm:t>
        <a:bodyPr/>
        <a:lstStyle/>
        <a:p>
          <a:endParaRPr lang="pl-PL"/>
        </a:p>
      </dgm:t>
    </dgm:pt>
    <dgm:pt modelId="{A6CB990A-BD15-439B-BF6D-52A5EC827268}" type="sibTrans" cxnId="{174913EB-5678-4650-9E66-7D90B79C2E7A}">
      <dgm:prSet/>
      <dgm:spPr/>
      <dgm:t>
        <a:bodyPr/>
        <a:lstStyle/>
        <a:p>
          <a:endParaRPr lang="pl-PL"/>
        </a:p>
      </dgm:t>
    </dgm:pt>
    <dgm:pt modelId="{1F12A0CE-44C3-4505-B514-2780C1FD809C}" type="pres">
      <dgm:prSet presAssocID="{C897A40D-218D-4225-BCC1-16EDA7877A59}" presName="linear" presStyleCnt="0">
        <dgm:presLayoutVars>
          <dgm:dir/>
          <dgm:animLvl val="lvl"/>
          <dgm:resizeHandles val="exact"/>
        </dgm:presLayoutVars>
      </dgm:prSet>
      <dgm:spPr/>
    </dgm:pt>
    <dgm:pt modelId="{7301FCB4-C473-4F4D-855E-32734E155728}" type="pres">
      <dgm:prSet presAssocID="{A088A505-CD58-42DC-9737-95DDA8ADCB58}" presName="parentLin" presStyleCnt="0"/>
      <dgm:spPr/>
    </dgm:pt>
    <dgm:pt modelId="{D31FD671-7D04-41B3-A1D7-B0D5829F15FB}" type="pres">
      <dgm:prSet presAssocID="{A088A505-CD58-42DC-9737-95DDA8ADCB58}" presName="parentLeftMargin" presStyleLbl="node1" presStyleIdx="0" presStyleCnt="3"/>
      <dgm:spPr/>
    </dgm:pt>
    <dgm:pt modelId="{AA23E75E-6E74-442A-8744-6A76F2C09C0B}" type="pres">
      <dgm:prSet presAssocID="{A088A505-CD58-42DC-9737-95DDA8ADCB58}" presName="parentText" presStyleLbl="node1" presStyleIdx="0" presStyleCnt="3" custScaleX="125025" custScaleY="154628">
        <dgm:presLayoutVars>
          <dgm:chMax val="0"/>
          <dgm:bulletEnabled val="1"/>
        </dgm:presLayoutVars>
      </dgm:prSet>
      <dgm:spPr/>
    </dgm:pt>
    <dgm:pt modelId="{8AFA88A4-2D4F-4654-AB4E-1FBA6F22DCB1}" type="pres">
      <dgm:prSet presAssocID="{A088A505-CD58-42DC-9737-95DDA8ADCB58}" presName="negativeSpace" presStyleCnt="0"/>
      <dgm:spPr/>
    </dgm:pt>
    <dgm:pt modelId="{1FB026AF-A333-4A02-A7CE-FF4D2D1C1FE4}" type="pres">
      <dgm:prSet presAssocID="{A088A505-CD58-42DC-9737-95DDA8ADCB58}" presName="childText" presStyleLbl="conFgAcc1" presStyleIdx="0" presStyleCnt="3">
        <dgm:presLayoutVars>
          <dgm:bulletEnabled val="1"/>
        </dgm:presLayoutVars>
      </dgm:prSet>
      <dgm:spPr/>
    </dgm:pt>
    <dgm:pt modelId="{E4740CF4-8CBE-42CA-9F52-B7F47E3E481E}" type="pres">
      <dgm:prSet presAssocID="{C721BD19-ACE8-47AC-BEEC-BAE4BB18948D}" presName="spaceBetweenRectangles" presStyleCnt="0"/>
      <dgm:spPr/>
    </dgm:pt>
    <dgm:pt modelId="{4195B05A-C7E3-4DD8-BA95-2CBAC5CE7FC8}" type="pres">
      <dgm:prSet presAssocID="{1BCF837A-BB09-47F8-8681-897C6042F64E}" presName="parentLin" presStyleCnt="0"/>
      <dgm:spPr/>
    </dgm:pt>
    <dgm:pt modelId="{E1E00295-590A-47E8-97F3-4AC6ACDC9D45}" type="pres">
      <dgm:prSet presAssocID="{1BCF837A-BB09-47F8-8681-897C6042F64E}" presName="parentLeftMargin" presStyleLbl="node1" presStyleIdx="0" presStyleCnt="3"/>
      <dgm:spPr/>
    </dgm:pt>
    <dgm:pt modelId="{37F6EE8E-F7D1-44C1-B479-9B40BF51D40C}" type="pres">
      <dgm:prSet presAssocID="{1BCF837A-BB09-47F8-8681-897C6042F64E}" presName="parentText" presStyleLbl="node1" presStyleIdx="1" presStyleCnt="3" custScaleX="123029" custScaleY="197909">
        <dgm:presLayoutVars>
          <dgm:chMax val="0"/>
          <dgm:bulletEnabled val="1"/>
        </dgm:presLayoutVars>
      </dgm:prSet>
      <dgm:spPr/>
    </dgm:pt>
    <dgm:pt modelId="{3E04C66F-6DB1-4FF6-BB93-344F41B04D3C}" type="pres">
      <dgm:prSet presAssocID="{1BCF837A-BB09-47F8-8681-897C6042F64E}" presName="negativeSpace" presStyleCnt="0"/>
      <dgm:spPr/>
    </dgm:pt>
    <dgm:pt modelId="{52C34450-4C53-47D8-981E-C8D63FC82B08}" type="pres">
      <dgm:prSet presAssocID="{1BCF837A-BB09-47F8-8681-897C6042F64E}" presName="childText" presStyleLbl="conFgAcc1" presStyleIdx="1" presStyleCnt="3">
        <dgm:presLayoutVars>
          <dgm:bulletEnabled val="1"/>
        </dgm:presLayoutVars>
      </dgm:prSet>
      <dgm:spPr/>
    </dgm:pt>
    <dgm:pt modelId="{FF6A83DA-E80C-486D-87C7-BE96E0140E2D}" type="pres">
      <dgm:prSet presAssocID="{314A7658-ED2A-423A-A353-90423A8937D5}" presName="spaceBetweenRectangles" presStyleCnt="0"/>
      <dgm:spPr/>
    </dgm:pt>
    <dgm:pt modelId="{8BAB785A-216D-413D-AC54-F07B2DBABCE8}" type="pres">
      <dgm:prSet presAssocID="{EBA86E08-1E43-4A1F-9565-A9D0BB5C8A0F}" presName="parentLin" presStyleCnt="0"/>
      <dgm:spPr/>
    </dgm:pt>
    <dgm:pt modelId="{0551A7D0-3D49-4366-B57E-A6A99A5A5B1A}" type="pres">
      <dgm:prSet presAssocID="{EBA86E08-1E43-4A1F-9565-A9D0BB5C8A0F}" presName="parentLeftMargin" presStyleLbl="node1" presStyleIdx="1" presStyleCnt="3"/>
      <dgm:spPr/>
    </dgm:pt>
    <dgm:pt modelId="{3F29DAE1-8AFA-4BC0-9DA7-0C3947385206}" type="pres">
      <dgm:prSet presAssocID="{EBA86E08-1E43-4A1F-9565-A9D0BB5C8A0F}" presName="parentText" presStyleLbl="node1" presStyleIdx="2" presStyleCnt="3" custScaleX="122784" custScaleY="226372">
        <dgm:presLayoutVars>
          <dgm:chMax val="0"/>
          <dgm:bulletEnabled val="1"/>
        </dgm:presLayoutVars>
      </dgm:prSet>
      <dgm:spPr/>
    </dgm:pt>
    <dgm:pt modelId="{2B83B52A-515F-4C86-B948-7E0D28C14670}" type="pres">
      <dgm:prSet presAssocID="{EBA86E08-1E43-4A1F-9565-A9D0BB5C8A0F}" presName="negativeSpace" presStyleCnt="0"/>
      <dgm:spPr/>
    </dgm:pt>
    <dgm:pt modelId="{9EDE5B22-8A2C-4D23-BF24-4B2DD64A2310}" type="pres">
      <dgm:prSet presAssocID="{EBA86E08-1E43-4A1F-9565-A9D0BB5C8A0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97C770A-CDD9-4023-964A-F71A175A302D}" type="presOf" srcId="{A088A505-CD58-42DC-9737-95DDA8ADCB58}" destId="{AA23E75E-6E74-442A-8744-6A76F2C09C0B}" srcOrd="1" destOrd="0" presId="urn:microsoft.com/office/officeart/2005/8/layout/list1"/>
    <dgm:cxn modelId="{9F63CE16-090F-47EE-B22A-9FFDEBC4C605}" type="presOf" srcId="{1BCF837A-BB09-47F8-8681-897C6042F64E}" destId="{37F6EE8E-F7D1-44C1-B479-9B40BF51D40C}" srcOrd="1" destOrd="0" presId="urn:microsoft.com/office/officeart/2005/8/layout/list1"/>
    <dgm:cxn modelId="{980AA232-0E71-4FF4-AF2C-F07D366EFD9A}" srcId="{C897A40D-218D-4225-BCC1-16EDA7877A59}" destId="{1BCF837A-BB09-47F8-8681-897C6042F64E}" srcOrd="1" destOrd="0" parTransId="{B907DA63-8D4E-4EB5-9B36-D1AD3C5F5C79}" sibTransId="{314A7658-ED2A-423A-A353-90423A8937D5}"/>
    <dgm:cxn modelId="{6B914072-4F2E-47F9-8D44-B3F1CC2658BD}" type="presOf" srcId="{EBA86E08-1E43-4A1F-9565-A9D0BB5C8A0F}" destId="{0551A7D0-3D49-4366-B57E-A6A99A5A5B1A}" srcOrd="0" destOrd="0" presId="urn:microsoft.com/office/officeart/2005/8/layout/list1"/>
    <dgm:cxn modelId="{78F36C56-9839-40FF-891F-19E14D5863EF}" srcId="{C897A40D-218D-4225-BCC1-16EDA7877A59}" destId="{A088A505-CD58-42DC-9737-95DDA8ADCB58}" srcOrd="0" destOrd="0" parTransId="{A59BE4DA-043C-41E6-83EA-6BB92EEB237A}" sibTransId="{C721BD19-ACE8-47AC-BEEC-BAE4BB18948D}"/>
    <dgm:cxn modelId="{45931878-7109-4A45-8E84-B0AD3E09F5BD}" type="presOf" srcId="{A088A505-CD58-42DC-9737-95DDA8ADCB58}" destId="{D31FD671-7D04-41B3-A1D7-B0D5829F15FB}" srcOrd="0" destOrd="0" presId="urn:microsoft.com/office/officeart/2005/8/layout/list1"/>
    <dgm:cxn modelId="{AF8B8D8C-1BD5-4137-9970-9BD473601F45}" type="presOf" srcId="{EBA86E08-1E43-4A1F-9565-A9D0BB5C8A0F}" destId="{3F29DAE1-8AFA-4BC0-9DA7-0C3947385206}" srcOrd="1" destOrd="0" presId="urn:microsoft.com/office/officeart/2005/8/layout/list1"/>
    <dgm:cxn modelId="{B7DE4A90-06DE-4B95-9D38-E69D5E93E0D0}" type="presOf" srcId="{1BCF837A-BB09-47F8-8681-897C6042F64E}" destId="{E1E00295-590A-47E8-97F3-4AC6ACDC9D45}" srcOrd="0" destOrd="0" presId="urn:microsoft.com/office/officeart/2005/8/layout/list1"/>
    <dgm:cxn modelId="{3C7237C6-1534-4289-B47C-C0D16A972031}" type="presOf" srcId="{C897A40D-218D-4225-BCC1-16EDA7877A59}" destId="{1F12A0CE-44C3-4505-B514-2780C1FD809C}" srcOrd="0" destOrd="0" presId="urn:microsoft.com/office/officeart/2005/8/layout/list1"/>
    <dgm:cxn modelId="{174913EB-5678-4650-9E66-7D90B79C2E7A}" srcId="{C897A40D-218D-4225-BCC1-16EDA7877A59}" destId="{EBA86E08-1E43-4A1F-9565-A9D0BB5C8A0F}" srcOrd="2" destOrd="0" parTransId="{3876A225-0842-438E-98B7-0DF196431862}" sibTransId="{A6CB990A-BD15-439B-BF6D-52A5EC827268}"/>
    <dgm:cxn modelId="{C6D887E4-BC10-484C-BDE5-90995DCB251A}" type="presParOf" srcId="{1F12A0CE-44C3-4505-B514-2780C1FD809C}" destId="{7301FCB4-C473-4F4D-855E-32734E155728}" srcOrd="0" destOrd="0" presId="urn:microsoft.com/office/officeart/2005/8/layout/list1"/>
    <dgm:cxn modelId="{253ED4F7-D115-4CD2-B6A0-D65A222E4EE6}" type="presParOf" srcId="{7301FCB4-C473-4F4D-855E-32734E155728}" destId="{D31FD671-7D04-41B3-A1D7-B0D5829F15FB}" srcOrd="0" destOrd="0" presId="urn:microsoft.com/office/officeart/2005/8/layout/list1"/>
    <dgm:cxn modelId="{212E1EF0-1803-4912-BDF7-3ED4663D6BA5}" type="presParOf" srcId="{7301FCB4-C473-4F4D-855E-32734E155728}" destId="{AA23E75E-6E74-442A-8744-6A76F2C09C0B}" srcOrd="1" destOrd="0" presId="urn:microsoft.com/office/officeart/2005/8/layout/list1"/>
    <dgm:cxn modelId="{A437368D-440F-42A4-8AE0-795FCED5CDBD}" type="presParOf" srcId="{1F12A0CE-44C3-4505-B514-2780C1FD809C}" destId="{8AFA88A4-2D4F-4654-AB4E-1FBA6F22DCB1}" srcOrd="1" destOrd="0" presId="urn:microsoft.com/office/officeart/2005/8/layout/list1"/>
    <dgm:cxn modelId="{56DB26B1-AF0E-426D-9D76-CA5EB10B5F3E}" type="presParOf" srcId="{1F12A0CE-44C3-4505-B514-2780C1FD809C}" destId="{1FB026AF-A333-4A02-A7CE-FF4D2D1C1FE4}" srcOrd="2" destOrd="0" presId="urn:microsoft.com/office/officeart/2005/8/layout/list1"/>
    <dgm:cxn modelId="{BE684D72-2738-451D-BF64-70F218B2C46C}" type="presParOf" srcId="{1F12A0CE-44C3-4505-B514-2780C1FD809C}" destId="{E4740CF4-8CBE-42CA-9F52-B7F47E3E481E}" srcOrd="3" destOrd="0" presId="urn:microsoft.com/office/officeart/2005/8/layout/list1"/>
    <dgm:cxn modelId="{FA47853F-44B9-4196-A6C1-5823E75FF196}" type="presParOf" srcId="{1F12A0CE-44C3-4505-B514-2780C1FD809C}" destId="{4195B05A-C7E3-4DD8-BA95-2CBAC5CE7FC8}" srcOrd="4" destOrd="0" presId="urn:microsoft.com/office/officeart/2005/8/layout/list1"/>
    <dgm:cxn modelId="{B0C59CD5-99EC-4212-ABB7-56C52E093D3A}" type="presParOf" srcId="{4195B05A-C7E3-4DD8-BA95-2CBAC5CE7FC8}" destId="{E1E00295-590A-47E8-97F3-4AC6ACDC9D45}" srcOrd="0" destOrd="0" presId="urn:microsoft.com/office/officeart/2005/8/layout/list1"/>
    <dgm:cxn modelId="{64033F78-F79C-4910-8B16-DF18151FC76C}" type="presParOf" srcId="{4195B05A-C7E3-4DD8-BA95-2CBAC5CE7FC8}" destId="{37F6EE8E-F7D1-44C1-B479-9B40BF51D40C}" srcOrd="1" destOrd="0" presId="urn:microsoft.com/office/officeart/2005/8/layout/list1"/>
    <dgm:cxn modelId="{621FF0B4-528E-400D-9FC2-4D3916E059D3}" type="presParOf" srcId="{1F12A0CE-44C3-4505-B514-2780C1FD809C}" destId="{3E04C66F-6DB1-4FF6-BB93-344F41B04D3C}" srcOrd="5" destOrd="0" presId="urn:microsoft.com/office/officeart/2005/8/layout/list1"/>
    <dgm:cxn modelId="{12BA2382-9720-409B-BDDA-494BFE9DA492}" type="presParOf" srcId="{1F12A0CE-44C3-4505-B514-2780C1FD809C}" destId="{52C34450-4C53-47D8-981E-C8D63FC82B08}" srcOrd="6" destOrd="0" presId="urn:microsoft.com/office/officeart/2005/8/layout/list1"/>
    <dgm:cxn modelId="{3C9CC031-4A07-448A-8977-6CB329E7CEA3}" type="presParOf" srcId="{1F12A0CE-44C3-4505-B514-2780C1FD809C}" destId="{FF6A83DA-E80C-486D-87C7-BE96E0140E2D}" srcOrd="7" destOrd="0" presId="urn:microsoft.com/office/officeart/2005/8/layout/list1"/>
    <dgm:cxn modelId="{CA8AF426-3A2C-4262-80CD-8378E58DE6F9}" type="presParOf" srcId="{1F12A0CE-44C3-4505-B514-2780C1FD809C}" destId="{8BAB785A-216D-413D-AC54-F07B2DBABCE8}" srcOrd="8" destOrd="0" presId="urn:microsoft.com/office/officeart/2005/8/layout/list1"/>
    <dgm:cxn modelId="{5BDAE4C0-75FD-43C0-9B3B-C3DA5C81E7AC}" type="presParOf" srcId="{8BAB785A-216D-413D-AC54-F07B2DBABCE8}" destId="{0551A7D0-3D49-4366-B57E-A6A99A5A5B1A}" srcOrd="0" destOrd="0" presId="urn:microsoft.com/office/officeart/2005/8/layout/list1"/>
    <dgm:cxn modelId="{D132FA60-7A62-4BEE-8D35-E08CAC7F05CB}" type="presParOf" srcId="{8BAB785A-216D-413D-AC54-F07B2DBABCE8}" destId="{3F29DAE1-8AFA-4BC0-9DA7-0C3947385206}" srcOrd="1" destOrd="0" presId="urn:microsoft.com/office/officeart/2005/8/layout/list1"/>
    <dgm:cxn modelId="{B289B987-F5B7-48C4-B5BC-E7B9ED3D4702}" type="presParOf" srcId="{1F12A0CE-44C3-4505-B514-2780C1FD809C}" destId="{2B83B52A-515F-4C86-B948-7E0D28C14670}" srcOrd="9" destOrd="0" presId="urn:microsoft.com/office/officeart/2005/8/layout/list1"/>
    <dgm:cxn modelId="{8CF637F8-5E55-4A86-B20C-D2DF2097AA4D}" type="presParOf" srcId="{1F12A0CE-44C3-4505-B514-2780C1FD809C}" destId="{9EDE5B22-8A2C-4D23-BF24-4B2DD64A231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A720E3-6D3A-4993-BA71-41B845FEAA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7403A41-A4B6-48A7-BD5A-25F56653557A}">
      <dgm:prSet phldrT="[Tekst]" custT="1"/>
      <dgm:spPr/>
      <dgm:t>
        <a:bodyPr/>
        <a:lstStyle/>
        <a:p>
          <a:r>
            <a:rPr lang="pl-PL" sz="2000" dirty="0">
              <a:latin typeface="Arial" panose="020B0604020202020204" pitchFamily="34" charset="0"/>
              <a:cs typeface="Arial" panose="020B0604020202020204" pitchFamily="34" charset="0"/>
            </a:rPr>
            <a:t>ZASADA ZRÓWNOWAŻONEGO ROZWOJU</a:t>
          </a:r>
        </a:p>
      </dgm:t>
    </dgm:pt>
    <dgm:pt modelId="{1BDA4DF4-360C-4064-8F09-4C1E2C820C89}" type="parTrans" cxnId="{12984FE0-801C-4298-B699-33B227850E2A}">
      <dgm:prSet/>
      <dgm:spPr/>
      <dgm:t>
        <a:bodyPr/>
        <a:lstStyle/>
        <a:p>
          <a:endParaRPr lang="pl-PL"/>
        </a:p>
      </dgm:t>
    </dgm:pt>
    <dgm:pt modelId="{6A1D85D2-A748-45BA-A60E-E134B1B3E7E5}" type="sibTrans" cxnId="{12984FE0-801C-4298-B699-33B227850E2A}">
      <dgm:prSet/>
      <dgm:spPr/>
      <dgm:t>
        <a:bodyPr/>
        <a:lstStyle/>
        <a:p>
          <a:endParaRPr lang="pl-PL"/>
        </a:p>
      </dgm:t>
    </dgm:pt>
    <dgm:pt modelId="{6C556775-0C0D-46A3-BDC4-488BDCFA8AE5}">
      <dgm:prSet phldrT="[Tekst]"/>
      <dgm:spPr/>
      <dgm:t>
        <a:bodyPr/>
        <a:lstStyle/>
        <a:p>
          <a:pPr>
            <a:lnSpc>
              <a:spcPct val="130000"/>
            </a:lnSpc>
          </a:pPr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Zrównoważony rozwój - to taki rozwój społeczno-gospodarczy, w którym następuje proces integrowania działań politycznych, gospodarczych i społecznych, z zachowaniem równowagi przyrodniczej oraz trwałości podstawowych procesów przyrodniczych, w celu zagwarantowania możliwości zaspokajania podstawowych potrzeb poszczególnych społeczności lub obywateli zarówno współczesnego pokolenia, jak i przyszłych pokoleń (Prawo ochrony środowiska art. 3 pkt 50)</a:t>
          </a:r>
        </a:p>
      </dgm:t>
    </dgm:pt>
    <dgm:pt modelId="{D39E309F-BB97-4A14-8112-61B91F9F3B9B}" type="parTrans" cxnId="{FC508308-56D6-476F-B75D-5A7989C3B49C}">
      <dgm:prSet/>
      <dgm:spPr/>
      <dgm:t>
        <a:bodyPr/>
        <a:lstStyle/>
        <a:p>
          <a:endParaRPr lang="pl-PL"/>
        </a:p>
      </dgm:t>
    </dgm:pt>
    <dgm:pt modelId="{64DE29C7-404B-4093-B083-4A0C16DE625B}" type="sibTrans" cxnId="{FC508308-56D6-476F-B75D-5A7989C3B49C}">
      <dgm:prSet/>
      <dgm:spPr/>
      <dgm:t>
        <a:bodyPr/>
        <a:lstStyle/>
        <a:p>
          <a:endParaRPr lang="pl-PL"/>
        </a:p>
      </dgm:t>
    </dgm:pt>
    <dgm:pt modelId="{385A9083-46E5-4865-9954-E7496C754F76}">
      <dgm:prSet phldrT="[Tekst]" custT="1"/>
      <dgm:spPr/>
      <dgm:t>
        <a:bodyPr/>
        <a:lstStyle/>
        <a:p>
          <a:r>
            <a:rPr lang="pl-PL" sz="2000" dirty="0">
              <a:latin typeface="Arial" panose="020B0604020202020204" pitchFamily="34" charset="0"/>
              <a:cs typeface="Arial" panose="020B0604020202020204" pitchFamily="34" charset="0"/>
            </a:rPr>
            <a:t>ZASADA „NIE CZYŃ POWAŻNYCH SZKÓD” – ZASADA DNSH</a:t>
          </a:r>
        </a:p>
      </dgm:t>
    </dgm:pt>
    <dgm:pt modelId="{F4BE9E8F-3CA9-4948-A870-C70DFE3DD478}" type="parTrans" cxnId="{C997B21B-2C44-4033-BDE5-2CE6CB8A8651}">
      <dgm:prSet/>
      <dgm:spPr/>
      <dgm:t>
        <a:bodyPr/>
        <a:lstStyle/>
        <a:p>
          <a:endParaRPr lang="pl-PL"/>
        </a:p>
      </dgm:t>
    </dgm:pt>
    <dgm:pt modelId="{C1B6F067-3760-4139-A40F-37D7DD133C50}" type="sibTrans" cxnId="{C997B21B-2C44-4033-BDE5-2CE6CB8A8651}">
      <dgm:prSet/>
      <dgm:spPr/>
      <dgm:t>
        <a:bodyPr/>
        <a:lstStyle/>
        <a:p>
          <a:endParaRPr lang="pl-PL"/>
        </a:p>
      </dgm:t>
    </dgm:pt>
    <dgm:pt modelId="{BA495504-6871-464B-B34A-12143CF63490}">
      <dgm:prSet phldrT="[Tekst]"/>
      <dgm:spPr/>
      <dgm:t>
        <a:bodyPr/>
        <a:lstStyle/>
        <a:p>
          <a:pPr>
            <a:lnSpc>
              <a:spcPct val="130000"/>
            </a:lnSpc>
          </a:pPr>
          <a:r>
            <a:rPr lang="pl-PL" cap="none" baseline="0" dirty="0">
              <a:latin typeface="Arial" panose="020B0604020202020204" pitchFamily="34" charset="0"/>
              <a:cs typeface="Arial" panose="020B0604020202020204" pitchFamily="34" charset="0"/>
            </a:rPr>
            <a:t>Poważna szkoda w </a:t>
          </a:r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rozumieniu art. 17 </a:t>
          </a:r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Rozporządzenia Parlamentu Europejskiego i Rady (UE) 2020/852 z dnia 18 czerwca 2020 r. w sprawie ustanowienia ram ułatwiających zrównoważone inwestycje, zmieniające rozporządzenie  (UE) 2019/2088</a:t>
          </a:r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  w odniesieniu do 6 celów środowiskowych wymienionych w art. 9 danego rozporządzenia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29AD20-1342-48FF-A2DB-F832DE47BB71}" type="parTrans" cxnId="{2270F7F1-69F8-40BB-8CAB-66960D40B879}">
      <dgm:prSet/>
      <dgm:spPr/>
      <dgm:t>
        <a:bodyPr/>
        <a:lstStyle/>
        <a:p>
          <a:endParaRPr lang="pl-PL"/>
        </a:p>
      </dgm:t>
    </dgm:pt>
    <dgm:pt modelId="{31C7F4DB-674B-4A22-90DB-3FD7BDFEB203}" type="sibTrans" cxnId="{2270F7F1-69F8-40BB-8CAB-66960D40B879}">
      <dgm:prSet/>
      <dgm:spPr/>
      <dgm:t>
        <a:bodyPr/>
        <a:lstStyle/>
        <a:p>
          <a:endParaRPr lang="pl-PL"/>
        </a:p>
      </dgm:t>
    </dgm:pt>
    <dgm:pt modelId="{D6DE4426-10E2-4279-A89B-8DF20E5D6ED1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BA8F14-D450-4134-9032-19DBE9BAB841}" type="parTrans" cxnId="{B82A0840-8145-43BC-AA25-AD511392F64E}">
      <dgm:prSet/>
      <dgm:spPr/>
      <dgm:t>
        <a:bodyPr/>
        <a:lstStyle/>
        <a:p>
          <a:endParaRPr lang="pl-PL"/>
        </a:p>
      </dgm:t>
    </dgm:pt>
    <dgm:pt modelId="{3D9A11F1-DEEE-4AD6-BD68-1A41636BFA19}" type="sibTrans" cxnId="{B82A0840-8145-43BC-AA25-AD511392F64E}">
      <dgm:prSet/>
      <dgm:spPr/>
      <dgm:t>
        <a:bodyPr/>
        <a:lstStyle/>
        <a:p>
          <a:endParaRPr lang="pl-PL"/>
        </a:p>
      </dgm:t>
    </dgm:pt>
    <dgm:pt modelId="{29671C6A-E10E-462D-A96E-0F46936C5A55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74BB68-1D18-4247-93A3-F545250A8543}" type="parTrans" cxnId="{1D249E32-DAAA-4771-B374-CA257C857922}">
      <dgm:prSet/>
      <dgm:spPr/>
      <dgm:t>
        <a:bodyPr/>
        <a:lstStyle/>
        <a:p>
          <a:endParaRPr lang="pl-PL"/>
        </a:p>
      </dgm:t>
    </dgm:pt>
    <dgm:pt modelId="{07CD8F6E-5EC3-420A-9721-17AC56A379F8}" type="sibTrans" cxnId="{1D249E32-DAAA-4771-B374-CA257C857922}">
      <dgm:prSet/>
      <dgm:spPr/>
      <dgm:t>
        <a:bodyPr/>
        <a:lstStyle/>
        <a:p>
          <a:endParaRPr lang="pl-PL"/>
        </a:p>
      </dgm:t>
    </dgm:pt>
    <dgm:pt modelId="{CDB28AD6-12CE-412A-BE1F-CB8501847718}">
      <dgm:prSet phldrT="[Tekst]"/>
      <dgm:spPr/>
      <dgm:t>
        <a:bodyPr/>
        <a:lstStyle/>
        <a:p>
          <a:pPr>
            <a:lnSpc>
              <a:spcPct val="90000"/>
            </a:lnSpc>
          </a:pP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2CF5E5-77A6-4D0F-9E1B-C246E9834BB3}" type="parTrans" cxnId="{F2D4D81E-DF57-49B0-BE26-BC0F6F11CE6C}">
      <dgm:prSet/>
      <dgm:spPr/>
      <dgm:t>
        <a:bodyPr/>
        <a:lstStyle/>
        <a:p>
          <a:endParaRPr lang="pl-PL"/>
        </a:p>
      </dgm:t>
    </dgm:pt>
    <dgm:pt modelId="{F1E36795-0F26-46CC-B4A3-869ADC0F2B73}" type="sibTrans" cxnId="{F2D4D81E-DF57-49B0-BE26-BC0F6F11CE6C}">
      <dgm:prSet/>
      <dgm:spPr/>
      <dgm:t>
        <a:bodyPr/>
        <a:lstStyle/>
        <a:p>
          <a:endParaRPr lang="pl-PL"/>
        </a:p>
      </dgm:t>
    </dgm:pt>
    <dgm:pt modelId="{750CDDD3-FBF6-4869-BCDE-515CD219E0EB}" type="pres">
      <dgm:prSet presAssocID="{5EA720E3-6D3A-4993-BA71-41B845FEAA33}" presName="linear" presStyleCnt="0">
        <dgm:presLayoutVars>
          <dgm:animLvl val="lvl"/>
          <dgm:resizeHandles val="exact"/>
        </dgm:presLayoutVars>
      </dgm:prSet>
      <dgm:spPr/>
    </dgm:pt>
    <dgm:pt modelId="{E1C78E70-1B5A-404F-A3B9-73F970D149BA}" type="pres">
      <dgm:prSet presAssocID="{F7403A41-A4B6-48A7-BD5A-25F56653557A}" presName="parentText" presStyleLbl="node1" presStyleIdx="0" presStyleCnt="2" custLinFactNeighborX="198" custLinFactNeighborY="-34844">
        <dgm:presLayoutVars>
          <dgm:chMax val="0"/>
          <dgm:bulletEnabled val="1"/>
        </dgm:presLayoutVars>
      </dgm:prSet>
      <dgm:spPr/>
    </dgm:pt>
    <dgm:pt modelId="{3C05EBB5-742F-4D15-B818-93E9E5BA5371}" type="pres">
      <dgm:prSet presAssocID="{F7403A41-A4B6-48A7-BD5A-25F56653557A}" presName="childText" presStyleLbl="revTx" presStyleIdx="0" presStyleCnt="2" custLinFactNeighborY="-42951">
        <dgm:presLayoutVars>
          <dgm:bulletEnabled val="1"/>
        </dgm:presLayoutVars>
      </dgm:prSet>
      <dgm:spPr/>
    </dgm:pt>
    <dgm:pt modelId="{A51528DC-852C-4600-9572-4BC7EDACC903}" type="pres">
      <dgm:prSet presAssocID="{385A9083-46E5-4865-9954-E7496C754F76}" presName="parentText" presStyleLbl="node1" presStyleIdx="1" presStyleCnt="2" custLinFactNeighborX="-124" custLinFactNeighborY="-994">
        <dgm:presLayoutVars>
          <dgm:chMax val="0"/>
          <dgm:bulletEnabled val="1"/>
        </dgm:presLayoutVars>
      </dgm:prSet>
      <dgm:spPr/>
    </dgm:pt>
    <dgm:pt modelId="{A864FD7D-690E-489C-9B27-12797C2F03BE}" type="pres">
      <dgm:prSet presAssocID="{385A9083-46E5-4865-9954-E7496C754F7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6382706-B949-4F7C-A672-A74EE4014CA6}" type="presOf" srcId="{29671C6A-E10E-462D-A96E-0F46936C5A55}" destId="{A864FD7D-690E-489C-9B27-12797C2F03BE}" srcOrd="0" destOrd="0" presId="urn:microsoft.com/office/officeart/2005/8/layout/vList2"/>
    <dgm:cxn modelId="{FC508308-56D6-476F-B75D-5A7989C3B49C}" srcId="{F7403A41-A4B6-48A7-BD5A-25F56653557A}" destId="{6C556775-0C0D-46A3-BDC4-488BDCFA8AE5}" srcOrd="1" destOrd="0" parTransId="{D39E309F-BB97-4A14-8112-61B91F9F3B9B}" sibTransId="{64DE29C7-404B-4093-B083-4A0C16DE625B}"/>
    <dgm:cxn modelId="{C997B21B-2C44-4033-BDE5-2CE6CB8A8651}" srcId="{5EA720E3-6D3A-4993-BA71-41B845FEAA33}" destId="{385A9083-46E5-4865-9954-E7496C754F76}" srcOrd="1" destOrd="0" parTransId="{F4BE9E8F-3CA9-4948-A870-C70DFE3DD478}" sibTransId="{C1B6F067-3760-4139-A40F-37D7DD133C50}"/>
    <dgm:cxn modelId="{F2D4D81E-DF57-49B0-BE26-BC0F6F11CE6C}" srcId="{F7403A41-A4B6-48A7-BD5A-25F56653557A}" destId="{CDB28AD6-12CE-412A-BE1F-CB8501847718}" srcOrd="2" destOrd="0" parTransId="{022CF5E5-77A6-4D0F-9E1B-C246E9834BB3}" sibTransId="{F1E36795-0F26-46CC-B4A3-869ADC0F2B73}"/>
    <dgm:cxn modelId="{F46D712D-FCCD-433D-BCF6-2A46DCAFC735}" type="presOf" srcId="{385A9083-46E5-4865-9954-E7496C754F76}" destId="{A51528DC-852C-4600-9572-4BC7EDACC903}" srcOrd="0" destOrd="0" presId="urn:microsoft.com/office/officeart/2005/8/layout/vList2"/>
    <dgm:cxn modelId="{1D249E32-DAAA-4771-B374-CA257C857922}" srcId="{385A9083-46E5-4865-9954-E7496C754F76}" destId="{29671C6A-E10E-462D-A96E-0F46936C5A55}" srcOrd="0" destOrd="0" parTransId="{C874BB68-1D18-4247-93A3-F545250A8543}" sibTransId="{07CD8F6E-5EC3-420A-9721-17AC56A379F8}"/>
    <dgm:cxn modelId="{B82A0840-8145-43BC-AA25-AD511392F64E}" srcId="{F7403A41-A4B6-48A7-BD5A-25F56653557A}" destId="{D6DE4426-10E2-4279-A89B-8DF20E5D6ED1}" srcOrd="0" destOrd="0" parTransId="{FBBA8F14-D450-4134-9032-19DBE9BAB841}" sibTransId="{3D9A11F1-DEEE-4AD6-BD68-1A41636BFA19}"/>
    <dgm:cxn modelId="{E1C0E466-575A-4BD0-80C1-FBD367725E5F}" type="presOf" srcId="{CDB28AD6-12CE-412A-BE1F-CB8501847718}" destId="{3C05EBB5-742F-4D15-B818-93E9E5BA5371}" srcOrd="0" destOrd="2" presId="urn:microsoft.com/office/officeart/2005/8/layout/vList2"/>
    <dgm:cxn modelId="{46609955-F871-4E0B-991B-CE8410115CF9}" type="presOf" srcId="{D6DE4426-10E2-4279-A89B-8DF20E5D6ED1}" destId="{3C05EBB5-742F-4D15-B818-93E9E5BA5371}" srcOrd="0" destOrd="0" presId="urn:microsoft.com/office/officeart/2005/8/layout/vList2"/>
    <dgm:cxn modelId="{67CE2994-D5B1-4AE0-BE44-DD2D7AFAE10C}" type="presOf" srcId="{BA495504-6871-464B-B34A-12143CF63490}" destId="{A864FD7D-690E-489C-9B27-12797C2F03BE}" srcOrd="0" destOrd="1" presId="urn:microsoft.com/office/officeart/2005/8/layout/vList2"/>
    <dgm:cxn modelId="{345A049F-C4F0-4636-8C3B-72CC9B0F01C8}" type="presOf" srcId="{6C556775-0C0D-46A3-BDC4-488BDCFA8AE5}" destId="{3C05EBB5-742F-4D15-B818-93E9E5BA5371}" srcOrd="0" destOrd="1" presId="urn:microsoft.com/office/officeart/2005/8/layout/vList2"/>
    <dgm:cxn modelId="{12984FE0-801C-4298-B699-33B227850E2A}" srcId="{5EA720E3-6D3A-4993-BA71-41B845FEAA33}" destId="{F7403A41-A4B6-48A7-BD5A-25F56653557A}" srcOrd="0" destOrd="0" parTransId="{1BDA4DF4-360C-4064-8F09-4C1E2C820C89}" sibTransId="{6A1D85D2-A748-45BA-A60E-E134B1B3E7E5}"/>
    <dgm:cxn modelId="{C97708EF-9FA4-4B85-B4A0-7573950FAA67}" type="presOf" srcId="{F7403A41-A4B6-48A7-BD5A-25F56653557A}" destId="{E1C78E70-1B5A-404F-A3B9-73F970D149BA}" srcOrd="0" destOrd="0" presId="urn:microsoft.com/office/officeart/2005/8/layout/vList2"/>
    <dgm:cxn modelId="{2270F7F1-69F8-40BB-8CAB-66960D40B879}" srcId="{385A9083-46E5-4865-9954-E7496C754F76}" destId="{BA495504-6871-464B-B34A-12143CF63490}" srcOrd="1" destOrd="0" parTransId="{DD29AD20-1342-48FF-A2DB-F832DE47BB71}" sibTransId="{31C7F4DB-674B-4A22-90DB-3FD7BDFEB203}"/>
    <dgm:cxn modelId="{6F28DEF2-A205-41E7-BEE2-0EEF56579801}" type="presOf" srcId="{5EA720E3-6D3A-4993-BA71-41B845FEAA33}" destId="{750CDDD3-FBF6-4869-BCDE-515CD219E0EB}" srcOrd="0" destOrd="0" presId="urn:microsoft.com/office/officeart/2005/8/layout/vList2"/>
    <dgm:cxn modelId="{6C4FD70D-A9AE-4A68-82E5-3297CBC6743F}" type="presParOf" srcId="{750CDDD3-FBF6-4869-BCDE-515CD219E0EB}" destId="{E1C78E70-1B5A-404F-A3B9-73F970D149BA}" srcOrd="0" destOrd="0" presId="urn:microsoft.com/office/officeart/2005/8/layout/vList2"/>
    <dgm:cxn modelId="{5C6194A4-4596-496F-B0B1-4B5C61E51B0F}" type="presParOf" srcId="{750CDDD3-FBF6-4869-BCDE-515CD219E0EB}" destId="{3C05EBB5-742F-4D15-B818-93E9E5BA5371}" srcOrd="1" destOrd="0" presId="urn:microsoft.com/office/officeart/2005/8/layout/vList2"/>
    <dgm:cxn modelId="{0088A301-465E-4170-8B43-847B3ACD16FE}" type="presParOf" srcId="{750CDDD3-FBF6-4869-BCDE-515CD219E0EB}" destId="{A51528DC-852C-4600-9572-4BC7EDACC903}" srcOrd="2" destOrd="0" presId="urn:microsoft.com/office/officeart/2005/8/layout/vList2"/>
    <dgm:cxn modelId="{01F71A9D-7A05-4040-BB2D-19BB2C645072}" type="presParOf" srcId="{750CDDD3-FBF6-4869-BCDE-515CD219E0EB}" destId="{A864FD7D-690E-489C-9B27-12797C2F03B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026AF-A333-4A02-A7CE-FF4D2D1C1FE4}">
      <dsp:nvSpPr>
        <dsp:cNvPr id="0" name=""/>
        <dsp:cNvSpPr/>
      </dsp:nvSpPr>
      <dsp:spPr>
        <a:xfrm>
          <a:off x="0" y="744997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3E75E-6E74-442A-8744-6A76F2C09C0B}">
      <dsp:nvSpPr>
        <dsp:cNvPr id="0" name=""/>
        <dsp:cNvSpPr/>
      </dsp:nvSpPr>
      <dsp:spPr>
        <a:xfrm>
          <a:off x="412255" y="34615"/>
          <a:ext cx="7215911" cy="10498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2.1. Informacja o wpływie projektu na środowisko</a:t>
          </a:r>
        </a:p>
      </dsp:txBody>
      <dsp:txXfrm>
        <a:off x="463505" y="85865"/>
        <a:ext cx="7113411" cy="947362"/>
      </dsp:txXfrm>
    </dsp:sp>
    <dsp:sp modelId="{52C34450-4C53-47D8-981E-C8D63FC82B08}">
      <dsp:nvSpPr>
        <dsp:cNvPr id="0" name=""/>
        <dsp:cNvSpPr/>
      </dsp:nvSpPr>
      <dsp:spPr>
        <a:xfrm>
          <a:off x="0" y="2453040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6EE8E-F7D1-44C1-B479-9B40BF51D40C}">
      <dsp:nvSpPr>
        <dsp:cNvPr id="0" name=""/>
        <dsp:cNvSpPr/>
      </dsp:nvSpPr>
      <dsp:spPr>
        <a:xfrm>
          <a:off x="412255" y="1448797"/>
          <a:ext cx="7100710" cy="13437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2.2. Dokumenty z procedury oceny oddziaływania na środowisko (jeśli obowiązek wynika z przepisów prawa)</a:t>
          </a:r>
        </a:p>
      </dsp:txBody>
      <dsp:txXfrm>
        <a:off x="477850" y="1514392"/>
        <a:ext cx="6969520" cy="1212532"/>
      </dsp:txXfrm>
    </dsp:sp>
    <dsp:sp modelId="{9EDE5B22-8A2C-4D23-BF24-4B2DD64A2310}">
      <dsp:nvSpPr>
        <dsp:cNvPr id="0" name=""/>
        <dsp:cNvSpPr/>
      </dsp:nvSpPr>
      <dsp:spPr>
        <a:xfrm>
          <a:off x="0" y="4354336"/>
          <a:ext cx="824510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9DAE1-8AFA-4BC0-9DA7-0C3947385206}">
      <dsp:nvSpPr>
        <dsp:cNvPr id="0" name=""/>
        <dsp:cNvSpPr/>
      </dsp:nvSpPr>
      <dsp:spPr>
        <a:xfrm>
          <a:off x="412255" y="3156840"/>
          <a:ext cx="7086570" cy="1536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152" tIns="0" rIns="21815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Arial" panose="020B0604020202020204" pitchFamily="34" charset="0"/>
              <a:cs typeface="Arial" panose="020B0604020202020204" pitchFamily="34" charset="0"/>
            </a:rPr>
            <a:t>Załącznik nr 2.3. Zaświadczenie organu odpowiedzialnego za monitorowanie obszarów Natura 2000 (jeśli jest wymagane)</a:t>
          </a:r>
        </a:p>
      </dsp:txBody>
      <dsp:txXfrm>
        <a:off x="487284" y="3231869"/>
        <a:ext cx="6936512" cy="1386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78E70-1B5A-404F-A3B9-73F970D149BA}">
      <dsp:nvSpPr>
        <dsp:cNvPr id="0" name=""/>
        <dsp:cNvSpPr/>
      </dsp:nvSpPr>
      <dsp:spPr>
        <a:xfrm>
          <a:off x="0" y="0"/>
          <a:ext cx="8639675" cy="463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Arial" panose="020B0604020202020204" pitchFamily="34" charset="0"/>
              <a:cs typeface="Arial" panose="020B0604020202020204" pitchFamily="34" charset="0"/>
            </a:rPr>
            <a:t>ZASADA ZRÓWNOWAŻONEGO ROZWOJU</a:t>
          </a:r>
        </a:p>
      </dsp:txBody>
      <dsp:txXfrm>
        <a:off x="22617" y="22617"/>
        <a:ext cx="8594441" cy="418086"/>
      </dsp:txXfrm>
    </dsp:sp>
    <dsp:sp modelId="{3C05EBB5-742F-4D15-B818-93E9E5BA5371}">
      <dsp:nvSpPr>
        <dsp:cNvPr id="0" name=""/>
        <dsp:cNvSpPr/>
      </dsp:nvSpPr>
      <dsp:spPr>
        <a:xfrm>
          <a:off x="0" y="395663"/>
          <a:ext cx="8639675" cy="255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1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13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700" kern="1200" dirty="0">
              <a:latin typeface="Arial" panose="020B0604020202020204" pitchFamily="34" charset="0"/>
              <a:cs typeface="Arial" panose="020B0604020202020204" pitchFamily="34" charset="0"/>
            </a:rPr>
            <a:t>Zrównoważony rozwój - to taki rozwój społeczno-gospodarczy, w którym następuje proces integrowania działań politycznych, gospodarczych i społecznych, z zachowaniem równowagi przyrodniczej oraz trwałości podstawowych procesów przyrodniczych, w celu zagwarantowania możliwości zaspokajania podstawowych potrzeb poszczególnych społeczności lub obywateli zarówno współczesnego pokolenia, jak i przyszłych pokoleń (Prawo ochrony środowiska art. 3 pkt 50)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95663"/>
        <a:ext cx="8639675" cy="2550240"/>
      </dsp:txXfrm>
    </dsp:sp>
    <dsp:sp modelId="{A51528DC-852C-4600-9572-4BC7EDACC903}">
      <dsp:nvSpPr>
        <dsp:cNvPr id="0" name=""/>
        <dsp:cNvSpPr/>
      </dsp:nvSpPr>
      <dsp:spPr>
        <a:xfrm>
          <a:off x="0" y="3125891"/>
          <a:ext cx="8639675" cy="463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latin typeface="Arial" panose="020B0604020202020204" pitchFamily="34" charset="0"/>
              <a:cs typeface="Arial" panose="020B0604020202020204" pitchFamily="34" charset="0"/>
            </a:rPr>
            <a:t>ZASADA „NIE CZYŃ POWAŻNYCH SZKÓD” – ZASADA DNSH</a:t>
          </a:r>
        </a:p>
      </dsp:txBody>
      <dsp:txXfrm>
        <a:off x="22617" y="3148508"/>
        <a:ext cx="8594441" cy="418086"/>
      </dsp:txXfrm>
    </dsp:sp>
    <dsp:sp modelId="{A864FD7D-690E-489C-9B27-12797C2F03BE}">
      <dsp:nvSpPr>
        <dsp:cNvPr id="0" name=""/>
        <dsp:cNvSpPr/>
      </dsp:nvSpPr>
      <dsp:spPr>
        <a:xfrm>
          <a:off x="0" y="3608224"/>
          <a:ext cx="8639675" cy="1912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1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13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700" kern="1200" cap="none" baseline="0" dirty="0">
              <a:latin typeface="Arial" panose="020B0604020202020204" pitchFamily="34" charset="0"/>
              <a:cs typeface="Arial" panose="020B0604020202020204" pitchFamily="34" charset="0"/>
            </a:rPr>
            <a:t>Poważna szkoda w </a:t>
          </a:r>
          <a:r>
            <a:rPr lang="pl-PL" sz="1700" b="1" kern="1200" dirty="0">
              <a:latin typeface="Arial" panose="020B0604020202020204" pitchFamily="34" charset="0"/>
              <a:cs typeface="Arial" panose="020B0604020202020204" pitchFamily="34" charset="0"/>
            </a:rPr>
            <a:t>rozumieniu art. 17 </a:t>
          </a:r>
          <a:r>
            <a:rPr lang="pl-PL" sz="1700" kern="1200" dirty="0">
              <a:latin typeface="Arial" panose="020B0604020202020204" pitchFamily="34" charset="0"/>
              <a:cs typeface="Arial" panose="020B0604020202020204" pitchFamily="34" charset="0"/>
            </a:rPr>
            <a:t>Rozporządzenia Parlamentu Europejskiego i Rady (UE) 2020/852 z dnia 18 czerwca 2020 r. w sprawie ustanowienia ram ułatwiających zrównoważone inwestycje, zmieniające rozporządzenie  (UE) 2019/2088</a:t>
          </a:r>
          <a:r>
            <a:rPr lang="pl-PL" sz="1700" b="1" kern="1200" dirty="0">
              <a:latin typeface="Arial" panose="020B0604020202020204" pitchFamily="34" charset="0"/>
              <a:cs typeface="Arial" panose="020B0604020202020204" pitchFamily="34" charset="0"/>
            </a:rPr>
            <a:t>  w odniesieniu do 6 celów środowiskowych wymienionych w art. 9 danego rozporządzenia</a:t>
          </a:r>
          <a:endParaRPr lang="pl-PL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08224"/>
        <a:ext cx="8639675" cy="1912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13.11.2025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9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1430" y="2130842"/>
            <a:ext cx="2304256" cy="244808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 baseline="0">
                <a:latin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BE3059A-75A0-4C90-95D2-B112128FC6A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536084" y="4931965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DD2F334-28E7-4958-A455-82E6C74AD73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490145" y="4853408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5C5C282-C37B-49BC-B1E6-2FB97449145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99346" y="4849158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DBF3EBC-E6E6-4D2D-867C-00C9EA03618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685530" y="2051749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50051EB-0BC9-47A5-B563-FA2C9587C8E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536084" y="2090554"/>
            <a:ext cx="2304256" cy="24480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637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3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7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1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  <a:buNone/>
              <a:defRPr sz="2000" baseline="0">
                <a:latin typeface="Arial" panose="020B0604020202020204" pitchFamily="34" charset="0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8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Open Sans" pitchFamily="2" charset="0"/>
          <a:cs typeface="Open Sans" pitchFamily="2" charset="0"/>
        </a:defRPr>
      </a:lvl1pPr>
    </p:titleStyle>
    <p:bodyStyle>
      <a:lvl1pPr marL="0" indent="0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None/>
        <a:defRPr sz="2000" kern="1200">
          <a:solidFill>
            <a:schemeClr val="tx1"/>
          </a:solidFill>
          <a:latin typeface="+mn-lt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ip.lex.pl/#/document/17091515?unitId=art(6)ust(1)pkt(8)" TargetMode="External"/><Relationship Id="rId2" Type="http://schemas.openxmlformats.org/officeDocument/2006/relationships/hyperlink" Target="https://sip.lex.pl/#/document/17091515?unitId=art(6)ust(1)pkt(1)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sip.lex.pl/#/document/17091515?unitId=art(6)ust(1)pkt(9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442" y="2843733"/>
            <a:ext cx="8568951" cy="1717722"/>
          </a:xfrm>
        </p:spPr>
        <p:txBody>
          <a:bodyPr>
            <a:normAutofit fontScale="90000"/>
          </a:bodyPr>
          <a:lstStyle/>
          <a:p>
            <a:pPr algn="ctr">
              <a:lnSpc>
                <a:spcPct val="130000"/>
              </a:lnSpc>
              <a:spcBef>
                <a:spcPts val="600"/>
              </a:spcBef>
              <a:spcAft>
                <a:spcPts val="1200"/>
              </a:spcAft>
            </a:pP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Zasada DNSH, Wypełnianie załącznika 2.1 Informacja o wpływie projektu na środowisko – najważniejsze informacje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2777" y="5436021"/>
            <a:ext cx="3726258" cy="648072"/>
          </a:xfrm>
        </p:spPr>
        <p:txBody>
          <a:bodyPr/>
          <a:lstStyle/>
          <a:p>
            <a:pPr algn="ctr"/>
            <a:r>
              <a:rPr lang="pl-PL" dirty="0"/>
              <a:t>Gdańsk, 14.11.2025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6FFF80-D137-44A1-90A5-82BED22C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215" y="251445"/>
            <a:ext cx="8640381" cy="1080001"/>
          </a:xfrm>
        </p:spPr>
        <p:txBody>
          <a:bodyPr>
            <a:normAutofit/>
          </a:bodyPr>
          <a:lstStyle/>
          <a:p>
            <a:r>
              <a:rPr lang="pl-PL" sz="2600" dirty="0"/>
              <a:t>Decyzja o środowiskowych uwarunkowaniach (2 z 2)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40BCD0-7A5E-4C1B-8CFC-A44B31E75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62" y="971525"/>
            <a:ext cx="10153128" cy="69847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b="1" dirty="0"/>
              <a:t>Rozporządzenie Rady Ministrów z dnia 10 września 2019 r. w sprawie przedsięwzięć mogących znacząco oddziaływać na środowisko  (Dz. U. poz. 1839 z </a:t>
            </a:r>
            <a:r>
              <a:rPr lang="pl-PL" b="1" dirty="0" err="1"/>
              <a:t>późn</a:t>
            </a:r>
            <a:r>
              <a:rPr lang="pl-PL" b="1" dirty="0"/>
              <a:t>. zm.).</a:t>
            </a:r>
          </a:p>
          <a:p>
            <a:r>
              <a:rPr lang="pl-PL" b="1" dirty="0"/>
              <a:t>§ 3 ust. 2 pkt 2 </a:t>
            </a:r>
            <a:r>
              <a:rPr lang="pl-PL" dirty="0"/>
              <a:t>–</a:t>
            </a:r>
            <a:r>
              <a:rPr lang="pl-PL" b="1" dirty="0"/>
              <a:t> </a:t>
            </a:r>
            <a:r>
              <a:rPr lang="pl-PL" dirty="0"/>
              <a:t>rozbudowa/przebudowa realizowanego lub zrealizowanego przedsięwzięcia wymienionego w ust. 1</a:t>
            </a:r>
          </a:p>
          <a:p>
            <a:r>
              <a:rPr lang="pl-PL" b="1" dirty="0"/>
              <a:t>§ 3 ust. 2 pkt 3 </a:t>
            </a:r>
            <a:r>
              <a:rPr lang="pl-PL" dirty="0"/>
              <a:t>– dotyczy przedsięwzięć nieosiągających progów określonych w ust. 1</a:t>
            </a:r>
          </a:p>
          <a:p>
            <a:r>
              <a:rPr lang="pl-PL" dirty="0"/>
              <a:t>Przebudowa: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dirty="0"/>
              <a:t> sieci wymienionych w punktach: 31 – gazowa, 32 – ciepłownicza, 71 - wodociągowa, </a:t>
            </a:r>
          </a:p>
          <a:p>
            <a:r>
              <a:rPr lang="pl-PL" dirty="0"/>
              <a:t>81 – kanalizacja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dirty="0"/>
              <a:t>przebudowa dróg - pkt 62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dirty="0"/>
              <a:t>budowa/przebudowa parkingów – pkt 58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19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545DD6-1C8A-4048-94D0-BCECABA8C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pic>
        <p:nvPicPr>
          <p:cNvPr id="6" name="Grafika 5" descr="Żarówka">
            <a:extLst>
              <a:ext uri="{FF2B5EF4-FFF2-40B4-BE49-F238E27FC236}">
                <a16:creationId xmlns:a16="http://schemas.microsoft.com/office/drawing/2014/main" id="{FFC6DDF5-51CD-492D-A407-554B40C468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314" y="4787949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65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2916F8-0882-42E6-AE5E-FECAD8094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856885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Załącznik nr 2.3. Zaświadczenie organu odpowiedzialnego za monitorowanie obszarów Natura 2000 (1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813404-1885-4326-ACE2-5BFDB846A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Zaświadczenie Natura 2000 nie jest wymagane dla projektów (zadań), które: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uzyskały DŚU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wymagały przeprowadzenia oceny naturowej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rgbClr val="002060"/>
                </a:solidFill>
              </a:rPr>
              <a:t>posiadają nieinfrastrukturalny charakter (w całości) </a:t>
            </a:r>
          </a:p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Dla pozostałych projektów (zadań) wymagane jest dostarczenie Zaświadczenia Natura 2000.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67257C-6AF6-4149-AD36-B125746FB7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8414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8FAC8-F738-46F8-96B6-C2F95D15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9000901" cy="1080001"/>
          </a:xfrm>
        </p:spPr>
        <p:txBody>
          <a:bodyPr>
            <a:normAutofit fontScale="90000"/>
          </a:bodyPr>
          <a:lstStyle/>
          <a:p>
            <a:r>
              <a:rPr lang="pl-PL" dirty="0"/>
              <a:t>Załącznik nr 2.3. Zaświadczenie organu odpowiedzialnego za monitorowanie obszarów Natura 2000 (2 z 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E83835-E6C8-47A6-8EE9-099DD43A5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375369"/>
            <a:ext cx="8640382" cy="468000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b="1" dirty="0"/>
              <a:t>Do wniosku o dofinansowanie należy załączyć: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zaświadczenie Natura 2000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mapę wskazującą lokalizację (zadania) projektu i najbliższe obszary sieci Natura 2000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kompletny wniosek (formularz i informację o przedsięwzięciu), na podstawie którego uzyskano zaświadczenie Natura 2000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6A2A00-E8C4-49FC-88C8-839B9550E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0870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068" y="3707829"/>
            <a:ext cx="7559675" cy="1714682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061892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84D08A-71AB-47DF-B4AD-EB9C40F7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Warunki udzielenia dofinansowania – kwestie środowiskowe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712B31-0C30-47E2-819E-DEB042A32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987" y="2365744"/>
            <a:ext cx="8640382" cy="4680002"/>
          </a:xfrm>
        </p:spPr>
        <p:txBody>
          <a:bodyPr/>
          <a:lstStyle/>
          <a:p>
            <a:r>
              <a:rPr lang="pl-PL" dirty="0"/>
              <a:t>Dofinansowanie w ramach FEP 2021-2027 może zostać przyznane jedynie projektom które: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są zgodne z wymogami prawa krajowego i dyrektyw unijnych w zakresie ooś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są zgodne z zasadami horyzontalnymi: zrównoważonego rozwoju i „nie czyń poważnych szkód” (ang. „do no </a:t>
            </a:r>
            <a:r>
              <a:rPr lang="pl-PL" dirty="0" err="1"/>
              <a:t>significant</a:t>
            </a:r>
            <a:r>
              <a:rPr lang="pl-PL" dirty="0"/>
              <a:t> </a:t>
            </a:r>
            <a:r>
              <a:rPr lang="pl-PL" dirty="0" err="1"/>
              <a:t>harm</a:t>
            </a:r>
            <a:r>
              <a:rPr lang="pl-PL" dirty="0"/>
              <a:t>” – DNSH)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/>
              <a:t>nie </a:t>
            </a:r>
            <a:r>
              <a:rPr lang="pl-PL" dirty="0" err="1"/>
              <a:t>oddziaływują</a:t>
            </a:r>
            <a:r>
              <a:rPr lang="pl-PL" dirty="0"/>
              <a:t> znacząco negatywnie na obszary Natura 2000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86986BB-DC80-49B6-A65B-49DB831921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085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BC7E64-B740-4873-9DA1-492FD9283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442" y="437196"/>
            <a:ext cx="8640381" cy="1080001"/>
          </a:xfrm>
        </p:spPr>
        <p:txBody>
          <a:bodyPr/>
          <a:lstStyle/>
          <a:p>
            <a:r>
              <a:rPr lang="pl-PL" dirty="0"/>
              <a:t>Dokumentacja potwierdzająca zgodność projektu z przepisami z zakresu ochrony środowiska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B44280-51F6-45E9-874C-70619539E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2555701"/>
            <a:ext cx="8640382" cy="4934119"/>
          </a:xfrm>
        </p:spPr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146F6A-E8E9-4A69-B572-CEF384778E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graphicFrame>
        <p:nvGraphicFramePr>
          <p:cNvPr id="5" name="Diagram 4" descr="Grafika przedstawia załączniki z zakresu ochrony środowiska jakie należy załączyć do wniosku o dofinansowanie&#10;Załącznik nr 2.1. Informacja o wpływie projektu na środowisko&#10;Załącznik nr 2.2. Dokumenty z procedury oceny oddziaływania na środowisko (jeśli obowiązek wynika z przepisów prawa)&#10;Załącznik nr 2.3. Zaświadczenie organu odpowiedzialnego za monitorowanie obszarów Natura 2000 (jeśli jest wymagane)&#10;">
            <a:extLst>
              <a:ext uri="{FF2B5EF4-FFF2-40B4-BE49-F238E27FC236}">
                <a16:creationId xmlns:a16="http://schemas.microsoft.com/office/drawing/2014/main" id="{34E57D0A-5EEE-4A7F-B337-992CB7A670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491918"/>
              </p:ext>
            </p:extLst>
          </p:nvPr>
        </p:nvGraphicFramePr>
        <p:xfrm>
          <a:off x="1025525" y="2187170"/>
          <a:ext cx="8245107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057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0656A9-E5E7-41AF-A986-0D6FEB15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434" y="369563"/>
            <a:ext cx="8640381" cy="1080001"/>
          </a:xfrm>
        </p:spPr>
        <p:txBody>
          <a:bodyPr/>
          <a:lstStyle/>
          <a:p>
            <a:r>
              <a:rPr lang="pl-PL" dirty="0"/>
              <a:t>Załącznik nr 2.1. Informacja o wpływie projektu na środowisko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720669-2515-485F-AD13-6A0CCA788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216" y="1691605"/>
            <a:ext cx="9109379" cy="5760640"/>
          </a:xfrm>
        </p:spPr>
        <p:txBody>
          <a:bodyPr>
            <a:normAutofit fontScale="92500" lnSpcReduction="10000"/>
          </a:bodyPr>
          <a:lstStyle/>
          <a:p>
            <a:r>
              <a:rPr lang="pl-PL" sz="2100" b="1" dirty="0"/>
              <a:t>Załącznik nr 2.1. jest załącznikiem informacyjnym, który wypełnia Wnioskodawca w oparciu 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 posiadane dokumenty dotyczące wpływu projektu na środowisko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własną wiedzę o zakresie, skali, technologiach i rozwiązaniach zastosowanych w ramach projektu</a:t>
            </a:r>
          </a:p>
          <a:p>
            <a:r>
              <a:rPr lang="pl-PL" sz="2100" b="1" dirty="0"/>
              <a:t>Załącznik 2.1. ma na celu wykazanie, że projekt starający się o dofinansowanie jest zgodny z: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pl-PL" sz="2100" dirty="0"/>
              <a:t>zasadą zrównoważonego rozwoju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pl-PL" sz="2100" dirty="0"/>
              <a:t>zasadą „nie czyń poważnych szkód” (ang. </a:t>
            </a:r>
            <a:r>
              <a:rPr lang="en-GB" sz="2100" dirty="0"/>
              <a:t>„do no significant harm” – DNSH)</a:t>
            </a:r>
            <a:endParaRPr lang="pl-PL" sz="21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100" dirty="0"/>
              <a:t>przepisami prawa z zakresu ochrony środowiska oraz kierunkami polityki ochrony środowiska odnoszącymi się do gospodarowania poszczególnymi komponentami środowiska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003335-F9B3-423D-9CED-2BDEF3D797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618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8954C4-4B1E-4187-96C5-FB30607DB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219" y="467588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ZASADY HORYZONTALNE</a:t>
            </a: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FFFB2293-6973-4AED-8A1E-7A9612DC2F9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41330909"/>
              </p:ext>
            </p:extLst>
          </p:nvPr>
        </p:nvGraphicFramePr>
        <p:xfrm>
          <a:off x="1036925" y="1317384"/>
          <a:ext cx="8639675" cy="565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BFF2352-14E7-46DB-B97C-529CD1BE66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2214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6923F3-A793-4576-8C3C-42D7C5B0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24" y="503390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Podstawy prawne zasady DNSH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DDFF8A-C8AF-46A1-87F3-71D0F5389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3647" y="1439828"/>
            <a:ext cx="8594492" cy="4680018"/>
          </a:xfrm>
        </p:spPr>
        <p:txBody>
          <a:bodyPr>
            <a:normAutofit/>
          </a:bodyPr>
          <a:lstStyle/>
          <a:p>
            <a:r>
              <a:rPr lang="pl-PL" dirty="0"/>
              <a:t>Art. 9 * - określa </a:t>
            </a:r>
            <a:r>
              <a:rPr lang="pl-PL" sz="2200" b="1" dirty="0"/>
              <a:t>6 obszarów </a:t>
            </a:r>
            <a:r>
              <a:rPr lang="pl-PL" dirty="0"/>
              <a:t>analizy (celów środowiskowych) dla zrównoważonej środowiskowo działalności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C95D6DD3-68B4-4351-B371-1A0D5BCF829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26889" y="2241939"/>
            <a:ext cx="8592018" cy="2922350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DAC0B42-7629-4B42-ACD1-F718D63F23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4D66F99-43F6-42B5-B7C2-CE74E61A5BE5}"/>
              </a:ext>
            </a:extLst>
          </p:cNvPr>
          <p:cNvSpPr/>
          <p:nvPr/>
        </p:nvSpPr>
        <p:spPr>
          <a:xfrm>
            <a:off x="1001281" y="5632508"/>
            <a:ext cx="9097154" cy="1143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pl-PL" dirty="0"/>
              <a:t>* Rozporządzenie Parlamentu Europejskiego i Rady (UE) nr 2020/852 z dnia 18 czerwca 2020 r. w sprawie ustanowienia ram ułatwiających zrównoważone inwestycje, zmieniające rozporządzenie (UE) nr 2019/2088 </a:t>
            </a:r>
          </a:p>
        </p:txBody>
      </p:sp>
    </p:spTree>
    <p:extLst>
      <p:ext uri="{BB962C8B-B14F-4D97-AF65-F5344CB8AC3E}">
        <p14:creationId xmlns:p14="http://schemas.microsoft.com/office/powerpoint/2010/main" val="20158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3995F2-0933-47C5-8FE8-C34CD1A1F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611485"/>
            <a:ext cx="8640381" cy="1080001"/>
          </a:xfrm>
        </p:spPr>
        <p:txBody>
          <a:bodyPr/>
          <a:lstStyle/>
          <a:p>
            <a:r>
              <a:rPr lang="pl-PL" dirty="0"/>
              <a:t>Załącznik 2.1 – sekcja dotycząca zasady DNSH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1A5455-E99D-4C94-B8F3-84AFC80D5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1" y="1547589"/>
            <a:ext cx="9433048" cy="6012087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/>
              <a:t>B2. ZASADA „NIE CZYŃ POWAŻNYCH SZKÓD” (DNSH)</a:t>
            </a:r>
          </a:p>
          <a:p>
            <a:pPr>
              <a:lnSpc>
                <a:spcPct val="150000"/>
              </a:lnSpc>
            </a:pPr>
            <a:r>
              <a:rPr lang="pl-PL" dirty="0"/>
              <a:t>Czy projekt „nie czyni poważnych szkód” w rozumieniu art. 17 rozporządzenia w sprawie taksonomii   w odniesieniu do każdego z 6 celów środowiskowych</a:t>
            </a:r>
          </a:p>
          <a:p>
            <a:pPr>
              <a:lnSpc>
                <a:spcPct val="150000"/>
              </a:lnSpc>
            </a:pPr>
            <a:r>
              <a:rPr lang="pl-PL" dirty="0"/>
              <a:t>W części opisowej, dla odpowiedzi „TAK” / „NIE”, należy zamieścić merytoryczne uzasadnienie. Punktem odniesienia powinna być „Analiza spełniania zasady DNSH dla projektu programu Fundusze Europejskie dla Pomorza 2021 – 2027” w zakresie stosownego Działania.  </a:t>
            </a:r>
          </a:p>
          <a:p>
            <a:r>
              <a:rPr lang="pl-PL" dirty="0"/>
              <a:t>W uzasadnieniu odpowiedzi należy odnieść się do: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rozwiązań (technicznych, technologicznych, organizacyjnych i innych właściwych) przyjętych w projekcie;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głównych ustaleń z uzyskanych decyzji i zezwoleń w zakresie procedur ooś i innych dotyczących korzystania ze środowiska;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przepisów prawa powszechnie obowiązującego i prawa lokalnego;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kluczowych dla realizacji projektu dokumentów strategicznych.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F7BCC8-24AE-425C-BE1B-F9B0E1732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01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B5F3A7-4F0B-46B8-966D-67839DC7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nr 2.2. Dokumenty z procedury oceny oddziaływania na środowisko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EA2053-B79C-4069-B1FB-CF5F75FC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627709"/>
            <a:ext cx="8640382" cy="468000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decyzja o środowiskowych uwarunkowaniach (postępowanie w sprawie oceny odziaływania na środowisko)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postanowienie RDOŚ / GDOŚ uzgadniające warunki realizacji przedsięwzięcia (ponowna ocena oddziaływania na środowisko)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/>
              <a:t>postanowienie RDOŚ uzgadniające warunki realizacji przedsięwzięcia w zakresie oddziaływania na obszar Natura 2000 (ocena oddziaływania na obszar Natura 2000)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E6FB571-6921-4F64-B2B2-3B54FB1CBF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158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6FFF80-D137-44A1-90A5-82BED22C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215" y="251445"/>
            <a:ext cx="8640381" cy="1080001"/>
          </a:xfrm>
        </p:spPr>
        <p:txBody>
          <a:bodyPr>
            <a:normAutofit/>
          </a:bodyPr>
          <a:lstStyle/>
          <a:p>
            <a:r>
              <a:rPr lang="pl-PL" sz="2600" dirty="0"/>
              <a:t>Decyzja o środowiskowych uwarunkowaniach (1 z 2)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40BCD0-7A5E-4C1B-8CFC-A44B31E75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38" y="814337"/>
            <a:ext cx="10369152" cy="69847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b="1" dirty="0"/>
              <a:t>Rozporządzenie Rady Ministrów z dnia 10 września 2019 r. w sprawie przedsięwzięć mogących znacząco oddziaływać na środowisko (Dz. U. poz. 1839 z </a:t>
            </a:r>
            <a:r>
              <a:rPr lang="pl-PL" b="1" dirty="0" err="1"/>
              <a:t>późn</a:t>
            </a:r>
            <a:r>
              <a:rPr lang="pl-PL" b="1" dirty="0"/>
              <a:t>. zm.)</a:t>
            </a:r>
          </a:p>
          <a:p>
            <a:pPr>
              <a:lnSpc>
                <a:spcPct val="150000"/>
              </a:lnSpc>
            </a:pPr>
            <a:r>
              <a:rPr lang="pl-PL" b="1" dirty="0"/>
              <a:t>§  3 ust. 1 punkty:</a:t>
            </a:r>
          </a:p>
          <a:p>
            <a:r>
              <a:rPr lang="pl-PL" dirty="0"/>
              <a:t>65) </a:t>
            </a:r>
            <a:r>
              <a:rPr lang="pl-PL" u="sng" dirty="0"/>
              <a:t>przystanie śródlądowe:</a:t>
            </a:r>
          </a:p>
          <a:p>
            <a:r>
              <a:rPr lang="pl-PL" dirty="0"/>
              <a:t>a) dla nie mniej niż 10 statków,</a:t>
            </a:r>
          </a:p>
          <a:p>
            <a:r>
              <a:rPr lang="pl-PL" dirty="0"/>
              <a:t>b) wykorzystujące linię brzegową na długości większej niż 20 m;</a:t>
            </a:r>
          </a:p>
          <a:p>
            <a:r>
              <a:rPr lang="pl-PL" dirty="0"/>
              <a:t>53) </a:t>
            </a:r>
            <a:r>
              <a:rPr lang="pl-PL" u="sng" dirty="0"/>
              <a:t>stałe pola kempingowe lub karawaningowe</a:t>
            </a:r>
            <a:r>
              <a:rPr lang="pl-PL" dirty="0"/>
              <a:t>:</a:t>
            </a:r>
          </a:p>
          <a:p>
            <a:r>
              <a:rPr lang="pl-PL" dirty="0"/>
              <a:t>a) na obszarach objętych formami ochrony przyrody, o których mowa w </a:t>
            </a:r>
            <a:r>
              <a:rPr lang="pl-PL" dirty="0">
                <a:hlinkClick r:id="rId2"/>
              </a:rPr>
              <a:t>art. 6 ust. 1 pkt 1-5</a:t>
            </a:r>
            <a:r>
              <a:rPr lang="pl-PL" dirty="0"/>
              <a:t>, </a:t>
            </a:r>
            <a:r>
              <a:rPr lang="pl-PL" dirty="0">
                <a:hlinkClick r:id="rId3"/>
              </a:rPr>
              <a:t>8</a:t>
            </a:r>
            <a:r>
              <a:rPr lang="pl-PL" dirty="0"/>
              <a:t> i </a:t>
            </a:r>
            <a:r>
              <a:rPr lang="pl-PL" dirty="0">
                <a:hlinkClick r:id="rId4"/>
              </a:rPr>
              <a:t>9</a:t>
            </a:r>
            <a:r>
              <a:rPr lang="pl-PL" dirty="0"/>
              <a:t> ustawy z dnia 16 kwietnia 2004 r. o ochronie przyrody,</a:t>
            </a:r>
          </a:p>
          <a:p>
            <a:r>
              <a:rPr lang="pl-PL" dirty="0"/>
              <a:t>b) o powierzchni zagospodarowania nie mniejszej niż 0,5 ha na obszarach innych niż wymienione w lit. a;</a:t>
            </a:r>
          </a:p>
          <a:p>
            <a:endParaRPr lang="pl-PL" dirty="0"/>
          </a:p>
          <a:p>
            <a:endParaRPr lang="pl-PL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2900" b="1" dirty="0"/>
          </a:p>
          <a:p>
            <a:pPr>
              <a:lnSpc>
                <a:spcPct val="150000"/>
              </a:lnSpc>
            </a:pPr>
            <a:endParaRPr lang="pl-PL" sz="19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545DD6-1C8A-4048-94D0-BCECABA8C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30772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4565</TotalTime>
  <Words>1005</Words>
  <Application>Microsoft Office PowerPoint</Application>
  <PresentationFormat>Niestandardowy</PresentationFormat>
  <Paragraphs>90</Paragraphs>
  <Slides>13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Open Sans</vt:lpstr>
      <vt:lpstr>Wingdings</vt:lpstr>
      <vt:lpstr>Motyw pakietu Office</vt:lpstr>
      <vt:lpstr>1_Motyw pakietu Office</vt:lpstr>
      <vt:lpstr>CorelDRAW</vt:lpstr>
      <vt:lpstr>  Zasada DNSH, Wypełnianie załącznika 2.1 Informacja o wpływie projektu na środowisko – najważniejsze informacje</vt:lpstr>
      <vt:lpstr>Warunki udzielenia dofinansowania – kwestie środowiskowe</vt:lpstr>
      <vt:lpstr>Dokumentacja potwierdzająca zgodność projektu z przepisami z zakresu ochrony środowiska</vt:lpstr>
      <vt:lpstr>Załącznik nr 2.1. Informacja o wpływie projektu na środowisko</vt:lpstr>
      <vt:lpstr>ZASADY HORYZONTALNE</vt:lpstr>
      <vt:lpstr>Podstawy prawne zasady DNSH</vt:lpstr>
      <vt:lpstr>Załącznik 2.1 – sekcja dotycząca zasady DNSH</vt:lpstr>
      <vt:lpstr>Załącznik nr 2.2. Dokumenty z procedury oceny oddziaływania na środowisko</vt:lpstr>
      <vt:lpstr>Decyzja o środowiskowych uwarunkowaniach (1 z 2) </vt:lpstr>
      <vt:lpstr>Decyzja o środowiskowych uwarunkowaniach (2 z 2) </vt:lpstr>
      <vt:lpstr>Załącznik nr 2.3. Zaświadczenie organu odpowiedzialnego za monitorowanie obszarów Natura 2000 (1 z 2)</vt:lpstr>
      <vt:lpstr>Załącznik nr 2.3. Zaświadczenie organu odpowiedzialnego za monitorowanie obszarów Natura 2000 (2 z 2)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Muńska Kamilla</cp:lastModifiedBy>
  <cp:revision>486</cp:revision>
  <cp:lastPrinted>2025-11-13T11:50:21Z</cp:lastPrinted>
  <dcterms:created xsi:type="dcterms:W3CDTF">2022-06-22T09:40:44Z</dcterms:created>
  <dcterms:modified xsi:type="dcterms:W3CDTF">2025-11-13T12:08:15Z</dcterms:modified>
</cp:coreProperties>
</file>