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741" r:id="rId2"/>
  </p:sldMasterIdLst>
  <p:notesMasterIdLst>
    <p:notesMasterId r:id="rId28"/>
  </p:notesMasterIdLst>
  <p:sldIdLst>
    <p:sldId id="397" r:id="rId3"/>
    <p:sldId id="275" r:id="rId4"/>
    <p:sldId id="436" r:id="rId5"/>
    <p:sldId id="1565" r:id="rId6"/>
    <p:sldId id="589" r:id="rId7"/>
    <p:sldId id="725" r:id="rId8"/>
    <p:sldId id="546" r:id="rId9"/>
    <p:sldId id="360" r:id="rId10"/>
    <p:sldId id="290" r:id="rId11"/>
    <p:sldId id="350" r:id="rId12"/>
    <p:sldId id="730" r:id="rId13"/>
    <p:sldId id="547" r:id="rId14"/>
    <p:sldId id="1566" r:id="rId15"/>
    <p:sldId id="287" r:id="rId16"/>
    <p:sldId id="1521" r:id="rId17"/>
    <p:sldId id="420" r:id="rId18"/>
    <p:sldId id="731" r:id="rId19"/>
    <p:sldId id="732" r:id="rId20"/>
    <p:sldId id="597" r:id="rId21"/>
    <p:sldId id="423" r:id="rId22"/>
    <p:sldId id="361" r:id="rId23"/>
    <p:sldId id="329" r:id="rId24"/>
    <p:sldId id="1567" r:id="rId25"/>
    <p:sldId id="333" r:id="rId26"/>
    <p:sldId id="398" r:id="rId2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397"/>
            <p14:sldId id="275"/>
            <p14:sldId id="436"/>
            <p14:sldId id="1565"/>
            <p14:sldId id="589"/>
            <p14:sldId id="725"/>
            <p14:sldId id="546"/>
            <p14:sldId id="360"/>
            <p14:sldId id="290"/>
            <p14:sldId id="350"/>
            <p14:sldId id="730"/>
            <p14:sldId id="547"/>
            <p14:sldId id="1566"/>
            <p14:sldId id="287"/>
            <p14:sldId id="1521"/>
            <p14:sldId id="420"/>
            <p14:sldId id="731"/>
            <p14:sldId id="732"/>
            <p14:sldId id="597"/>
            <p14:sldId id="423"/>
            <p14:sldId id="361"/>
            <p14:sldId id="329"/>
            <p14:sldId id="1567"/>
            <p14:sldId id="333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C8C"/>
    <a:srgbClr val="25F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700" autoAdjust="0"/>
  </p:normalViewPr>
  <p:slideViewPr>
    <p:cSldViewPr showGuides="1">
      <p:cViewPr varScale="1">
        <p:scale>
          <a:sx n="70" d="100"/>
          <a:sy n="70" d="100"/>
        </p:scale>
        <p:origin x="1114" y="6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68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Wszystkiego dostępnego.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ze zdjęci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78226-28DA-4C89-BB91-2FE9B46A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235" y="402483"/>
            <a:ext cx="4042516" cy="757964"/>
          </a:xfrm>
        </p:spPr>
        <p:txBody>
          <a:bodyPr>
            <a:normAutofit/>
          </a:bodyPr>
          <a:lstStyle>
            <a:lvl1pPr algn="l">
              <a:defRPr sz="2456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3072E-C06F-47DE-8040-8BE85B24C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710" y="1419664"/>
            <a:ext cx="2842177" cy="418581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526"/>
              </a:spcAft>
              <a:buFontTx/>
              <a:buNone/>
              <a:defRPr sz="175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2FFA31E5-493D-4F1B-AB10-7913686F07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88330" y="1450730"/>
            <a:ext cx="2842177" cy="418581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526"/>
              </a:spcAft>
              <a:buFontTx/>
              <a:buNone/>
              <a:defRPr sz="175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525875F-80CA-419E-91F0-69680CB42B1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72007" y="1407517"/>
            <a:ext cx="2842177" cy="418581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Aft>
                <a:spcPts val="526"/>
              </a:spcAft>
              <a:buFontTx/>
              <a:buNone/>
              <a:defRPr sz="1754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24980CB-5616-4074-860F-D6CA7AF31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8" y="150472"/>
            <a:ext cx="2192012" cy="504022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235C80-D8A8-4AFD-A7DA-61BA255E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75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52C05E-CECF-4669-A052-422BA12E34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92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B676503-45E5-4DE1-9EDB-FB67A11417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73819"/>
            <a:ext cx="3954285" cy="7132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DB3F564-CC83-41FB-AB68-5A4104ED3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45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znaków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51FD7327-966C-4F86-B986-D7CD4A77BA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Tekst: Fundusze Europejskie">
            <a:extLst>
              <a:ext uri="{FF2B5EF4-FFF2-40B4-BE49-F238E27FC236}">
                <a16:creationId xmlns:a16="http://schemas.microsoft.com/office/drawing/2014/main" id="{C1704EC1-A444-41A9-9681-E1D93FE5E0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9" name="Obraz 8" descr="Tekst: Fundusze Europejskie">
            <a:extLst>
              <a:ext uri="{FF2B5EF4-FFF2-40B4-BE49-F238E27FC236}">
                <a16:creationId xmlns:a16="http://schemas.microsoft.com/office/drawing/2014/main" id="{2F1A2867-CD66-4CBE-83BA-1AC2381C2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491065"/>
            <a:ext cx="3959225" cy="720090"/>
          </a:xfrm>
          <a:prstGeom prst="rect">
            <a:avLst/>
          </a:prstGeom>
        </p:spPr>
      </p:pic>
      <p:pic>
        <p:nvPicPr>
          <p:cNvPr id="10" name="Obraz 9" descr="Ciąg 4 znak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DC1B085E-5716-4606-8FC1-7BADC044C2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2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3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3922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82370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017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28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3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18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39C7C95-59E2-4CAE-BF96-71BE89C80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969642" y="4679745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593378" y="4500563"/>
            <a:ext cx="9721080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1733160" y="4500561"/>
            <a:ext cx="5781503" cy="35877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653660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1" y="1403552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15A863-4EA2-439D-BA74-27D69C9343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4113" y="1426170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a  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6305" y="2051050"/>
            <a:ext cx="4140000" cy="432017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4895647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71" r:id="rId11"/>
  </p:sldLayoutIdLst>
  <p:transition spd="slow">
    <p:push dir="u"/>
  </p:transition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1560" y="544387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870" y="1649734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D1B7591-C9C8-4143-9A05-D63CA7012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7335" y="6270139"/>
            <a:ext cx="8731059" cy="11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kdoctors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C4F37B1-F6F3-413E-B51F-FCA692C02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3070227"/>
            <a:ext cx="8640960" cy="2797842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Kryteria horyzontalne i dostępność  </a:t>
            </a:r>
            <a:b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w programie</a:t>
            </a:r>
            <a:b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Fundusze Europejskie dla Pomorza 2021-2027 </a:t>
            </a:r>
            <a:b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Rozwój infrastruktury turystyki kajakowej</a:t>
            </a: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8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Struktura i zawartość Karty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538" y="1619597"/>
            <a:ext cx="5760640" cy="46085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Godność człowieka (art. 1–5),</a:t>
            </a:r>
          </a:p>
          <a:p>
            <a:pPr>
              <a:spcAft>
                <a:spcPts val="1800"/>
              </a:spcAft>
            </a:pPr>
            <a:r>
              <a:rPr lang="pl-PL" dirty="0"/>
              <a:t>Wolność (art. 6-19)</a:t>
            </a:r>
          </a:p>
          <a:p>
            <a:pPr>
              <a:spcAft>
                <a:spcPts val="1800"/>
              </a:spcAft>
            </a:pPr>
            <a:r>
              <a:rPr lang="pl-PL" dirty="0"/>
              <a:t>Równość (art. 20–26),</a:t>
            </a:r>
          </a:p>
          <a:p>
            <a:pPr>
              <a:spcAft>
                <a:spcPts val="1800"/>
              </a:spcAft>
            </a:pPr>
            <a:r>
              <a:rPr lang="pl-PL" dirty="0"/>
              <a:t>Solidarność (art. 27–38),</a:t>
            </a:r>
          </a:p>
          <a:p>
            <a:pPr>
              <a:spcAft>
                <a:spcPts val="1800"/>
              </a:spcAft>
            </a:pPr>
            <a:r>
              <a:rPr lang="pl-PL" dirty="0"/>
              <a:t>Prawa obywatelskie (art. 39–46),</a:t>
            </a:r>
          </a:p>
          <a:p>
            <a:pPr>
              <a:spcAft>
                <a:spcPts val="1800"/>
              </a:spcAft>
            </a:pPr>
            <a:r>
              <a:rPr lang="pl-PL" dirty="0"/>
              <a:t>Wymiar sprawiedliwości (art. 47–50),</a:t>
            </a:r>
          </a:p>
          <a:p>
            <a:pPr>
              <a:spcAft>
                <a:spcPts val="1800"/>
              </a:spcAft>
            </a:pPr>
            <a:r>
              <a:rPr lang="pl-PL" dirty="0"/>
              <a:t>Postanowienia ogólne (art. 51–54).</a:t>
            </a:r>
          </a:p>
        </p:txBody>
      </p:sp>
    </p:spTree>
    <p:extLst>
      <p:ext uri="{BB962C8B-B14F-4D97-AF65-F5344CB8AC3E}">
        <p14:creationId xmlns:p14="http://schemas.microsoft.com/office/powerpoint/2010/main" val="29304873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3C974-FC3E-493E-AD77-D76634F1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403775"/>
          </a:xfrm>
        </p:spPr>
        <p:txBody>
          <a:bodyPr>
            <a:normAutofit/>
          </a:bodyPr>
          <a:lstStyle/>
          <a:p>
            <a:r>
              <a:rPr lang="pl-PL" dirty="0"/>
              <a:t>Procedura służąca do włączania postanowień Karty Praw Podstawowych Unii Europejskiej </a:t>
            </a:r>
            <a:br>
              <a:rPr lang="pl-PL" dirty="0"/>
            </a:br>
            <a:r>
              <a:rPr lang="pl-PL" dirty="0"/>
              <a:t>do praktyki wdrażania programów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3B5B44-D9AE-47FC-A05F-08EE134E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2195661"/>
            <a:ext cx="10369152" cy="475252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l-PL" b="1" dirty="0"/>
              <a:t>Uczestnik projektu/ostateczny odbiorca </a:t>
            </a:r>
            <a:r>
              <a:rPr lang="pl-PL" dirty="0"/>
              <a:t>może zgłosić do IZ</a:t>
            </a:r>
            <a:r>
              <a:rPr lang="pl-PL" b="1" dirty="0"/>
              <a:t> podejrzenia </a:t>
            </a:r>
            <a:br>
              <a:rPr lang="pl-PL" b="1" dirty="0"/>
            </a:br>
            <a:r>
              <a:rPr lang="pl-PL" b="1" dirty="0"/>
              <a:t>o niezgodności </a:t>
            </a:r>
            <a:r>
              <a:rPr lang="pl-PL" dirty="0"/>
              <a:t>tego projektu lub działań beneficjenta związanych z realizacją tego projektu z KPP. Zgłoszenie tego podejrzenia wymaga użycia formy pisemnej. </a:t>
            </a:r>
          </a:p>
          <a:p>
            <a:pPr>
              <a:spcBef>
                <a:spcPts val="1200"/>
              </a:spcBef>
            </a:pPr>
            <a:r>
              <a:rPr lang="pl-PL" dirty="0"/>
              <a:t>W procesie składania zgłoszenia o podejrzeniu niezgodności z KPP do IZ </a:t>
            </a:r>
            <a:r>
              <a:rPr lang="pl-PL" b="1" dirty="0"/>
              <a:t>uczestnik projektu/ ostateczny odbiorca musi wykazać </a:t>
            </a:r>
            <a:r>
              <a:rPr lang="pl-PL" sz="2400" b="1" spc="150" dirty="0">
                <a:solidFill>
                  <a:srgbClr val="C00000"/>
                </a:solidFill>
              </a:rPr>
              <a:t>interes faktyczny</a:t>
            </a:r>
            <a:r>
              <a:rPr lang="pl-PL" b="1" dirty="0"/>
              <a:t>. </a:t>
            </a:r>
          </a:p>
          <a:p>
            <a:pPr>
              <a:spcBef>
                <a:spcPts val="1200"/>
              </a:spcBef>
            </a:pPr>
            <a:r>
              <a:rPr lang="pl-PL" b="1" dirty="0"/>
              <a:t>Każdy – </a:t>
            </a:r>
            <a:r>
              <a:rPr lang="pl-PL" dirty="0"/>
              <a:t>w tym również organizacje pozarządowe, które działają na rzecz dostępności lub równego traktowania </a:t>
            </a:r>
            <a:r>
              <a:rPr lang="pl-PL" b="1" dirty="0"/>
              <a:t>– może poinformować IZ lub beneficjenta o zauważonych problemach, nieprawidłowościach czy błędach związanych ze stosowaniem zapisów KPP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480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4CE09-B4AD-4F3E-826E-3075ED796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94" y="4931965"/>
            <a:ext cx="9577064" cy="175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niedyskryminacji, 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dostępność dla osób z niepełnosprawnościami)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D2B6DD11-BBD9-48E0-B55A-041690171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/>
          <a:stretch>
            <a:fillRect/>
          </a:stretch>
        </p:blipFill>
        <p:spPr>
          <a:xfrm>
            <a:off x="233338" y="2555701"/>
            <a:ext cx="10009188" cy="1752600"/>
          </a:xfrm>
        </p:spPr>
      </p:pic>
    </p:spTree>
    <p:extLst>
      <p:ext uri="{BB962C8B-B14F-4D97-AF65-F5344CB8AC3E}">
        <p14:creationId xmlns:p14="http://schemas.microsoft.com/office/powerpoint/2010/main" val="7251326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0" rIns="0" bIns="0" rtlCol="0" anchor="t" anchorCtr="0">
            <a:spAutoFit/>
          </a:bodyPr>
          <a:lstStyle/>
          <a:p>
            <a:pPr marL="12695">
              <a:lnSpc>
                <a:spcPct val="100000"/>
              </a:lnSpc>
              <a:spcBef>
                <a:spcPts val="95"/>
              </a:spcBef>
            </a:pPr>
            <a:r>
              <a:rPr sz="2799" spc="-10" dirty="0"/>
              <a:t>Artykuł </a:t>
            </a:r>
            <a:r>
              <a:rPr sz="2799" spc="-5" dirty="0"/>
              <a:t>9 Zasady</a:t>
            </a:r>
            <a:r>
              <a:rPr sz="2799" spc="50" dirty="0"/>
              <a:t> </a:t>
            </a:r>
            <a:r>
              <a:rPr sz="2799" spc="-5" dirty="0"/>
              <a:t>horyzontalne</a:t>
            </a:r>
            <a:endParaRPr sz="2799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30EE8C8-7D45-4208-8DCC-67446C69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403552"/>
            <a:ext cx="10081121" cy="475254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865"/>
              </a:spcBef>
              <a:buNone/>
            </a:pPr>
            <a:r>
              <a:rPr lang="pl-PL" sz="2400" spc="-5" dirty="0">
                <a:latin typeface="Arial"/>
                <a:cs typeface="Arial"/>
              </a:rPr>
              <a:t>3.</a:t>
            </a:r>
            <a:endParaRPr lang="pl-PL" sz="2400" dirty="0">
              <a:latin typeface="Arial"/>
              <a:cs typeface="Arial"/>
            </a:endParaRPr>
          </a:p>
          <a:p>
            <a:pPr marL="0" indent="0">
              <a:lnSpc>
                <a:spcPct val="124000"/>
              </a:lnSpc>
              <a:spcBef>
                <a:spcPts val="1200"/>
              </a:spcBef>
              <a:buNone/>
            </a:pPr>
            <a:r>
              <a:rPr lang="pl-PL" sz="2400" spc="-5" dirty="0">
                <a:latin typeface="Arial"/>
                <a:cs typeface="Arial"/>
              </a:rPr>
              <a:t>Państwa członkowskie i Komisja podejmują odpowiednie </a:t>
            </a:r>
            <a:r>
              <a:rPr lang="pl-PL" sz="2400" dirty="0">
                <a:latin typeface="Arial"/>
                <a:cs typeface="Arial"/>
              </a:rPr>
              <a:t>kroki </a:t>
            </a:r>
            <a:r>
              <a:rPr lang="pl-PL" sz="2400" spc="-5" dirty="0">
                <a:latin typeface="Arial"/>
                <a:cs typeface="Arial"/>
              </a:rPr>
              <a:t>w</a:t>
            </a:r>
            <a:r>
              <a:rPr lang="pl-PL" sz="2400" spc="35" dirty="0">
                <a:latin typeface="Arial"/>
                <a:cs typeface="Arial"/>
              </a:rPr>
              <a:t> </a:t>
            </a:r>
            <a:r>
              <a:rPr lang="pl-PL" sz="2400" spc="-5" dirty="0">
                <a:latin typeface="Arial"/>
                <a:cs typeface="Arial"/>
              </a:rPr>
              <a:t>celu </a:t>
            </a:r>
            <a:r>
              <a:rPr lang="pl-PL" sz="2400" b="1" spc="-5" dirty="0">
                <a:latin typeface="Arial"/>
                <a:cs typeface="Arial"/>
              </a:rPr>
              <a:t>zapobiegania </a:t>
            </a:r>
            <a:r>
              <a:rPr lang="pl-PL" sz="2400" b="1" dirty="0">
                <a:latin typeface="Arial"/>
                <a:cs typeface="Arial"/>
              </a:rPr>
              <a:t>wszelkiej </a:t>
            </a:r>
            <a:r>
              <a:rPr lang="pl-PL" sz="2400" b="1" spc="-10" dirty="0">
                <a:latin typeface="Arial"/>
                <a:cs typeface="Arial"/>
              </a:rPr>
              <a:t>dyskryminacji </a:t>
            </a:r>
            <a:r>
              <a:rPr lang="pl-PL" sz="2400" dirty="0">
                <a:latin typeface="Arial"/>
                <a:cs typeface="Arial"/>
              </a:rPr>
              <a:t>ze </a:t>
            </a:r>
            <a:r>
              <a:rPr lang="pl-PL" sz="2400" spc="-5" dirty="0">
                <a:latin typeface="Arial"/>
                <a:cs typeface="Arial"/>
              </a:rPr>
              <a:t>względu</a:t>
            </a:r>
            <a:r>
              <a:rPr lang="pl-PL" sz="2400" spc="105" dirty="0">
                <a:latin typeface="Arial"/>
                <a:cs typeface="Arial"/>
              </a:rPr>
              <a:t> </a:t>
            </a:r>
            <a:r>
              <a:rPr lang="pl-PL" sz="2400" spc="-5" dirty="0">
                <a:latin typeface="Arial"/>
                <a:cs typeface="Arial"/>
              </a:rPr>
              <a:t>na:</a:t>
            </a:r>
          </a:p>
          <a:p>
            <a:pPr marL="0" indent="0" algn="ctr">
              <a:lnSpc>
                <a:spcPct val="124000"/>
              </a:lnSpc>
              <a:spcBef>
                <a:spcPts val="1200"/>
              </a:spcBef>
              <a:buNone/>
            </a:pPr>
            <a:r>
              <a:rPr lang="pl-PL" sz="2400" spc="-5" dirty="0">
                <a:latin typeface="Arial"/>
                <a:cs typeface="Arial"/>
              </a:rPr>
              <a:t>płeć, rasę lub pochodzenie etniczne, religię lub światopogląd,  niepełnosprawność, wiek lub orientację</a:t>
            </a:r>
            <a:r>
              <a:rPr lang="pl-PL" sz="2400" spc="25" dirty="0">
                <a:latin typeface="Arial"/>
                <a:cs typeface="Arial"/>
              </a:rPr>
              <a:t> </a:t>
            </a:r>
            <a:r>
              <a:rPr lang="pl-PL" sz="2400" spc="-5" dirty="0">
                <a:latin typeface="Arial"/>
                <a:cs typeface="Arial"/>
              </a:rPr>
              <a:t>seksualną</a:t>
            </a:r>
            <a:endParaRPr lang="pl-PL" sz="2400" dirty="0">
              <a:latin typeface="Arial"/>
              <a:cs typeface="Arial"/>
            </a:endParaRPr>
          </a:p>
          <a:p>
            <a:pPr marL="0" marR="609356" indent="0">
              <a:lnSpc>
                <a:spcPct val="124000"/>
              </a:lnSpc>
              <a:spcBef>
                <a:spcPts val="1200"/>
              </a:spcBef>
              <a:buNone/>
            </a:pPr>
            <a:r>
              <a:rPr lang="pl-PL" sz="2400" spc="-5" dirty="0">
                <a:latin typeface="Arial"/>
                <a:cs typeface="Arial"/>
              </a:rPr>
              <a:t>podczas przygotowywania, wdrażania, monitorowania, sprawozdawczości  </a:t>
            </a:r>
            <a:r>
              <a:rPr lang="pl-PL" sz="2400" dirty="0">
                <a:latin typeface="Arial"/>
                <a:cs typeface="Arial"/>
              </a:rPr>
              <a:t> </a:t>
            </a:r>
            <a:br>
              <a:rPr lang="pl-PL" sz="2400" dirty="0">
                <a:latin typeface="Arial"/>
                <a:cs typeface="Arial"/>
              </a:rPr>
            </a:br>
            <a:r>
              <a:rPr lang="pl-PL" sz="2400" spc="-5" dirty="0">
                <a:latin typeface="Arial"/>
                <a:cs typeface="Arial"/>
              </a:rPr>
              <a:t>i ewaluacji </a:t>
            </a:r>
            <a:r>
              <a:rPr lang="pl-PL" sz="2400" spc="-20" dirty="0">
                <a:latin typeface="Arial"/>
                <a:cs typeface="Arial"/>
              </a:rPr>
              <a:t>programów.</a:t>
            </a:r>
            <a:endParaRPr lang="pl-PL" sz="2400" dirty="0">
              <a:latin typeface="Arial"/>
              <a:cs typeface="Arial"/>
            </a:endParaRPr>
          </a:p>
          <a:p>
            <a:pPr marL="0" marR="5078" indent="0">
              <a:lnSpc>
                <a:spcPct val="124000"/>
              </a:lnSpc>
              <a:spcBef>
                <a:spcPts val="1200"/>
              </a:spcBef>
              <a:buNone/>
            </a:pPr>
            <a:r>
              <a:rPr lang="pl-PL" sz="2400" spc="-5" dirty="0">
                <a:latin typeface="Arial"/>
                <a:cs typeface="Arial"/>
              </a:rPr>
              <a:t>W procesie przygotowywania i wdrażania programów należy w </a:t>
            </a:r>
            <a:r>
              <a:rPr lang="pl-PL" sz="2400" dirty="0">
                <a:latin typeface="Arial"/>
                <a:cs typeface="Arial"/>
              </a:rPr>
              <a:t>szczególności  </a:t>
            </a:r>
            <a:r>
              <a:rPr lang="pl-PL" sz="2400" spc="-5" dirty="0">
                <a:latin typeface="Arial"/>
                <a:cs typeface="Arial"/>
              </a:rPr>
              <a:t>wziąć pod uwagę zapewnienie dostępności dla osób z</a:t>
            </a:r>
            <a:r>
              <a:rPr lang="pl-PL" sz="2400" spc="135" dirty="0">
                <a:latin typeface="Arial"/>
                <a:cs typeface="Arial"/>
              </a:rPr>
              <a:t> </a:t>
            </a:r>
            <a:r>
              <a:rPr lang="pl-PL" sz="2400" spc="-5" dirty="0">
                <a:latin typeface="Arial"/>
                <a:cs typeface="Arial"/>
              </a:rPr>
              <a:t>niepełnosprawnościami</a:t>
            </a:r>
            <a:r>
              <a:rPr lang="pl-PL" sz="2199" spc="-5" dirty="0">
                <a:latin typeface="Arial"/>
                <a:cs typeface="Arial"/>
              </a:rPr>
              <a:t>.</a:t>
            </a:r>
            <a:endParaRPr lang="pl-PL" sz="2199" dirty="0">
              <a:latin typeface="Arial"/>
              <a:cs typeface="Arial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Osoba ze szczególnymi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2" y="1619597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00BA4-1162-43A3-A018-7DE37E7E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84" y="251445"/>
            <a:ext cx="9244082" cy="683695"/>
          </a:xfrm>
        </p:spPr>
        <p:txBody>
          <a:bodyPr>
            <a:normAutofit fontScale="90000"/>
          </a:bodyPr>
          <a:lstStyle/>
          <a:p>
            <a:r>
              <a:rPr lang="pl-PL" dirty="0"/>
              <a:t>Zasada równości szans i niedyskryminacji, </a:t>
            </a:r>
            <a:br>
              <a:rPr lang="pl-PL" dirty="0"/>
            </a:br>
            <a:r>
              <a:rPr lang="pl-PL" dirty="0"/>
              <a:t>w tym dostępności dla osób z niepełnosprawnościami EFS+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C57ED6-B98D-41AC-99C6-E88C51C4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1839925"/>
            <a:ext cx="10458475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dirty="0"/>
              <a:t>Ocenie podlega </a:t>
            </a:r>
            <a:r>
              <a:rPr lang="pl-PL" b="1" dirty="0"/>
              <a:t>pozytywny wpływ projektu </a:t>
            </a:r>
            <a:r>
              <a:rPr lang="pl-PL" dirty="0"/>
              <a:t>na realizację zasady równości szans </a:t>
            </a:r>
            <a:br>
              <a:rPr lang="pl-PL" dirty="0"/>
            </a:br>
            <a:r>
              <a:rPr lang="pl-PL" dirty="0"/>
              <a:t>i niedyskryminacji, w tym dostępności dla osób z niepełnosprawnościami, tj.: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pl-PL" dirty="0"/>
              <a:t>czy wszystkie elementy (</a:t>
            </a:r>
            <a:r>
              <a:rPr lang="pl-PL" b="1" dirty="0"/>
              <a:t>produkty i usługi</a:t>
            </a:r>
            <a:r>
              <a:rPr lang="pl-PL" dirty="0"/>
              <a:t>) składające się na przedmiot projektu</a:t>
            </a:r>
            <a:r>
              <a:rPr lang="pl-PL" b="1" dirty="0"/>
              <a:t>, będą dostępne </a:t>
            </a:r>
            <a:r>
              <a:rPr lang="pl-PL" dirty="0"/>
              <a:t>dla wszystkich ich użytkowniczek oraz użytkowników …</a:t>
            </a:r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r>
              <a:rPr lang="pl-PL" dirty="0"/>
              <a:t>czy projekt jest zgodny z warunkami w zakresie równości szans </a:t>
            </a:r>
            <a:br>
              <a:rPr lang="pl-PL" dirty="0"/>
            </a:br>
            <a:r>
              <a:rPr lang="pl-PL" dirty="0"/>
              <a:t>i niedyskryminacji zamieszczonymi w opisie działań na rzecz zapewnienia równości, włączenia społecznego i niedyskryminacji dla celu szczegółowego </a:t>
            </a:r>
            <a:br>
              <a:rPr lang="pl-PL" dirty="0"/>
            </a:br>
            <a:r>
              <a:rPr lang="pl-PL" dirty="0"/>
              <a:t>4 (vi) FEP 2021-2027?</a:t>
            </a:r>
          </a:p>
        </p:txBody>
      </p:sp>
    </p:spTree>
    <p:extLst>
      <p:ext uri="{BB962C8B-B14F-4D97-AF65-F5344CB8AC3E}">
        <p14:creationId xmlns:p14="http://schemas.microsoft.com/office/powerpoint/2010/main" val="13256718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9682" y="5336629"/>
            <a:ext cx="6480720" cy="648546"/>
          </a:xfrm>
        </p:spPr>
        <p:txBody>
          <a:bodyPr>
            <a:normAutofit fontScale="90000"/>
          </a:bodyPr>
          <a:lstStyle/>
          <a:p>
            <a:r>
              <a:rPr lang="pl-PL" dirty="0"/>
              <a:t>Konwencja ONZ </a:t>
            </a:r>
            <a:br>
              <a:rPr lang="pl-PL" dirty="0"/>
            </a:br>
            <a:r>
              <a:rPr lang="pl-PL" dirty="0"/>
              <a:t>o prawach 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89322" y="142725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CBDA-3712-4DD2-9099-2B34B543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64" y="278775"/>
            <a:ext cx="8640381" cy="1331767"/>
          </a:xfrm>
        </p:spPr>
        <p:txBody>
          <a:bodyPr>
            <a:normAutofit/>
          </a:bodyPr>
          <a:lstStyle/>
          <a:p>
            <a:r>
              <a:rPr lang="pl-PL" dirty="0"/>
              <a:t>Procedura służąca do włączania zapisów KPON</a:t>
            </a:r>
            <a:br>
              <a:rPr lang="pl-PL" dirty="0"/>
            </a:br>
            <a:r>
              <a:rPr lang="pl-PL" dirty="0"/>
              <a:t>do praktyki wdrażania programów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26F0A-DC78-4577-855F-B0A9DC47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98" y="1907629"/>
            <a:ext cx="10009112" cy="446449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l-PL" b="1" dirty="0"/>
              <a:t>Uczestnik projektu/ ostateczny odbiorca może zgłosić do IZ podejrzenia o niezgodności tego projektu lub działań beneficjenta związanych z realizacją tego projektu z KPON</a:t>
            </a:r>
            <a:r>
              <a:rPr lang="pl-PL" dirty="0"/>
              <a:t>. Zgłoszenie tego podejrzenia wymaga użycia formy pisemnej. </a:t>
            </a:r>
          </a:p>
          <a:p>
            <a:pPr>
              <a:spcAft>
                <a:spcPts val="2400"/>
              </a:spcAft>
            </a:pPr>
            <a:r>
              <a:rPr lang="pl-PL" dirty="0"/>
              <a:t>W procesie składania zgłoszenia o podejrzeniu niezgodności z KPON do IZ </a:t>
            </a:r>
            <a:r>
              <a:rPr lang="pl-PL" b="1" dirty="0"/>
              <a:t>uczestnik projektu/ ostateczny odbiorca musi wykazać interes faktyczny</a:t>
            </a:r>
            <a:r>
              <a:rPr lang="pl-PL" dirty="0"/>
              <a:t>, to znaczy musi istnieć podstawa faktyczna dla danej osoby do złożenia takiego zgłoszenia. Zgłoszenia o podejrzeniu niezgodności z KPON mogą składać </a:t>
            </a:r>
            <a:r>
              <a:rPr lang="pl-PL" b="1" dirty="0"/>
              <a:t>tylko osoby z niepełnosprawnością lub ich przedstawiciel ustawowy</a:t>
            </a:r>
            <a:r>
              <a:rPr lang="pl-PL" dirty="0"/>
              <a:t> (np. w przypadku osób niepełnoletnich lub ubezwłasnowolnionych).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44478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CBDA-3712-4DD2-9099-2B34B543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64" y="278775"/>
            <a:ext cx="8640381" cy="1331767"/>
          </a:xfrm>
        </p:spPr>
        <p:txBody>
          <a:bodyPr>
            <a:normAutofit/>
          </a:bodyPr>
          <a:lstStyle/>
          <a:p>
            <a:r>
              <a:rPr lang="pl-PL" dirty="0"/>
              <a:t>Procedura służąca do włączania zapisów KPON</a:t>
            </a:r>
            <a:br>
              <a:rPr lang="pl-PL" dirty="0"/>
            </a:br>
            <a:r>
              <a:rPr lang="pl-PL" dirty="0"/>
              <a:t>do praktyki wdrażania programów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26F0A-DC78-4577-855F-B0A9DC47C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2735340"/>
            <a:ext cx="993710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Jednocześnie, każdy inny podmiot/osoba – w tym również organizacje pozarządowe działające na rzecz dostępności lub równego traktowania – </a:t>
            </a:r>
            <a:br>
              <a:rPr lang="pl-PL" dirty="0"/>
            </a:br>
            <a:r>
              <a:rPr lang="pl-PL" dirty="0"/>
              <a:t>będą mogły </a:t>
            </a:r>
            <a:r>
              <a:rPr lang="pl-PL" b="1" dirty="0"/>
              <a:t>poinformować</a:t>
            </a:r>
            <a:r>
              <a:rPr lang="pl-PL" dirty="0"/>
              <a:t> beneficjenta lub IZ o zauważonych problemach, nieprawidłowościach, czy błędach związanych ze stosowaniem przepisów KPON w związku z realizacją projektu.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9184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539834"/>
            <a:ext cx="9757083" cy="720003"/>
          </a:xfrm>
        </p:spPr>
        <p:txBody>
          <a:bodyPr>
            <a:normAutofit/>
          </a:bodyPr>
          <a:lstStyle/>
          <a:p>
            <a:r>
              <a:rPr lang="pl-PL" dirty="0"/>
              <a:t>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03573"/>
            <a:ext cx="9937104" cy="482453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Ocenie podlega zgodność projektu z Konwencją o Prawach Osób Niepełnosprawnych, sporządzoną w Nowym Jorku dnia 13 grudnia 2006 r., tj.: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b="1" dirty="0"/>
              <a:t>czy zapisy wniosku </a:t>
            </a:r>
            <a:r>
              <a:rPr lang="pl-PL" dirty="0"/>
              <a:t>o dofinansowanie dotyczące zakresu i sposobu realizacji projektu oraz wnioskodawcy </a:t>
            </a:r>
            <a:r>
              <a:rPr lang="pl-PL" b="1" dirty="0"/>
              <a:t>nie stoją w sprzeczności </a:t>
            </a:r>
            <a:br>
              <a:rPr lang="pl-PL" b="1" dirty="0"/>
            </a:br>
            <a:r>
              <a:rPr lang="pl-PL" dirty="0"/>
              <a:t>z wymogami Konwencji o Prawach Osób Niepełnosprawnych?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w przypadku, gdy we wniosku o dofinansowanie stwierdzono </a:t>
            </a:r>
            <a:r>
              <a:rPr lang="pl-PL" b="1" dirty="0"/>
              <a:t>neutralny charakter</a:t>
            </a:r>
            <a:r>
              <a:rPr lang="pl-PL" dirty="0"/>
              <a:t> wymogów Konwencji o Prawach Osób Niepełnosprawnych względem zakresu i sposobu realizacji projektu oraz wnioskodawcy: </a:t>
            </a:r>
            <a:br>
              <a:rPr lang="pl-PL" dirty="0"/>
            </a:br>
            <a:r>
              <a:rPr lang="pl-PL" b="1" dirty="0"/>
              <a:t>czy neutralny charakter wymogów został zidentyfikowany prawidłowo</a:t>
            </a:r>
            <a:r>
              <a:rPr lang="pl-P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86199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9C796BA-21D3-4899-9621-AFE92EC87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0" y="5003973"/>
            <a:ext cx="3602492" cy="240191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85C74-D3A3-4EC6-8E95-1D623BEF75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4819" y="1043533"/>
            <a:ext cx="9505056" cy="352794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600" dirty="0"/>
              <a:t>Zasada zrównoważonego rozwoju w tym zasada DNSH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600" dirty="0"/>
              <a:t>Zasada równości kobiet i mężczyzn.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600" dirty="0"/>
              <a:t>Karta Praw Podstawowych Unii Europejskiej (KPP).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600" dirty="0"/>
              <a:t>Zasada równości szans i niedyskryminacji, </a:t>
            </a:r>
            <a:br>
              <a:rPr lang="pl-PL" sz="2600" dirty="0"/>
            </a:br>
            <a:r>
              <a:rPr lang="pl-PL" sz="2600" dirty="0"/>
              <a:t>w tym dostępności dla osób z niepełnosprawnościami.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600" dirty="0"/>
              <a:t>Konwencja o Prawach Osób Niepełnosprawnych (KPON).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459156"/>
            <a:ext cx="10225136" cy="881442"/>
          </a:xfrm>
        </p:spPr>
        <p:txBody>
          <a:bodyPr>
            <a:normAutofit/>
          </a:bodyPr>
          <a:lstStyle/>
          <a:p>
            <a:r>
              <a:rPr lang="pl-PL" dirty="0"/>
              <a:t>Dyskryminacja ze względu na niepełnosprawność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138" y="1619597"/>
            <a:ext cx="9071823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Jakiekolwiek różnicowanie</a:t>
            </a:r>
            <a:r>
              <a:rPr lang="pl-PL" dirty="0"/>
              <a:t>, </a:t>
            </a:r>
            <a:r>
              <a:rPr lang="pl-PL" b="1" dirty="0"/>
              <a:t>wykluczanie lub ograniczanie </a:t>
            </a:r>
            <a:br>
              <a:rPr lang="pl-PL" dirty="0"/>
            </a:br>
            <a:r>
              <a:rPr lang="pl-PL" dirty="0"/>
              <a:t>ze względu na niepełnosprawność, którego celem lub skutkiem</a:t>
            </a:r>
            <a:br>
              <a:rPr lang="pl-PL" dirty="0"/>
            </a:br>
            <a:r>
              <a:rPr lang="pl-PL" dirty="0"/>
              <a:t>jest naruszenie lub zniweczenie uznania, korzystania lub wykonywania wszelkich praw człowieka i podstawowych wolności w dziedzinie </a:t>
            </a:r>
          </a:p>
          <a:p>
            <a:pPr marL="354013" indent="0">
              <a:spcBef>
                <a:spcPts val="1200"/>
              </a:spcBef>
              <a:buNone/>
            </a:pPr>
            <a:r>
              <a:rPr lang="pl-PL" dirty="0"/>
              <a:t>polityki, gospodarki, społecznej, kulturalnej, obywatelskiej lub </a:t>
            </a:r>
            <a:br>
              <a:rPr lang="pl-PL" dirty="0"/>
            </a:br>
            <a:r>
              <a:rPr lang="pl-PL" dirty="0"/>
              <a:t>w jakiejkolwiek innej, na zasadzie równości z innymi osobami.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Obejmuje to wszelkie przejawy dyskryminacji, w tym odmowę racjonalnego usprawnienia. </a:t>
            </a:r>
          </a:p>
        </p:txBody>
      </p:sp>
    </p:spTree>
    <p:extLst>
      <p:ext uri="{BB962C8B-B14F-4D97-AF65-F5344CB8AC3E}">
        <p14:creationId xmlns:p14="http://schemas.microsoft.com/office/powerpoint/2010/main" val="3181083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– główne typy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051645"/>
            <a:ext cx="9397044" cy="33843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architektoniczne – m.in.. wysokie progi, schody, nierówna nawierzchnia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cyfrowe – niedostępność stron internetowych, aplikacji mobilnych, dokumentów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informacyjno-komunikacyjne – m.in. brak tłumaczenia na polski język migowy (PJM), brak pętli indukcyjnych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społeczne</a:t>
            </a:r>
          </a:p>
        </p:txBody>
      </p:sp>
    </p:spTree>
    <p:extLst>
      <p:ext uri="{BB962C8B-B14F-4D97-AF65-F5344CB8AC3E}">
        <p14:creationId xmlns:p14="http://schemas.microsoft.com/office/powerpoint/2010/main" val="357538289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837"/>
            <a:ext cx="8640381" cy="648072"/>
          </a:xfrm>
        </p:spPr>
        <p:txBody>
          <a:bodyPr>
            <a:normAutofit/>
          </a:bodyPr>
          <a:lstStyle/>
          <a:p>
            <a:r>
              <a:rPr lang="pl-PL" dirty="0"/>
              <a:t>Uniwersalne projektowanie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2321695"/>
            <a:ext cx="9289032" cy="226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Uniwersalne projektowanie </a:t>
            </a:r>
            <a:r>
              <a:rPr lang="pl-PL" dirty="0"/>
              <a:t>jest to projektowanie produktów oraz otoczenia tak, aby były one dostępne dla wszystkich ludzi, (osób niepełnosprawnych, seniorów, matek i ojców z wózkami dziecięcymi, osób wysokich, otyłych, kobiet w ciąży itp.) w największym możliwym stopniu, bez potrzeby adaptacji bądź wyspecjalizowanego projektowania.</a:t>
            </a:r>
          </a:p>
        </p:txBody>
      </p:sp>
    </p:spTree>
    <p:extLst>
      <p:ext uri="{BB962C8B-B14F-4D97-AF65-F5344CB8AC3E}">
        <p14:creationId xmlns:p14="http://schemas.microsoft.com/office/powerpoint/2010/main" val="40204689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32A3F5-8E99-4FE9-98E1-A9C7C9D7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01913" indent="-2601913"/>
            <a:r>
              <a:rPr lang="pl-PL" dirty="0"/>
              <a:t>Art. 30 KPON – Udział w życiu kulturalnym, rekreacji, wypoczynku i sporcie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4F89255-8E7F-45A3-BD33-98F0724B12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10" y="2627709"/>
            <a:ext cx="7128792" cy="4693647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E1E4AD7-F838-431E-B227-40B10484D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394" y="1533569"/>
            <a:ext cx="9433970" cy="1080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/>
              <a:t>Platforma transferowa i podnośnik </a:t>
            </a:r>
            <a:r>
              <a:rPr lang="pl-PL" dirty="0"/>
              <a:t>dla osób z niepełnosprawnościami, źródło: </a:t>
            </a:r>
            <a:r>
              <a:rPr lang="pl-PL" dirty="0">
                <a:hlinkClick r:id="rId3"/>
              </a:rPr>
              <a:t>https://thedockdoctors.com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65145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837"/>
            <a:ext cx="8640381" cy="648072"/>
          </a:xfrm>
        </p:spPr>
        <p:txBody>
          <a:bodyPr>
            <a:normAutofit/>
          </a:bodyPr>
          <a:lstStyle/>
          <a:p>
            <a:r>
              <a:rPr lang="pl-PL" dirty="0"/>
              <a:t>Dostępność w zamówieniach publicznych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50" y="2263188"/>
            <a:ext cx="8639486" cy="209723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Artykuł 100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Zamawiający ma przede wszystkim obowiązek uwzględnić </a:t>
            </a:r>
            <a:r>
              <a:rPr lang="pl-PL" b="1" spc="150" dirty="0">
                <a:solidFill>
                  <a:srgbClr val="C00000"/>
                </a:solidFill>
              </a:rPr>
              <a:t>dostępność w opisie przedmiotu zamówienia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dirty="0"/>
              <a:t>tak, aby odpowiadał on na potrzeby osób z niepełnosprawnościami...</a:t>
            </a:r>
          </a:p>
        </p:txBody>
      </p:sp>
    </p:spTree>
    <p:extLst>
      <p:ext uri="{BB962C8B-B14F-4D97-AF65-F5344CB8AC3E}">
        <p14:creationId xmlns:p14="http://schemas.microsoft.com/office/powerpoint/2010/main" val="67297788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E85C-EC86-4892-84BB-2AFF0F45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580037"/>
            <a:ext cx="6133117" cy="648546"/>
          </a:xfrm>
        </p:spPr>
        <p:txBody>
          <a:bodyPr/>
          <a:lstStyle/>
          <a:p>
            <a:pPr algn="r"/>
            <a:r>
              <a:rPr lang="pl-PL" dirty="0"/>
              <a:t>Wszystkiego dostępnego!</a:t>
            </a:r>
          </a:p>
        </p:txBody>
      </p:sp>
      <p:pic>
        <p:nvPicPr>
          <p:cNvPr id="7" name="Symbol zastępczy obrazu 6" descr="linie naprowadzające na chodniku oraz pole uwagi ">
            <a:extLst>
              <a:ext uri="{FF2B5EF4-FFF2-40B4-BE49-F238E27FC236}">
                <a16:creationId xmlns:a16="http://schemas.microsoft.com/office/drawing/2014/main" id="{5D17C87C-44E9-4F2C-BF5B-129F151135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70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259557"/>
            <a:ext cx="10009113" cy="57602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2400" dirty="0">
                <a:hlinkClick r:id="rId2"/>
              </a:rPr>
              <a:t>Wytyczne dotyczące realizacji zasad równościowych </a:t>
            </a:r>
            <a:br>
              <a:rPr lang="pl-PL" sz="2400" dirty="0">
                <a:hlinkClick r:id="rId2"/>
              </a:rPr>
            </a:br>
            <a:r>
              <a:rPr lang="pl-PL" sz="2400" dirty="0">
                <a:hlinkClick r:id="rId2"/>
              </a:rPr>
              <a:t>w ramach funduszy unijnych na lata 2021-2027</a:t>
            </a:r>
            <a:endParaRPr lang="pl-PL" sz="2400" dirty="0"/>
          </a:p>
          <a:p>
            <a:pPr marL="0" indent="0">
              <a:spcBef>
                <a:spcPts val="3000"/>
              </a:spcBef>
              <a:spcAft>
                <a:spcPts val="2400"/>
              </a:spcAft>
              <a:buNone/>
            </a:pPr>
            <a:r>
              <a:rPr lang="pl-PL" dirty="0"/>
              <a:t>Załączniki do wytycznych:</a:t>
            </a:r>
          </a:p>
          <a:p>
            <a:pPr marL="903288" lvl="1" indent="-45085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b="1" dirty="0"/>
              <a:t>Standard minimum </a:t>
            </a:r>
            <a:r>
              <a:rPr lang="pl-PL" dirty="0"/>
              <a:t>(równość kobiet i mężczyzn – EFS+);</a:t>
            </a:r>
          </a:p>
          <a:p>
            <a:pPr marL="903288" lvl="1" indent="-45085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b="1" dirty="0"/>
              <a:t>Standardy dostępności </a:t>
            </a:r>
            <a:r>
              <a:rPr lang="pl-PL" dirty="0"/>
              <a:t>dla polityki spójności na lata 2021-2027;  </a:t>
            </a:r>
          </a:p>
          <a:p>
            <a:pPr marL="903288" lvl="1" indent="-45085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b="1" dirty="0"/>
              <a:t>Procedura służąca </a:t>
            </a:r>
            <a:r>
              <a:rPr lang="pl-PL" dirty="0"/>
              <a:t>do włączania zapisów Konwencji o prawach osób niepełnosprawnych do praktyki wdrażania programów;</a:t>
            </a:r>
          </a:p>
          <a:p>
            <a:pPr marL="903288" lvl="1" indent="-450850"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pl-PL" b="1" dirty="0"/>
              <a:t>Procedura służąca </a:t>
            </a:r>
            <a:r>
              <a:rPr lang="pl-PL" dirty="0"/>
              <a:t>do włączania postanowień Karty Praw Podstawowych Unii Europejskiej do praktyki wdrażania programów.</a:t>
            </a:r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obieta i mężczyzna przy burcie na statku patrzy na skaczące w oddali do wody dwa delfiny. w oddali fragment wyspy i dwie żaglówki">
            <a:extLst>
              <a:ext uri="{FF2B5EF4-FFF2-40B4-BE49-F238E27FC236}">
                <a16:creationId xmlns:a16="http://schemas.microsoft.com/office/drawing/2014/main" id="{1356E929-BE6F-4983-B838-CC62C9831C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8152"/>
          <a:stretch>
            <a:fillRect/>
          </a:stretch>
        </p:blipFill>
        <p:spPr>
          <a:xfrm>
            <a:off x="161330" y="179437"/>
            <a:ext cx="6784975" cy="522128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947B4DC-C6C5-4907-9C5D-BC2F46C3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219997"/>
            <a:ext cx="6133117" cy="648546"/>
          </a:xfrm>
        </p:spPr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495796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359838"/>
            <a:ext cx="9649071" cy="1107977"/>
          </a:xfrm>
        </p:spPr>
        <p:txBody>
          <a:bodyPr>
            <a:normAutofit/>
          </a:bodyPr>
          <a:lstStyle/>
          <a:p>
            <a:pPr algn="r">
              <a:spcAft>
                <a:spcPts val="3600"/>
              </a:spcAft>
            </a:pPr>
            <a:r>
              <a:rPr lang="pl-PL" dirty="0"/>
              <a:t>Równości kobiet i mężczyzn w kryterium horyzontalnym </a:t>
            </a:r>
            <a:br>
              <a:rPr lang="pl-PL" dirty="0"/>
            </a:br>
            <a:r>
              <a:rPr lang="pl-PL" dirty="0"/>
              <a:t>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619597"/>
            <a:ext cx="10153128" cy="56882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b="1" dirty="0"/>
              <a:t>Ocenie podlega zgodność projektu z zasadą równości kobiet i mężczyzn, tj.: </a:t>
            </a:r>
          </a:p>
          <a:p>
            <a:pPr marL="457200" indent="-457200">
              <a:lnSpc>
                <a:spcPct val="130000"/>
              </a:lnSpc>
              <a:spcAft>
                <a:spcPts val="3000"/>
              </a:spcAft>
              <a:buFont typeface="+mj-lt"/>
              <a:buAutoNum type="alphaLcParenR"/>
            </a:pPr>
            <a:r>
              <a:rPr lang="pl-PL" dirty="0"/>
              <a:t>czy przeprowadzono wystarczającą </a:t>
            </a:r>
            <a:r>
              <a:rPr lang="pl-PL" b="1" dirty="0"/>
              <a:t>analizę zgodności </a:t>
            </a:r>
            <a:r>
              <a:rPr lang="pl-PL" dirty="0"/>
              <a:t>projektu z zasadą równości kobiet i mężczyzn?</a:t>
            </a:r>
          </a:p>
          <a:p>
            <a:pPr marL="457200" indent="-457200">
              <a:lnSpc>
                <a:spcPct val="130000"/>
              </a:lnSpc>
              <a:spcAft>
                <a:spcPts val="3000"/>
              </a:spcAft>
              <a:buFont typeface="+mj-lt"/>
              <a:buAutoNum type="alphaLcParenR"/>
            </a:pPr>
            <a:r>
              <a:rPr lang="pl-PL" dirty="0"/>
              <a:t>w przypadku zdiagnozowania </a:t>
            </a:r>
            <a:r>
              <a:rPr lang="pl-PL" b="1" dirty="0"/>
              <a:t>nierównośc</a:t>
            </a:r>
            <a:r>
              <a:rPr lang="pl-PL" dirty="0"/>
              <a:t>i w zakresie dostępu kobiet </a:t>
            </a:r>
            <a:br>
              <a:rPr lang="pl-PL" dirty="0"/>
            </a:br>
            <a:r>
              <a:rPr lang="pl-PL" dirty="0"/>
              <a:t>i mężczyzn do produktów i usług projektu: </a:t>
            </a:r>
            <a:br>
              <a:rPr lang="pl-PL" dirty="0"/>
            </a:br>
            <a:r>
              <a:rPr lang="pl-PL" dirty="0"/>
              <a:t>czy w projekcie </a:t>
            </a:r>
            <a:r>
              <a:rPr lang="pl-PL" b="1" dirty="0"/>
              <a:t>zaplanowano działania</a:t>
            </a:r>
            <a:r>
              <a:rPr lang="pl-PL" dirty="0"/>
              <a:t>, które wpłyną na </a:t>
            </a:r>
            <a:r>
              <a:rPr lang="pl-PL" b="1" dirty="0"/>
              <a:t>wyrównywanie szans, </a:t>
            </a:r>
            <a:r>
              <a:rPr lang="pl-PL" dirty="0"/>
              <a:t>płci która jest w gorszym położeniu?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l-PL" dirty="0"/>
              <a:t>czy w projekcie przewidziano </a:t>
            </a:r>
            <a:r>
              <a:rPr lang="pl-PL" b="1" dirty="0"/>
              <a:t>mechanizmy</a:t>
            </a:r>
            <a:r>
              <a:rPr lang="pl-PL" dirty="0"/>
              <a:t> zapewniające, aby na żadnym etapie wdrażania projektu </a:t>
            </a:r>
            <a:r>
              <a:rPr lang="pl-PL" b="1" dirty="0"/>
              <a:t>nie dochodziło do dyskryminacji i wykluczenia </a:t>
            </a:r>
            <a:r>
              <a:rPr lang="pl-PL" dirty="0"/>
              <a:t>ze względu na płeć? </a:t>
            </a:r>
          </a:p>
        </p:txBody>
      </p:sp>
    </p:spTree>
    <p:extLst>
      <p:ext uri="{BB962C8B-B14F-4D97-AF65-F5344CB8AC3E}">
        <p14:creationId xmlns:p14="http://schemas.microsoft.com/office/powerpoint/2010/main" val="7742787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367604"/>
            <a:ext cx="9803192" cy="963961"/>
          </a:xfrm>
        </p:spPr>
        <p:txBody>
          <a:bodyPr>
            <a:normAutofit/>
          </a:bodyPr>
          <a:lstStyle/>
          <a:p>
            <a:pPr algn="r">
              <a:spcAft>
                <a:spcPts val="3600"/>
              </a:spcAft>
            </a:pPr>
            <a:r>
              <a:rPr lang="pl-PL" dirty="0"/>
              <a:t>Równości kobiet i mężczyzn w kryterium horyzontalnym</a:t>
            </a:r>
            <a:br>
              <a:rPr lang="pl-PL" dirty="0"/>
            </a:br>
            <a:r>
              <a:rPr lang="pl-PL" dirty="0"/>
              <a:t>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6" y="1522669"/>
            <a:ext cx="10009111" cy="48869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Ocenie podlega zgodność projektu z zasadą równości kobiet i mężczyzn, tj.: </a:t>
            </a:r>
          </a:p>
          <a:p>
            <a:pPr marL="457200" indent="-457200">
              <a:lnSpc>
                <a:spcPct val="150000"/>
              </a:lnSpc>
              <a:spcAft>
                <a:spcPts val="3000"/>
              </a:spcAft>
              <a:buFont typeface="+mj-lt"/>
              <a:buAutoNum type="alphaLcPeriod" startAt="4"/>
            </a:pPr>
            <a:r>
              <a:rPr lang="pl-PL" dirty="0"/>
              <a:t>jeśli stwierdzony zostanie </a:t>
            </a:r>
            <a:r>
              <a:rPr lang="pl-PL" b="1" dirty="0"/>
              <a:t>neutralny charakter projektu</a:t>
            </a:r>
            <a:r>
              <a:rPr lang="pl-PL" dirty="0"/>
              <a:t> względem zasady równości kobiet i mężczyzn:</a:t>
            </a:r>
            <a:br>
              <a:rPr lang="pl-PL" dirty="0"/>
            </a:br>
            <a:r>
              <a:rPr lang="pl-PL" b="1" dirty="0"/>
              <a:t>czy neutralny charakter </a:t>
            </a:r>
            <a:r>
              <a:rPr lang="pl-PL" dirty="0"/>
              <a:t>projektu względem zasady równości kobiet </a:t>
            </a:r>
            <a:br>
              <a:rPr lang="pl-PL" dirty="0"/>
            </a:br>
            <a:r>
              <a:rPr lang="pl-PL" dirty="0"/>
              <a:t>i mężczyzn </a:t>
            </a:r>
            <a:r>
              <a:rPr lang="pl-PL" b="1" dirty="0"/>
              <a:t>został</a:t>
            </a:r>
            <a:r>
              <a:rPr lang="pl-PL" dirty="0"/>
              <a:t> </a:t>
            </a:r>
            <a:r>
              <a:rPr lang="pl-PL" b="1" dirty="0"/>
              <a:t>uzasadniony w sposób adekwatny i wystarczający</a:t>
            </a:r>
            <a:r>
              <a:rPr lang="pl-PL" dirty="0"/>
              <a:t>?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AutoNum type="alphaLcPeriod" startAt="4"/>
            </a:pPr>
            <a:r>
              <a:rPr lang="pl-PL" dirty="0"/>
              <a:t>zgodność z warunkami w zakresie równości kobiet i mężczyzn zawartymi </a:t>
            </a:r>
            <a:br>
              <a:rPr lang="pl-PL" dirty="0"/>
            </a:br>
            <a:r>
              <a:rPr lang="pl-PL" dirty="0"/>
              <a:t>w opisie działań na rzecz zapewnienia równości, włączenia społecznego i niedyskryminacji dla celu szczegółowego 4 (iii) FEP 2021-2027? </a:t>
            </a:r>
          </a:p>
        </p:txBody>
      </p:sp>
    </p:spTree>
    <p:extLst>
      <p:ext uri="{BB962C8B-B14F-4D97-AF65-F5344CB8AC3E}">
        <p14:creationId xmlns:p14="http://schemas.microsoft.com/office/powerpoint/2010/main" val="15392873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360696"/>
            <a:ext cx="8568952" cy="122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projektach EFRR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617311"/>
            <a:ext cx="9649072" cy="470035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3600"/>
              </a:spcAft>
              <a:buNone/>
            </a:pPr>
            <a:r>
              <a:rPr lang="pl-PL" dirty="0"/>
              <a:t>„Przez zgodność z tą zasadą należy rozumieć, z jednej strony </a:t>
            </a:r>
            <a:r>
              <a:rPr lang="pl-PL" b="1" dirty="0"/>
              <a:t>zaplanowanie</a:t>
            </a:r>
            <a:r>
              <a:rPr lang="pl-PL" dirty="0"/>
              <a:t> takich </a:t>
            </a:r>
            <a:r>
              <a:rPr lang="pl-PL" b="1" dirty="0"/>
              <a:t>działań w projekcie</a:t>
            </a:r>
            <a:r>
              <a:rPr lang="pl-PL" dirty="0"/>
              <a:t>, które wpłyną na wyrównywanie szans danej płci będącej w gorszym położeniu (o ile takie nierówności zostały zdiagnozowane w projekcie). 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3600"/>
              </a:spcAft>
              <a:buNone/>
            </a:pPr>
            <a:r>
              <a:rPr lang="pl-PL" dirty="0"/>
              <a:t>Z drugiej strony zaś </a:t>
            </a:r>
            <a:r>
              <a:rPr lang="pl-PL" b="1" dirty="0"/>
              <a:t>stworzenie takich mechanizmów</a:t>
            </a:r>
            <a:r>
              <a:rPr lang="pl-PL" dirty="0"/>
              <a:t>, aby na żadnym etapie wdrażania projektu nie dochodziło do dyskryminacji i wykluczenia </a:t>
            </a:r>
            <a:br>
              <a:rPr lang="pl-PL" dirty="0"/>
            </a:br>
            <a:r>
              <a:rPr lang="pl-PL" dirty="0"/>
              <a:t>ze względu na płeć.”</a:t>
            </a:r>
          </a:p>
          <a:p>
            <a:pPr marL="0" indent="0" algn="r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l-PL" dirty="0"/>
              <a:t>Wytyczne równościowe, 2025 r.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82780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postacie osób w różnych sytuacjach życiowych - kobieta w ciąży, starszy mężczyzna z balkonikiem do chodzenia, kobieta z walizką i z dzieckiem, osoba na wózku inwalidzkim">
            <a:extLst>
              <a:ext uri="{FF2B5EF4-FFF2-40B4-BE49-F238E27FC236}">
                <a16:creationId xmlns:a16="http://schemas.microsoft.com/office/drawing/2014/main" id="{322CC600-73CA-4582-B0CF-A43BD22D46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" b="944"/>
          <a:stretch>
            <a:fillRect/>
          </a:stretch>
        </p:blipFill>
        <p:spPr>
          <a:xfrm>
            <a:off x="0" y="611485"/>
            <a:ext cx="7676076" cy="3888432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D55C95E8-6A36-4729-B511-7A941B4A9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642" y="5195719"/>
            <a:ext cx="6696647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</p:spTree>
    <p:extLst>
      <p:ext uri="{BB962C8B-B14F-4D97-AF65-F5344CB8AC3E}">
        <p14:creationId xmlns:p14="http://schemas.microsoft.com/office/powerpoint/2010/main" val="28349140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1151771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Unii Europejskiej</a:t>
            </a:r>
            <a:br>
              <a:rPr lang="pl-PL" dirty="0"/>
            </a:br>
            <a:r>
              <a:rPr lang="pl-PL" dirty="0"/>
              <a:t>– ocena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875144"/>
            <a:ext cx="9361040" cy="493183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czy zapisy wniosku o dofinansowanie dotyczące zakresu oraz sposobu realizacji projektu </a:t>
            </a:r>
            <a:r>
              <a:rPr lang="pl-PL" b="1" dirty="0"/>
              <a:t>nie stoją w sprzeczności </a:t>
            </a:r>
            <a:r>
              <a:rPr lang="pl-PL" dirty="0"/>
              <a:t>z wymogami Karty Praw Podstawowych Unii Europejskiej?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pl-PL" dirty="0"/>
              <a:t>w przypadku, gdy we wniosku o dofinansowanie stwierdzono </a:t>
            </a:r>
            <a:r>
              <a:rPr lang="pl-PL" b="1" dirty="0"/>
              <a:t>neutralny charakter</a:t>
            </a:r>
            <a:r>
              <a:rPr lang="pl-PL" dirty="0"/>
              <a:t> wymogów Karty Praw Podstawowych Unii Europejskiej względem zakresu i sposobu realizacji projektu:</a:t>
            </a:r>
            <a:br>
              <a:rPr lang="pl-PL" dirty="0"/>
            </a:br>
            <a:r>
              <a:rPr lang="pl-PL" b="1" dirty="0"/>
              <a:t>czy neutralny charakter wymogów został zidentyfikowany prawidłowo</a:t>
            </a:r>
            <a:r>
              <a:rPr lang="pl-P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68386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13765</TotalTime>
  <Words>1411</Words>
  <Application>Microsoft Office PowerPoint</Application>
  <PresentationFormat>Niestandardowy</PresentationFormat>
  <Paragraphs>91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Wingdings</vt:lpstr>
      <vt:lpstr>Motyw pakietu Office</vt:lpstr>
      <vt:lpstr>1_Motyw pakietu Office</vt:lpstr>
      <vt:lpstr>Kryteria horyzontalne i dostępność   w programie Fundusze Europejskie dla Pomorza 2021-2027  Rozwój infrastruktury turystyki kajakowej</vt:lpstr>
      <vt:lpstr>Kryteria zgodności z zasadami horyzontalnymi</vt:lpstr>
      <vt:lpstr>Wytyczne dotyczące zasad równościowych – były i są</vt:lpstr>
      <vt:lpstr>Równość kobiet i mężczyzn</vt:lpstr>
      <vt:lpstr>Równości kobiet i mężczyzn w kryterium horyzontalnym  (1 z 2)</vt:lpstr>
      <vt:lpstr>Równości kobiet i mężczyzn w kryterium horyzontalnym (2 z 2)</vt:lpstr>
      <vt:lpstr>Równości kobiet i mężczyzn w projektach EFRR</vt:lpstr>
      <vt:lpstr>Karta praw podstawowych  Unii Europejskiej</vt:lpstr>
      <vt:lpstr>Karta praw podstawowych Unii Europejskiej – ocena projektu</vt:lpstr>
      <vt:lpstr>Struktura i zawartość Karty</vt:lpstr>
      <vt:lpstr>Procedura służąca do włączania postanowień Karty Praw Podstawowych Unii Europejskiej  do praktyki wdrażania programów</vt:lpstr>
      <vt:lpstr>Zasada równości szans i niedyskryminacji,   (w tym dostępność dla osób z niepełnosprawnościami)</vt:lpstr>
      <vt:lpstr>Artykuł 9 Zasady horyzontalne</vt:lpstr>
      <vt:lpstr>Osoba ze szczególnymi potrzebami</vt:lpstr>
      <vt:lpstr>Zasada równości szans i niedyskryminacji,  w tym dostępności dla osób z niepełnosprawnościami EFS+ </vt:lpstr>
      <vt:lpstr>Konwencja ONZ  o prawach osób z niepełnosprawnościami </vt:lpstr>
      <vt:lpstr>Procedura służąca do włączania zapisów KPON do praktyki wdrażania programów (1 z 2)</vt:lpstr>
      <vt:lpstr>Procedura służąca do włączania zapisów KPON do praktyki wdrażania programów (2 z 2)</vt:lpstr>
      <vt:lpstr>Konwencja o Prawach Osób Niepełnosprawnych</vt:lpstr>
      <vt:lpstr>Dyskryminacja ze względu na niepełnosprawność </vt:lpstr>
      <vt:lpstr>Bariery – główne typy</vt:lpstr>
      <vt:lpstr>Uniwersalne projektowanie</vt:lpstr>
      <vt:lpstr>Art. 30 KPON – Udział w życiu kulturalnym, rekreacji, wypoczynku i sporcie</vt:lpstr>
      <vt:lpstr>Dostępność w zamówieniach publicznych 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Polityki horyzontalne w praktyce - kajakarstwo</dc:title>
  <dc:subject>dostęność i horyzonty w praktyce</dc:subject>
  <dc:creator>Anna Bizub-jechna</dc:creator>
  <cp:keywords>Turystyka kajakowa;polityki horyzontalne</cp:keywords>
  <cp:lastModifiedBy>Bizub-Jechna Anna</cp:lastModifiedBy>
  <cp:revision>326</cp:revision>
  <dcterms:created xsi:type="dcterms:W3CDTF">2022-06-22T09:40:44Z</dcterms:created>
  <dcterms:modified xsi:type="dcterms:W3CDTF">2025-11-13T13:21:59Z</dcterms:modified>
</cp:coreProperties>
</file>