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7" r:id="rId3"/>
    <p:sldId id="322" r:id="rId4"/>
    <p:sldId id="360" r:id="rId5"/>
    <p:sldId id="363" r:id="rId6"/>
    <p:sldId id="364" r:id="rId7"/>
    <p:sldId id="358" r:id="rId8"/>
    <p:sldId id="365" r:id="rId9"/>
    <p:sldId id="354" r:id="rId10"/>
    <p:sldId id="292" r:id="rId1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6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3185"/>
    <a:srgbClr val="002B82"/>
    <a:srgbClr val="4A206A"/>
    <a:srgbClr val="E31E24"/>
    <a:srgbClr val="F39314"/>
    <a:srgbClr val="2E3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6671" autoAdjust="0"/>
  </p:normalViewPr>
  <p:slideViewPr>
    <p:cSldViewPr showGuides="1">
      <p:cViewPr varScale="1">
        <p:scale>
          <a:sx n="62" d="100"/>
          <a:sy n="62" d="100"/>
        </p:scale>
        <p:origin x="514" y="53"/>
      </p:cViewPr>
      <p:guideLst>
        <p:guide orient="horz" pos="1752"/>
        <p:guide pos="6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32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A78EB-A17D-4DEB-ADC3-58691BEE7E2B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29776-1C07-4EBA-9860-AFD6840558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2014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1A48C-7AB4-4432-82D3-5020B422F8CB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1A6A5-6D4E-4617-A015-458F3EFD4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127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66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195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304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475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966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59696" y="1103834"/>
            <a:ext cx="5823552" cy="68761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474D2293-6634-46D5-93D9-B4268A58C81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8200" y="1952417"/>
            <a:ext cx="2449488" cy="4351338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zawartości 3">
            <a:extLst>
              <a:ext uri="{FF2B5EF4-FFF2-40B4-BE49-F238E27FC236}">
                <a16:creationId xmlns:a16="http://schemas.microsoft.com/office/drawing/2014/main" id="{BC6761E6-F19B-40DF-9EF9-5619DE7F021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10416480" y="145108"/>
            <a:ext cx="1333872" cy="542966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endParaRPr lang="pl-PL" dirty="0"/>
          </a:p>
        </p:txBody>
      </p:sp>
      <p:sp>
        <p:nvSpPr>
          <p:cNvPr id="13" name="Symbol zastępczy zawartości 3">
            <a:extLst>
              <a:ext uri="{FF2B5EF4-FFF2-40B4-BE49-F238E27FC236}">
                <a16:creationId xmlns:a16="http://schemas.microsoft.com/office/drawing/2014/main" id="{2FD2999B-FCB0-4768-AA21-B98836D8A7D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16025" y="159281"/>
            <a:ext cx="2495600" cy="542966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endParaRPr lang="pl-PL" dirty="0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DD6358A0-9CB9-447B-9746-6C1DC7E86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5" y="214127"/>
            <a:ext cx="2495600" cy="458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204DF7D1-DC2A-422B-9DF6-D4B0EE2D0ED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9360" y="192367"/>
            <a:ext cx="1008112" cy="448448"/>
          </a:xfrm>
          <a:prstGeom prst="rect">
            <a:avLst/>
          </a:prstGeom>
        </p:spPr>
      </p:pic>
      <p:sp>
        <p:nvSpPr>
          <p:cNvPr id="27" name="Symbol zastępczy zawartości 2">
            <a:extLst>
              <a:ext uri="{FF2B5EF4-FFF2-40B4-BE49-F238E27FC236}">
                <a16:creationId xmlns:a16="http://schemas.microsoft.com/office/drawing/2014/main" id="{4D951EFD-F9D9-4BAE-9DEF-1E5988908C06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143672" y="16"/>
            <a:ext cx="6912768" cy="764688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28" name="Symbol zastępczy zawartości 2">
            <a:extLst>
              <a:ext uri="{FF2B5EF4-FFF2-40B4-BE49-F238E27FC236}">
                <a16:creationId xmlns:a16="http://schemas.microsoft.com/office/drawing/2014/main" id="{C3FE9C79-1C1D-44E7-8472-E64D37D19A70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3669584" y="1977700"/>
            <a:ext cx="2449488" cy="4351338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29" name="Symbol zastępczy zawartości 2">
            <a:extLst>
              <a:ext uri="{FF2B5EF4-FFF2-40B4-BE49-F238E27FC236}">
                <a16:creationId xmlns:a16="http://schemas.microsoft.com/office/drawing/2014/main" id="{244818A0-E469-4068-B151-B2C36A5A19C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271472" y="1980974"/>
            <a:ext cx="2449488" cy="4351338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30" name="Symbol zastępczy zawartości 2">
            <a:extLst>
              <a:ext uri="{FF2B5EF4-FFF2-40B4-BE49-F238E27FC236}">
                <a16:creationId xmlns:a16="http://schemas.microsoft.com/office/drawing/2014/main" id="{A49A3FF8-D257-45B9-BA8B-3A716F0AD277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04640" y="1960763"/>
            <a:ext cx="2449488" cy="4351338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2856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512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032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521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55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82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ytułu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7502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ops.pomorskie.eu/seniorz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524000" y="3071328"/>
            <a:ext cx="9144000" cy="1365784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Założenia przedsięwzięcia strategicznego pn.</a:t>
            </a: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„Regionalny system wsparcia oraz rozwoju aktywności zawodowej i społecznej seniorów”</a:t>
            </a: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556586" y="5877272"/>
            <a:ext cx="7078828" cy="647861"/>
          </a:xfrm>
        </p:spPr>
        <p:txBody>
          <a:bodyPr>
            <a:normAutofit/>
          </a:bodyPr>
          <a:lstStyle/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Gdańsk, 12 grudnia 2025 r.</a:t>
            </a:r>
          </a:p>
        </p:txBody>
      </p:sp>
      <p:pic>
        <p:nvPicPr>
          <p:cNvPr id="11" name="Picture 2" descr="Herb województwa + napis Urząd Marszałkowski Województwa Pomorski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587" y="1196752"/>
            <a:ext cx="7078827" cy="129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2" descr="Gryf Pomorski oraz napis 2025 rok pomorskiego rzemiosła">
            <a:extLst>
              <a:ext uri="{FF2B5EF4-FFF2-40B4-BE49-F238E27FC236}">
                <a16:creationId xmlns:a16="http://schemas.microsoft.com/office/drawing/2014/main" id="{4C7B3343-5F7F-4D5B-8094-C314142C4D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5877272"/>
            <a:ext cx="1774817" cy="78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518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524000" y="3246183"/>
            <a:ext cx="9144000" cy="686874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  <a:endParaRPr lang="pl-PL" sz="3600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5330C26-835D-43CA-84E1-29BDEF99B0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5373216"/>
            <a:ext cx="1774817" cy="792088"/>
          </a:xfrm>
          <a:prstGeom prst="rect">
            <a:avLst/>
          </a:prstGeom>
        </p:spPr>
      </p:pic>
      <p:pic>
        <p:nvPicPr>
          <p:cNvPr id="11" name="Picture 2" descr="Herb województwa + napis Urząd Marszałkowski Województwa Pomorskiego">
            <a:extLst>
              <a:ext uri="{FF2B5EF4-FFF2-40B4-BE49-F238E27FC236}">
                <a16:creationId xmlns:a16="http://schemas.microsoft.com/office/drawing/2014/main" id="{75CE226D-4DDA-451F-97DF-F62E55D20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587" y="1196752"/>
            <a:ext cx="7078827" cy="129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ytuł 3">
            <a:extLst>
              <a:ext uri="{FF2B5EF4-FFF2-40B4-BE49-F238E27FC236}">
                <a16:creationId xmlns:a16="http://schemas.microsoft.com/office/drawing/2014/main" id="{14B9A107-6452-4845-9421-26EE7280B87E}"/>
              </a:ext>
            </a:extLst>
          </p:cNvPr>
          <p:cNvSpPr txBox="1">
            <a:spLocks/>
          </p:cNvSpPr>
          <p:nvPr/>
        </p:nvSpPr>
        <p:spPr>
          <a:xfrm>
            <a:off x="335360" y="4470318"/>
            <a:ext cx="9084030" cy="11909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b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Regionalny Ośrodek Polityki Społecznej</a:t>
            </a:r>
            <a:b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https://rops.pomorskie.eu/seniorzy/</a:t>
            </a:r>
            <a:b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09075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644" y="856793"/>
            <a:ext cx="7416824" cy="687611"/>
          </a:xfrm>
        </p:spPr>
        <p:txBody>
          <a:bodyPr>
            <a:normAutofit/>
          </a:bodyPr>
          <a:lstStyle/>
          <a:p>
            <a:r>
              <a:rPr lang="pl-PL" b="1" dirty="0"/>
              <a:t>Wnioski wynikające z diagnozy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E4F9E58D-76F7-4096-87A0-7E22C209AEE3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07368" y="1516689"/>
            <a:ext cx="8385600" cy="367906"/>
          </a:xfrm>
        </p:spPr>
        <p:txBody>
          <a:bodyPr>
            <a:normAutofit lnSpcReduction="10000"/>
          </a:bodyPr>
          <a:lstStyle/>
          <a:p>
            <a:pPr lvl="0"/>
            <a:r>
              <a:rPr lang="pl-PL" dirty="0"/>
              <a:t>Opis kontekstu: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63352" y="2237010"/>
            <a:ext cx="11162784" cy="407230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obniża się poziom ubóstwa i bierności zawodowej w województwie pomorskim,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widoczne jest przedwczesne rezygnowanie seniorów z aktywności zawodowej,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pomimo różnych działań instytucji rynku pracy, konieczny jest rozwój wsparcia zachęcającego do jak najdłuższej aktywności zawodowej,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warto wspierać aktywizację społeczną, zawodową, edukacyjną i zdrowotną oraz uczenie się przez całe życie,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istotne jest skuteczne wspieranie działań zwalczających stereotypy dotyczące aktywności zawodowej oraz podnoszenie świadomości wszystkich członków społeczności o potrzebach seniorów,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wyzwania rynku pracy i pracodawców wobec rosnącej liczby nieformalnych opiekunów rodzinnych osób starszych.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5097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FF373A-2A81-4427-B589-E1101D24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1916833"/>
            <a:ext cx="10802744" cy="2520280"/>
          </a:xfrm>
        </p:spPr>
        <p:txBody>
          <a:bodyPr>
            <a:noAutofit/>
          </a:bodyPr>
          <a:lstStyle/>
          <a:p>
            <a:r>
              <a:rPr lang="pl-PL" b="1" dirty="0"/>
              <a:t>Cel przedsięwzięcia </a:t>
            </a:r>
            <a:r>
              <a:rPr lang="pl-PL" dirty="0"/>
              <a:t> – utworzenie kompleksowego mechanizmu wspierającego aktywność zawodową </a:t>
            </a:r>
            <a:br>
              <a:rPr lang="pl-PL" dirty="0"/>
            </a:br>
            <a:r>
              <a:rPr lang="pl-PL" dirty="0"/>
              <a:t>i społeczną pomorskich seniorów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2A5BB0C-E58E-4775-AA49-310D110882E7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3143672" y="188640"/>
            <a:ext cx="7416824" cy="576064"/>
          </a:xfrm>
        </p:spPr>
        <p:txBody>
          <a:bodyPr>
            <a:normAutofit fontScale="70000" lnSpcReduction="20000"/>
          </a:bodyPr>
          <a:lstStyle/>
          <a:p>
            <a:r>
              <a:rPr lang="pl-PL" sz="2400" b="1" dirty="0"/>
              <a:t>Założenia przedsięwzięcia strategicznego pn. „Regionalny system wsparcia oraz rozwoju aktywności zawodowej i społecznej seniorów”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36353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644" y="856793"/>
            <a:ext cx="7416824" cy="687611"/>
          </a:xfrm>
        </p:spPr>
        <p:txBody>
          <a:bodyPr>
            <a:normAutofit/>
          </a:bodyPr>
          <a:lstStyle/>
          <a:p>
            <a:r>
              <a:rPr lang="pl-PL" b="1" dirty="0"/>
              <a:t>Wstępne założenia realizacji projektu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E4F9E58D-76F7-4096-87A0-7E22C209AEE3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227348" y="1892257"/>
            <a:ext cx="11737304" cy="384616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Formuła realizacji projektu: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119336" y="2784267"/>
            <a:ext cx="11162784" cy="2804973"/>
          </a:xfrm>
        </p:spPr>
        <p:txBody>
          <a:bodyPr>
            <a:normAutofit/>
          </a:bodyPr>
          <a:lstStyle/>
          <a:p>
            <a:pPr lvl="0"/>
            <a:r>
              <a:rPr lang="pl-PL" dirty="0"/>
              <a:t>Projekt o charakterze partnerstwa międzysektorowego z organizacją pozarządową realizowany będzie przez Województwo Pomorskie (Regionalny Ośrodek Polityki Społecznej z NGO).</a:t>
            </a:r>
          </a:p>
          <a:p>
            <a:pPr lvl="0"/>
            <a:endParaRPr lang="pl-PL" dirty="0"/>
          </a:p>
          <a:p>
            <a:pPr lvl="0"/>
            <a:r>
              <a:rPr lang="pl-PL" dirty="0"/>
              <a:t>Termin realizacji: czerwiec 2026 – grudzień 2027</a:t>
            </a:r>
          </a:p>
          <a:p>
            <a:pPr lvl="0"/>
            <a:endParaRPr lang="pl-PL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043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644" y="568648"/>
            <a:ext cx="7416824" cy="687611"/>
          </a:xfrm>
        </p:spPr>
        <p:txBody>
          <a:bodyPr>
            <a:normAutofit/>
          </a:bodyPr>
          <a:lstStyle/>
          <a:p>
            <a:r>
              <a:rPr lang="pl-PL" b="1" dirty="0"/>
              <a:t>Zakres przedsięwzięcia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27348" y="1333336"/>
            <a:ext cx="11162784" cy="5422996"/>
          </a:xfrm>
        </p:spPr>
        <p:txBody>
          <a:bodyPr>
            <a:normAutofit/>
          </a:bodyPr>
          <a:lstStyle/>
          <a:p>
            <a:pPr lvl="0"/>
            <a:r>
              <a:rPr lang="pl-PL" sz="2000" b="1" dirty="0"/>
              <a:t>Inicjowanie, wspieranie i koordynowanie działań w obszarze aktywności zawodowej i społecznej seniorów poprzez organizowanie lokalnych kampanii informacyjno-edukacyjnych</a:t>
            </a:r>
          </a:p>
          <a:p>
            <a:pPr lvl="0"/>
            <a:r>
              <a:rPr lang="pl-PL" sz="2000" dirty="0"/>
              <a:t>NGO – Partner: </a:t>
            </a:r>
            <a:r>
              <a:rPr lang="pl-PL" dirty="0"/>
              <a:t>warsztaty terenowe – szkolenia podnoszące kompetencje, wspierające aktywność zawodową i pozostawanie na rynku pracy (zapobieganie odpływowymi pracowników z rynku pracy)</a:t>
            </a:r>
            <a:endParaRPr lang="pl-PL" sz="2000" dirty="0"/>
          </a:p>
          <a:p>
            <a:r>
              <a:rPr lang="pl-PL" sz="2000" b="1" dirty="0"/>
              <a:t>Wspieranie działań zwalczających stereotypy dotyczące aktywności zawodowej osób 60+ poprzez wspieranie doradztwa i szkoleń, w tym z zakresu zarządzania zespołem zróżnicowanym wiekowo.</a:t>
            </a:r>
          </a:p>
          <a:p>
            <a:r>
              <a:rPr lang="pl-PL" dirty="0"/>
              <a:t>ROPS: Szkolenia dla JST z zakresu zarządzania zespołem zróżnicowanym wiekowo </a:t>
            </a:r>
          </a:p>
          <a:p>
            <a:r>
              <a:rPr lang="pl-PL" sz="2000" b="1" dirty="0"/>
              <a:t>Inicjowanie działań zachęcających do pozostania na rynku pracy po osiągnięciu formalnego wieku emerytalnego, w tym poprzez organizację wydarzeń promujących zatrudnianie osób starszych.</a:t>
            </a:r>
          </a:p>
          <a:p>
            <a:r>
              <a:rPr lang="pl-PL" sz="2000" dirty="0"/>
              <a:t>NGO – Partner:</a:t>
            </a:r>
            <a:r>
              <a:rPr lang="pl-PL" dirty="0"/>
              <a:t> promocja zatrudnienia osób starszych</a:t>
            </a:r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0639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644" y="568648"/>
            <a:ext cx="7416824" cy="687611"/>
          </a:xfrm>
        </p:spPr>
        <p:txBody>
          <a:bodyPr>
            <a:normAutofit/>
          </a:bodyPr>
          <a:lstStyle/>
          <a:p>
            <a:r>
              <a:rPr lang="pl-PL" b="1" dirty="0"/>
              <a:t>Zakres przedsięwzięcia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119336" y="1824891"/>
            <a:ext cx="11162784" cy="3865741"/>
          </a:xfrm>
        </p:spPr>
        <p:txBody>
          <a:bodyPr>
            <a:normAutofit/>
          </a:bodyPr>
          <a:lstStyle/>
          <a:p>
            <a:pPr lvl="0"/>
            <a:r>
              <a:rPr lang="pl-PL" b="1" dirty="0"/>
              <a:t>Wspieranie rozwoju oferty edukacyjnej dla seniorów oraz promowanie uczenia się przez całe życie</a:t>
            </a:r>
            <a:r>
              <a:rPr lang="pl-PL" dirty="0"/>
              <a:t>.</a:t>
            </a:r>
          </a:p>
          <a:p>
            <a:pPr lvl="0"/>
            <a:r>
              <a:rPr lang="pl-PL" sz="2000" dirty="0"/>
              <a:t>NGO – Partner: </a:t>
            </a:r>
            <a:r>
              <a:rPr lang="pl-PL" dirty="0"/>
              <a:t>warsztaty na wybranych Uniwersytetów Trzeciego Wieku</a:t>
            </a:r>
          </a:p>
          <a:p>
            <a:pPr lvl="0"/>
            <a:r>
              <a:rPr lang="pl-PL" b="1" dirty="0"/>
              <a:t>Działalność informacyjno-edukacyjna skierowana do seniorów, w tym poprzez organizowanie spotkań, forów, grup tematycznych, publikowanie informatorów, tworzenie katalogu dobrych praktyk</a:t>
            </a:r>
            <a:r>
              <a:rPr lang="pl-PL" sz="2000" b="1" dirty="0"/>
              <a:t>.</a:t>
            </a:r>
          </a:p>
          <a:p>
            <a:pPr lvl="0"/>
            <a:r>
              <a:rPr lang="pl-PL" dirty="0"/>
              <a:t>ROPS: Forum UTW – temat: promowanie uczenia się przez całe życie. </a:t>
            </a:r>
          </a:p>
          <a:p>
            <a:pPr lvl="0"/>
            <a:r>
              <a:rPr lang="pl-PL" dirty="0"/>
              <a:t>Rozbudowanie katalogu dobrych praktyk.</a:t>
            </a:r>
          </a:p>
          <a:p>
            <a:pPr lvl="0"/>
            <a:r>
              <a:rPr lang="pl-PL" dirty="0"/>
              <a:t>Zbieranie informacji o dobrych praktykach z woj. pomorskiego.</a:t>
            </a:r>
          </a:p>
          <a:p>
            <a:endParaRPr lang="pl-PL" dirty="0">
              <a:highlight>
                <a:srgbClr val="FFFF00"/>
              </a:highlight>
            </a:endParaRPr>
          </a:p>
          <a:p>
            <a:endParaRPr lang="pl-PL" sz="2000" dirty="0"/>
          </a:p>
          <a:p>
            <a:endParaRPr lang="pl-PL" sz="2000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449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644" y="856793"/>
            <a:ext cx="7416824" cy="687611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Opis projektu, w tym planowanych zadań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E4F9E58D-76F7-4096-87A0-7E22C209AEE3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07368" y="2137378"/>
            <a:ext cx="8385600" cy="367906"/>
          </a:xfrm>
        </p:spPr>
        <p:txBody>
          <a:bodyPr>
            <a:normAutofit lnSpcReduction="10000"/>
          </a:bodyPr>
          <a:lstStyle/>
          <a:p>
            <a:pPr lvl="0"/>
            <a:r>
              <a:rPr lang="pl-PL" dirty="0"/>
              <a:t>Grupa docelowa: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191344" y="3284984"/>
            <a:ext cx="11162784" cy="1263997"/>
          </a:xfrm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/>
              <a:t>mieszkańcy województwa, osoby bierne zawodowo, osoby zagrożone wykluczeniem społecznym,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/>
              <a:t>pracownicy JST, OPS, DPS, NGO, podmioty wspierające osoby starsze.</a:t>
            </a:r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8234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4E7F3-8A4A-448C-82F0-1654AE1D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696" y="784129"/>
            <a:ext cx="5823552" cy="687611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Cele projektu i efekty realizacji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E4F9E58D-76F7-4096-87A0-7E22C209AEE3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79376" y="1515281"/>
            <a:ext cx="8385600" cy="367906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Wskaźniki</a:t>
            </a: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63352" y="2222317"/>
            <a:ext cx="11809312" cy="4294392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pl-PL" dirty="0"/>
              <a:t>Liczba działań i kampanii społecznych oraz wydarzeń dotyczących promocji zatrudnienia osób starszych – 15</a:t>
            </a:r>
          </a:p>
          <a:p>
            <a:pPr marL="457200" lvl="0" indent="-457200">
              <a:buFont typeface="+mj-lt"/>
              <a:buAutoNum type="arabicParenR"/>
            </a:pPr>
            <a:r>
              <a:rPr lang="pl-PL" dirty="0"/>
              <a:t>Liczba działań zwalczających stereotypy dotyczące aktywności zawodowej osób 60+ poprzez wspieranie doradztwa i szkoleń, w tym z zakresu zarządzania zespołem zróżnicowanym wiekowo – 5</a:t>
            </a:r>
          </a:p>
          <a:p>
            <a:pPr marL="457200" lvl="0" indent="-457200">
              <a:buFont typeface="+mj-lt"/>
              <a:buAutoNum type="arabicParenR"/>
            </a:pPr>
            <a:r>
              <a:rPr lang="pl-PL" dirty="0"/>
              <a:t>Liczba działań zachęcających do pozostania na rynku pracy po osiągnięciu formalnego wieku emerytalnego, w tym poprzez organizację wydarzeń promujących zatrudnianie osób starszych – 1</a:t>
            </a:r>
          </a:p>
          <a:p>
            <a:pPr marL="457200" lvl="0" indent="-457200">
              <a:buFont typeface="+mj-lt"/>
              <a:buAutoNum type="arabicParenR"/>
            </a:pPr>
            <a:r>
              <a:rPr lang="pl-PL" dirty="0"/>
              <a:t>Liczba działań informacyjno-edukacyjnych skierowanych do seniorów, w tym poprzez organizowanie spotkań, forów, grup tematycznych – 2</a:t>
            </a:r>
          </a:p>
          <a:p>
            <a:pPr marL="457200" indent="-457200">
              <a:buFont typeface="+mj-lt"/>
              <a:buAutoNum type="arabicParenR"/>
            </a:pPr>
            <a:r>
              <a:rPr lang="pl-PL" dirty="0"/>
              <a:t>Liczba osób, których sytuacja społeczna uległa poprawie po opuszczeniu programu - 200</a:t>
            </a:r>
          </a:p>
        </p:txBody>
      </p:sp>
    </p:spTree>
    <p:extLst>
      <p:ext uri="{BB962C8B-B14F-4D97-AF65-F5344CB8AC3E}">
        <p14:creationId xmlns:p14="http://schemas.microsoft.com/office/powerpoint/2010/main" val="3437597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1C34E-6E03-47D0-BF41-195DD116656C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>
            <a:normAutofit/>
          </a:bodyPr>
          <a:lstStyle/>
          <a:p>
            <a:r>
              <a:rPr lang="pl-PL" sz="1600" b="1" dirty="0"/>
              <a:t>Założenia przedsięwzięcia strategicznego pn. „Regionalny system wsparcia oraz rozwoju aktywności zawodowej i społecznej seniorów”</a:t>
            </a:r>
            <a:endParaRPr lang="pl-PL" sz="1600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0DFC952-E0B9-497C-9925-73B79AD085E1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63352" y="2222317"/>
            <a:ext cx="11809312" cy="4294392"/>
          </a:xfrm>
        </p:spPr>
        <p:txBody>
          <a:bodyPr>
            <a:normAutofit/>
          </a:bodyPr>
          <a:lstStyle/>
          <a:p>
            <a:r>
              <a:rPr lang="pl-PL" dirty="0"/>
              <a:t>Wymienione założenia są zgodne z wstępnie zdefiniowanymi w Regionalnym Programie Strategicznym w zakresie bezpieczeństwa zdrowotnego i wrażliwości społecznej </a:t>
            </a:r>
          </a:p>
          <a:p>
            <a:r>
              <a:rPr lang="pl-PL" dirty="0"/>
              <a:t>oraz </a:t>
            </a:r>
          </a:p>
          <a:p>
            <a:r>
              <a:rPr lang="pl-PL" dirty="0"/>
              <a:t>z Regionalnym Planie Rozwoju i </a:t>
            </a:r>
            <a:r>
              <a:rPr lang="pl-PL" dirty="0" err="1"/>
              <a:t>Deinstytucjonalizacji</a:t>
            </a:r>
            <a:r>
              <a:rPr lang="pl-PL" dirty="0"/>
              <a:t> Usług Społecznych i Zdrowotnych na </a:t>
            </a:r>
            <a:r>
              <a:rPr lang="pl-PL"/>
              <a:t>lata 2026-2028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39186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tena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3070</TotalTime>
  <Words>696</Words>
  <Application>Microsoft Office PowerPoint</Application>
  <PresentationFormat>Panoramiczny</PresentationFormat>
  <Paragraphs>57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Arial</vt:lpstr>
      <vt:lpstr>Calibri</vt:lpstr>
      <vt:lpstr>Segoe UI</vt:lpstr>
      <vt:lpstr>Motyw pakietu Office</vt:lpstr>
      <vt:lpstr>Założenia przedsięwzięcia strategicznego pn.  „Regionalny system wsparcia oraz rozwoju aktywności zawodowej i społecznej seniorów”</vt:lpstr>
      <vt:lpstr>Wnioski wynikające z diagnozy</vt:lpstr>
      <vt:lpstr>Cel przedsięwzięcia  – utworzenie kompleksowego mechanizmu wspierającego aktywność zawodową  i społeczną pomorskich seniorów </vt:lpstr>
      <vt:lpstr>Wstępne założenia realizacji projektu</vt:lpstr>
      <vt:lpstr>Zakres przedsięwzięcia</vt:lpstr>
      <vt:lpstr>Zakres przedsięwzięcia</vt:lpstr>
      <vt:lpstr>Opis projektu, w tym planowanych zadań</vt:lpstr>
      <vt:lpstr>Cele projektu i efekty realizacji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 z elementami dostępności dla ON</dc:title>
  <dc:subject>dostepność we wzorze prezentacji ppt</dc:subject>
  <dc:creator>Anna Bizub-jechna</dc:creator>
  <cp:keywords>szablon prezentacji</cp:keywords>
  <cp:lastModifiedBy>Tomaszewski Paweł</cp:lastModifiedBy>
  <cp:revision>302</cp:revision>
  <cp:lastPrinted>2025-12-01T12:20:28Z</cp:lastPrinted>
  <dcterms:created xsi:type="dcterms:W3CDTF">2016-05-20T13:17:07Z</dcterms:created>
  <dcterms:modified xsi:type="dcterms:W3CDTF">2025-12-12T09:43:37Z</dcterms:modified>
</cp:coreProperties>
</file>