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708" r:id="rId1"/>
    <p:sldMasterId id="2147483741" r:id="rId2"/>
  </p:sldMasterIdLst>
  <p:notesMasterIdLst>
    <p:notesMasterId r:id="rId11"/>
  </p:notesMasterIdLst>
  <p:sldIdLst>
    <p:sldId id="886" r:id="rId3"/>
    <p:sldId id="258" r:id="rId4"/>
    <p:sldId id="376" r:id="rId5"/>
    <p:sldId id="893" r:id="rId6"/>
    <p:sldId id="906" r:id="rId7"/>
    <p:sldId id="907" r:id="rId8"/>
    <p:sldId id="911" r:id="rId9"/>
    <p:sldId id="275" r:id="rId10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Michałowska Agata" initials="MA" lastIdx="1" clrIdx="1">
    <p:extLst>
      <p:ext uri="{19B8F6BF-5375-455C-9EA6-DF929625EA0E}">
        <p15:presenceInfo xmlns:p15="http://schemas.microsoft.com/office/powerpoint/2012/main" userId="Michałowska Agata" providerId="None"/>
      </p:ext>
    </p:extLst>
  </p:cmAuthor>
  <p:cmAuthor id="3" name="Sulencka Anna" initials="SA" lastIdx="1" clrIdx="2">
    <p:extLst>
      <p:ext uri="{19B8F6BF-5375-455C-9EA6-DF929625EA0E}">
        <p15:presenceInfo xmlns:p15="http://schemas.microsoft.com/office/powerpoint/2012/main" userId="S-1-5-21-352459600-126056257-345019615-4919" providerId="AD"/>
      </p:ext>
    </p:extLst>
  </p:cmAuthor>
  <p:cmAuthor id="4" name="UMWP DEFS" initials="FJ" lastIdx="3" clrIdx="3">
    <p:extLst>
      <p:ext uri="{19B8F6BF-5375-455C-9EA6-DF929625EA0E}">
        <p15:presenceInfo xmlns:p15="http://schemas.microsoft.com/office/powerpoint/2012/main" userId="UMWP DEF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00" autoAdjust="0"/>
  </p:normalViewPr>
  <p:slideViewPr>
    <p:cSldViewPr showGuides="1">
      <p:cViewPr varScale="1">
        <p:scale>
          <a:sx n="94" d="100"/>
          <a:sy n="94" d="100"/>
        </p:scale>
        <p:origin x="1596" y="96"/>
      </p:cViewPr>
      <p:guideLst>
        <p:guide orient="horz" pos="2381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2025-12-09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21.emf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21.emf"/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oleObject" Target="../embeddings/oleObject1.bin"/><Relationship Id="rId2" Type="http://schemas.openxmlformats.org/officeDocument/2006/relationships/slideMaster" Target="../slideMasters/slideMaster2.xml"/><Relationship Id="rId16" Type="http://schemas.openxmlformats.org/officeDocument/2006/relationships/image" Target="../media/image8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1.emf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8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8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13" name="Obraz 12">
            <a:extLst>
              <a:ext uri="{FF2B5EF4-FFF2-40B4-BE49-F238E27FC236}">
                <a16:creationId xmlns:a16="http://schemas.microsoft.com/office/drawing/2014/main" id="{6FCFA159-EADF-49BB-9E3A-21FD1519198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18" name="Obiekt 17">
            <a:extLst>
              <a:ext uri="{FF2B5EF4-FFF2-40B4-BE49-F238E27FC236}">
                <a16:creationId xmlns:a16="http://schemas.microsoft.com/office/drawing/2014/main" id="{65792BD4-3A93-4438-AEB4-266E69D8F63C}"/>
              </a:ext>
            </a:extLst>
          </p:cNvPr>
          <p:cNvGraphicFramePr>
            <a:graphicFrameLocks noChangeAspect="1"/>
          </p:cNvGraphicFramePr>
          <p:nvPr userDrawn="1">
            <p:extLst/>
          </p:nvPr>
        </p:nvGraphicFramePr>
        <p:xfrm>
          <a:off x="5345906" y="836190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" name="CorelDRAW" r:id="rId8" imgW="3563557" imgH="1592400" progId="CorelDraw.Graphic.19">
                  <p:embed/>
                </p:oleObj>
              </mc:Choice>
              <mc:Fallback>
                <p:oleObj name="CorelDRAW" r:id="rId8" imgW="3563557" imgH="1592400" progId="CorelDraw.Graphic.19">
                  <p:embed/>
                  <p:pic>
                    <p:nvPicPr>
                      <p:cNvPr id="18" name="Obiekt 17">
                        <a:extLst>
                          <a:ext uri="{FF2B5EF4-FFF2-40B4-BE49-F238E27FC236}">
                            <a16:creationId xmlns:a16="http://schemas.microsoft.com/office/drawing/2014/main" id="{65792BD4-3A93-4438-AEB4-266E69D8F6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345906" y="836190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03634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5" name="Obiekt 4">
            <a:extLst>
              <a:ext uri="{FF2B5EF4-FFF2-40B4-BE49-F238E27FC236}">
                <a16:creationId xmlns:a16="http://schemas.microsoft.com/office/drawing/2014/main" id="{88EF111D-7CE5-450F-B306-F937C0A2BC82}"/>
              </a:ext>
            </a:extLst>
          </p:cNvPr>
          <p:cNvGraphicFramePr>
            <a:graphicFrameLocks noChangeAspect="1"/>
          </p:cNvGraphicFramePr>
          <p:nvPr userDrawn="1">
            <p:extLst/>
          </p:nvPr>
        </p:nvGraphicFramePr>
        <p:xfrm>
          <a:off x="5310065" y="849303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" name="CorelDRAW" r:id="rId17" imgW="3563557" imgH="1592400" progId="CorelDraw.Graphic.19">
                  <p:embed/>
                </p:oleObj>
              </mc:Choice>
              <mc:Fallback>
                <p:oleObj name="CorelDRAW" r:id="rId17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310065" y="849303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396502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9" name="Obiekt 8">
            <a:extLst>
              <a:ext uri="{FF2B5EF4-FFF2-40B4-BE49-F238E27FC236}">
                <a16:creationId xmlns:a16="http://schemas.microsoft.com/office/drawing/2014/main" id="{8719E4FA-CED0-4848-85E8-9534F2012E93}"/>
              </a:ext>
            </a:extLst>
          </p:cNvPr>
          <p:cNvGraphicFramePr>
            <a:graphicFrameLocks noChangeAspect="1"/>
          </p:cNvGraphicFramePr>
          <p:nvPr userDrawn="1">
            <p:extLst/>
          </p:nvPr>
        </p:nvGraphicFramePr>
        <p:xfrm>
          <a:off x="7146106" y="3384774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" name="CorelDRAW" r:id="rId5" imgW="3563557" imgH="1592400" progId="CorelDraw.Graphic.19">
                  <p:embed/>
                </p:oleObj>
              </mc:Choice>
              <mc:Fallback>
                <p:oleObj name="CorelDRAW" r:id="rId5" imgW="3563557" imgH="1592400" progId="CorelDraw.Graphic.19">
                  <p:embed/>
                  <p:pic>
                    <p:nvPicPr>
                      <p:cNvPr id="9" name="Obiekt 8">
                        <a:extLst>
                          <a:ext uri="{FF2B5EF4-FFF2-40B4-BE49-F238E27FC236}">
                            <a16:creationId xmlns:a16="http://schemas.microsoft.com/office/drawing/2014/main" id="{8719E4FA-CED0-4848-85E8-9534F2012E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46106" y="3384774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8828768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2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graphicFrame>
        <p:nvGraphicFramePr>
          <p:cNvPr id="8" name="Obiekt 7">
            <a:extLst>
              <a:ext uri="{FF2B5EF4-FFF2-40B4-BE49-F238E27FC236}">
                <a16:creationId xmlns:a16="http://schemas.microsoft.com/office/drawing/2014/main" id="{8AA97FE2-5807-4DCF-9ADB-039E5C2C8003}"/>
              </a:ext>
            </a:extLst>
          </p:cNvPr>
          <p:cNvGraphicFramePr>
            <a:graphicFrameLocks noChangeAspect="1"/>
          </p:cNvGraphicFramePr>
          <p:nvPr userDrawn="1">
            <p:extLst/>
          </p:nvPr>
        </p:nvGraphicFramePr>
        <p:xfrm>
          <a:off x="7794178" y="3384774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" name="CorelDRAW" r:id="rId3" imgW="3563557" imgH="1592400" progId="CorelDraw.Graphic.19">
                  <p:embed/>
                </p:oleObj>
              </mc:Choice>
              <mc:Fallback>
                <p:oleObj name="CorelDRAW" r:id="rId3" imgW="3563557" imgH="1592400" progId="CorelDraw.Graphic.19">
                  <p:embed/>
                  <p:pic>
                    <p:nvPicPr>
                      <p:cNvPr id="8" name="Obiekt 7">
                        <a:extLst>
                          <a:ext uri="{FF2B5EF4-FFF2-40B4-BE49-F238E27FC236}">
                            <a16:creationId xmlns:a16="http://schemas.microsoft.com/office/drawing/2014/main" id="{8AA97FE2-5807-4DCF-9ADB-039E5C2C80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94178" y="3384774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000358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567116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86067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877591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922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0315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Fundusze Europejsk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ct val="114000"/>
              </a:lnSpc>
              <a:spcAft>
                <a:spcPts val="3000"/>
              </a:spcAft>
              <a:defRPr sz="3600"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543567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4" name="Obraz 23" descr="Ciąg 4 logotypów : Fundusze Europejskie dla Pomorza, Rzeczpospolita Polska, Dofinansowane przez Unie Europejską, Urząd Marszałkowski Województwa Pomorskiego 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0A228201-59AA-470F-B779-D4FECA3DF137}"/>
              </a:ext>
            </a:extLst>
          </p:cNvPr>
          <p:cNvSpPr/>
          <p:nvPr userDrawn="1"/>
        </p:nvSpPr>
        <p:spPr>
          <a:xfrm>
            <a:off x="1025525" y="1983572"/>
            <a:ext cx="8640763" cy="43212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C7D00171-EF30-4814-B375-246769FD4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1" name="Obraz 10" descr="Obraz zawierający tekst&#10;&#10;Opis wygenerowany automatycznie">
            <a:extLst>
              <a:ext uri="{FF2B5EF4-FFF2-40B4-BE49-F238E27FC236}">
                <a16:creationId xmlns:a16="http://schemas.microsoft.com/office/drawing/2014/main" id="{2ABF63AC-8150-4C02-BE62-EBE0A03986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629EBDD-5340-4285-A47D-77B29466EF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5848" y="3411613"/>
            <a:ext cx="7920115" cy="1087764"/>
          </a:xfrm>
        </p:spPr>
        <p:txBody>
          <a:bodyPr anchor="t" anchorCtr="0">
            <a:normAutofit/>
          </a:bodyPr>
          <a:lstStyle>
            <a:lvl1pPr algn="ctr">
              <a:lnSpc>
                <a:spcPts val="4000"/>
              </a:lnSpc>
              <a:defRPr sz="3200"/>
            </a:lvl1pPr>
          </a:lstStyle>
          <a:p>
            <a:br>
              <a:rPr lang="pl-PL" dirty="0"/>
            </a:br>
            <a:r>
              <a:rPr lang="pl-PL" dirty="0"/>
              <a:t>Dziękuję za uwagę.</a:t>
            </a:r>
            <a:endParaRPr lang="en-US" dirty="0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E2649279-68AC-4F54-A880-75A79D7385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1C169691-7357-4DDF-8437-CEB5E8C727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69B9B22B-67E4-4504-8A58-6D72DCD7A2A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0BC155C9-2974-4950-B840-0E7ABDF714B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C1C9A51C-3E9A-43B3-865C-E0B79CE15EF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AE3D26F0-CB23-476D-84AC-833FF583534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02C74DC5-C335-4B67-9BCD-34D60F57C6C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0F174CC1-CE15-4868-A9EE-2844EB32D55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580C7992-BAEE-4176-9AF5-42DA24B7599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BA86516E-B5E1-4DB3-981D-6523926A2A17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709B0195-39FE-4DB2-9F58-C6258A41F18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06B4110B-C953-4485-B94D-302AD469CBD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8" name="Obraz 27">
            <a:extLst>
              <a:ext uri="{FF2B5EF4-FFF2-40B4-BE49-F238E27FC236}">
                <a16:creationId xmlns:a16="http://schemas.microsoft.com/office/drawing/2014/main" id="{7E3F8DBC-0D86-4A87-B80E-1209AC8C45A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033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819" y="333985"/>
            <a:ext cx="8640381" cy="1080001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5715" y="1979637"/>
            <a:ext cx="8640382" cy="4680002"/>
          </a:xfrm>
        </p:spPr>
        <p:txBody>
          <a:bodyPr>
            <a:normAutofit/>
          </a:bodyPr>
          <a:lstStyle>
            <a:lvl1pPr>
              <a:defRPr sz="20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2000">
                <a:latin typeface="+mn-lt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907" y="559141"/>
            <a:ext cx="8640381" cy="1080001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0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2000">
                <a:latin typeface="+mn-lt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 dt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7253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>
          <p15:clr>
            <a:srgbClr val="F26B43"/>
          </p15:clr>
        </p15:guide>
        <p15:guide id="2" pos="419">
          <p15:clr>
            <a:srgbClr val="F26B43"/>
          </p15:clr>
        </p15:guide>
        <p15:guide id="3" pos="646">
          <p15:clr>
            <a:srgbClr val="F26B43"/>
          </p15:clr>
        </p15:guide>
        <p15:guide id="4" pos="873">
          <p15:clr>
            <a:srgbClr val="F26B43"/>
          </p15:clr>
        </p15:guide>
        <p15:guide id="5" pos="1100">
          <p15:clr>
            <a:srgbClr val="F26B43"/>
          </p15:clr>
        </p15:guide>
        <p15:guide id="6" pos="1327">
          <p15:clr>
            <a:srgbClr val="F26B43"/>
          </p15:clr>
        </p15:guide>
        <p15:guide id="7" pos="1553">
          <p15:clr>
            <a:srgbClr val="F26B43"/>
          </p15:clr>
        </p15:guide>
        <p15:guide id="8" pos="1780">
          <p15:clr>
            <a:srgbClr val="F26B43"/>
          </p15:clr>
        </p15:guide>
        <p15:guide id="9" pos="2007">
          <p15:clr>
            <a:srgbClr val="F26B43"/>
          </p15:clr>
        </p15:guide>
        <p15:guide id="10" pos="2234">
          <p15:clr>
            <a:srgbClr val="F26B43"/>
          </p15:clr>
        </p15:guide>
        <p15:guide id="11" pos="2460">
          <p15:clr>
            <a:srgbClr val="F26B43"/>
          </p15:clr>
        </p15:guide>
        <p15:guide id="12" pos="2687">
          <p15:clr>
            <a:srgbClr val="F26B43"/>
          </p15:clr>
        </p15:guide>
        <p15:guide id="13" pos="2914">
          <p15:clr>
            <a:srgbClr val="F26B43"/>
          </p15:clr>
        </p15:guide>
        <p15:guide id="14" pos="3141">
          <p15:clr>
            <a:srgbClr val="F26B43"/>
          </p15:clr>
        </p15:guide>
        <p15:guide id="15" pos="3368">
          <p15:clr>
            <a:srgbClr val="F26B43"/>
          </p15:clr>
        </p15:guide>
        <p15:guide id="16" pos="3594">
          <p15:clr>
            <a:srgbClr val="F26B43"/>
          </p15:clr>
        </p15:guide>
        <p15:guide id="17" pos="3821">
          <p15:clr>
            <a:srgbClr val="F26B43"/>
          </p15:clr>
        </p15:guide>
        <p15:guide id="18" pos="4048">
          <p15:clr>
            <a:srgbClr val="F26B43"/>
          </p15:clr>
        </p15:guide>
        <p15:guide id="19" pos="4275">
          <p15:clr>
            <a:srgbClr val="F26B43"/>
          </p15:clr>
        </p15:guide>
        <p15:guide id="20" pos="4501">
          <p15:clr>
            <a:srgbClr val="F26B43"/>
          </p15:clr>
        </p15:guide>
        <p15:guide id="21" pos="4728">
          <p15:clr>
            <a:srgbClr val="F26B43"/>
          </p15:clr>
        </p15:guide>
        <p15:guide id="22" pos="4955">
          <p15:clr>
            <a:srgbClr val="F26B43"/>
          </p15:clr>
        </p15:guide>
        <p15:guide id="23" pos="5182">
          <p15:clr>
            <a:srgbClr val="F26B43"/>
          </p15:clr>
        </p15:guide>
        <p15:guide id="24" pos="5408">
          <p15:clr>
            <a:srgbClr val="F26B43"/>
          </p15:clr>
        </p15:guide>
        <p15:guide id="25" pos="5635">
          <p15:clr>
            <a:srgbClr val="F26B43"/>
          </p15:clr>
        </p15:guide>
        <p15:guide id="26" pos="5862">
          <p15:clr>
            <a:srgbClr val="F26B43"/>
          </p15:clr>
        </p15:guide>
        <p15:guide id="27" pos="6089">
          <p15:clr>
            <a:srgbClr val="F26B43"/>
          </p15:clr>
        </p15:guide>
        <p15:guide id="28" pos="6316">
          <p15:clr>
            <a:srgbClr val="F26B43"/>
          </p15:clr>
        </p15:guide>
        <p15:guide id="29" pos="6542">
          <p15:clr>
            <a:srgbClr val="F26B43"/>
          </p15:clr>
        </p15:guide>
        <p15:guide id="30" orient="horz" pos="113">
          <p15:clr>
            <a:srgbClr val="F26B43"/>
          </p15:clr>
        </p15:guide>
        <p15:guide id="31" orient="horz" pos="340">
          <p15:clr>
            <a:srgbClr val="F26B43"/>
          </p15:clr>
        </p15:guide>
        <p15:guide id="32" orient="horz" pos="567">
          <p15:clr>
            <a:srgbClr val="F26B43"/>
          </p15:clr>
        </p15:guide>
        <p15:guide id="33" orient="horz" pos="794">
          <p15:clr>
            <a:srgbClr val="F26B43"/>
          </p15:clr>
        </p15:guide>
        <p15:guide id="34" orient="horz" pos="1020">
          <p15:clr>
            <a:srgbClr val="F26B43"/>
          </p15:clr>
        </p15:guide>
        <p15:guide id="35" orient="horz" pos="1247">
          <p15:clr>
            <a:srgbClr val="F26B43"/>
          </p15:clr>
        </p15:guide>
        <p15:guide id="36" orient="horz" pos="1474">
          <p15:clr>
            <a:srgbClr val="F26B43"/>
          </p15:clr>
        </p15:guide>
        <p15:guide id="37" orient="horz" pos="1701">
          <p15:clr>
            <a:srgbClr val="F26B43"/>
          </p15:clr>
        </p15:guide>
        <p15:guide id="38" orient="horz" pos="1927">
          <p15:clr>
            <a:srgbClr val="F26B43"/>
          </p15:clr>
        </p15:guide>
        <p15:guide id="39" orient="horz" pos="2154">
          <p15:clr>
            <a:srgbClr val="F26B43"/>
          </p15:clr>
        </p15:guide>
        <p15:guide id="40" orient="horz" pos="2381">
          <p15:clr>
            <a:srgbClr val="F26B43"/>
          </p15:clr>
        </p15:guide>
        <p15:guide id="41" orient="horz" pos="2608">
          <p15:clr>
            <a:srgbClr val="F26B43"/>
          </p15:clr>
        </p15:guide>
        <p15:guide id="42" orient="horz" pos="2835">
          <p15:clr>
            <a:srgbClr val="F26B43"/>
          </p15:clr>
        </p15:guide>
        <p15:guide id="43" orient="horz" pos="3061">
          <p15:clr>
            <a:srgbClr val="F26B43"/>
          </p15:clr>
        </p15:guide>
        <p15:guide id="44" orient="horz" pos="3288">
          <p15:clr>
            <a:srgbClr val="F26B43"/>
          </p15:clr>
        </p15:guide>
        <p15:guide id="45" orient="horz" pos="3515">
          <p15:clr>
            <a:srgbClr val="F26B43"/>
          </p15:clr>
        </p15:guide>
        <p15:guide id="46" orient="horz" pos="3742">
          <p15:clr>
            <a:srgbClr val="F26B43"/>
          </p15:clr>
        </p15:guide>
        <p15:guide id="47" orient="horz" pos="3968">
          <p15:clr>
            <a:srgbClr val="F26B43"/>
          </p15:clr>
        </p15:guide>
        <p15:guide id="48" orient="horz" pos="4195">
          <p15:clr>
            <a:srgbClr val="F26B43"/>
          </p15:clr>
        </p15:guide>
        <p15:guide id="49" orient="horz" pos="4422">
          <p15:clr>
            <a:srgbClr val="F26B43"/>
          </p15:clr>
        </p15:guide>
        <p15:guide id="50" orient="horz" pos="464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229378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l-PL" sz="2400" dirty="0">
                <a:latin typeface="+mn-lt"/>
              </a:rPr>
              <a:t>Kryteria wyboru projektów </a:t>
            </a:r>
            <a:br>
              <a:rPr lang="pl-PL" sz="2400" dirty="0">
                <a:latin typeface="+mn-lt"/>
              </a:rPr>
            </a:br>
            <a:r>
              <a:rPr lang="pl-PL" sz="2400" dirty="0">
                <a:latin typeface="+mn-lt"/>
              </a:rPr>
              <a:t>dla Działania 5.11. Aktywne włączenie społeczne </a:t>
            </a:r>
            <a:br>
              <a:rPr lang="pl-PL" sz="2400" dirty="0">
                <a:latin typeface="+mn-lt"/>
              </a:rPr>
            </a:br>
            <a:r>
              <a:rPr lang="pl-PL" sz="2400" dirty="0">
                <a:latin typeface="+mn-lt"/>
              </a:rPr>
              <a:t>dotyczące realizacji przez SWP przedsięwzięcia strategicznego „Regionalny system wsparcia oraz rozwoju aktywności zawodowej i społecznej seniorów” </a:t>
            </a:r>
            <a:endParaRPr lang="pl-PL" dirty="0">
              <a:latin typeface="+mn-lt"/>
            </a:endParaRP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3458" y="5364013"/>
            <a:ext cx="7920037" cy="1080000"/>
          </a:xfrm>
        </p:spPr>
        <p:txBody>
          <a:bodyPr/>
          <a:lstStyle/>
          <a:p>
            <a:r>
              <a:rPr lang="pl-PL" sz="2400" dirty="0">
                <a:latin typeface="+mn-lt"/>
              </a:rPr>
              <a:t>Gdańsk, 12 grudnia 2025 r.		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3033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ytuł 10">
            <a:extLst>
              <a:ext uri="{FF2B5EF4-FFF2-40B4-BE49-F238E27FC236}">
                <a16:creationId xmlns:a16="http://schemas.microsoft.com/office/drawing/2014/main" id="{56D39C55-7AA3-7040-B077-14B2D470B7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l-PL" dirty="0">
                <a:latin typeface="+mn-lt"/>
              </a:rPr>
              <a:t>Priorytet 5. </a:t>
            </a:r>
            <a:br>
              <a:rPr lang="pl-PL" dirty="0">
                <a:latin typeface="+mn-lt"/>
              </a:rPr>
            </a:br>
            <a:r>
              <a:rPr lang="pl-PL" dirty="0">
                <a:latin typeface="+mn-lt"/>
              </a:rPr>
              <a:t>Fundusze europejskie </a:t>
            </a:r>
            <a:br>
              <a:rPr lang="pl-PL" dirty="0">
                <a:latin typeface="+mn-lt"/>
              </a:rPr>
            </a:br>
            <a:r>
              <a:rPr lang="pl-PL" dirty="0">
                <a:latin typeface="+mn-lt"/>
              </a:rPr>
              <a:t>dla silnego społecznie Pomorza (EFS+) </a:t>
            </a:r>
          </a:p>
        </p:txBody>
      </p:sp>
    </p:spTree>
    <p:extLst>
      <p:ext uri="{BB962C8B-B14F-4D97-AF65-F5344CB8AC3E}">
        <p14:creationId xmlns:p14="http://schemas.microsoft.com/office/powerpoint/2010/main" val="3486684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2235" y="359837"/>
            <a:ext cx="9289032" cy="1547791"/>
          </a:xfrm>
        </p:spPr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pl-PL" sz="2200" dirty="0"/>
              <a:t>Działanie 5.11. Aktywne włączenie społeczne dotyczące realizacji przez SWP przedsięwzięcia strategicznego „Regionalny system wsparcia oraz rozwoju aktywności zawodowej i społecznej seniorów” </a:t>
            </a:r>
            <a:endParaRPr lang="pl-PL" b="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2235" y="1979637"/>
            <a:ext cx="9001000" cy="4680521"/>
          </a:xfrm>
        </p:spPr>
        <p:txBody>
          <a:bodyPr>
            <a:noAutofit/>
          </a:bodyPr>
          <a:lstStyle/>
          <a:p>
            <a:r>
              <a:rPr lang="pl-PL" sz="2200" dirty="0"/>
              <a:t>Alokacja UE: </a:t>
            </a:r>
            <a:r>
              <a:rPr lang="pl-PL" sz="2200" b="1" dirty="0"/>
              <a:t>400 000 EUR </a:t>
            </a:r>
          </a:p>
          <a:p>
            <a:r>
              <a:rPr lang="pl-PL" sz="2200" dirty="0"/>
              <a:t>Typ projektu:</a:t>
            </a:r>
          </a:p>
          <a:p>
            <a:pPr marL="285750" lvl="1" indent="0">
              <a:lnSpc>
                <a:spcPct val="100000"/>
              </a:lnSpc>
              <a:buNone/>
            </a:pPr>
            <a:r>
              <a:rPr lang="pl-PL" sz="2200" b="1" dirty="0"/>
              <a:t>Budowa regionalnego systemu wsparcia oraz rozwoju aktywności zawodowej i społecznej seniorów, w tym tworzenie warunków do kontynuowania aktywności zawodowej seniorów</a:t>
            </a:r>
            <a:r>
              <a:rPr lang="pl-PL" sz="2200" dirty="0"/>
              <a:t>.</a:t>
            </a:r>
          </a:p>
          <a:p>
            <a:pPr marL="285750" lvl="1" indent="0">
              <a:lnSpc>
                <a:spcPct val="100000"/>
              </a:lnSpc>
              <a:buNone/>
            </a:pPr>
            <a:r>
              <a:rPr lang="pl-PL" sz="2200" u="sng" dirty="0">
                <a:solidFill>
                  <a:srgbClr val="C00000"/>
                </a:solidFill>
              </a:rPr>
              <a:t>Projekt realizowany będzie przez SWP (ROPS) </a:t>
            </a:r>
            <a:r>
              <a:rPr lang="pl-PL" sz="2200" dirty="0">
                <a:solidFill>
                  <a:srgbClr val="C00000"/>
                </a:solidFill>
              </a:rPr>
              <a:t>na podstawie przedsięwzięcia strategicznego „Regionalny system wsparcia oraz rozwoju aktywności zawodowej i społecznej seniorów” </a:t>
            </a:r>
            <a:r>
              <a:rPr lang="pl-PL" sz="2200" dirty="0"/>
              <a:t>wskazanego w RPS w zakresie bezpieczeństwa zdrowotnego i wrażliwości społecznej (przyjętym </a:t>
            </a:r>
            <a:br>
              <a:rPr lang="pl-PL" sz="2200" dirty="0"/>
            </a:br>
            <a:r>
              <a:rPr lang="pl-PL" sz="2200" dirty="0"/>
              <a:t>uchwałą nr 398/80/25 ZWP z dnia 3 kwietnia 2025 r.)</a:t>
            </a:r>
          </a:p>
          <a:p>
            <a:pPr marL="285750" lvl="1" indent="0">
              <a:lnSpc>
                <a:spcPct val="100000"/>
              </a:lnSpc>
              <a:buNone/>
            </a:pPr>
            <a:endParaRPr lang="pl-PL" sz="2200" b="1" dirty="0">
              <a:solidFill>
                <a:srgbClr val="000000"/>
              </a:solidFill>
            </a:endParaRPr>
          </a:p>
          <a:p>
            <a:pPr marL="285750" lvl="1" indent="0">
              <a:lnSpc>
                <a:spcPct val="100000"/>
              </a:lnSpc>
              <a:buNone/>
            </a:pPr>
            <a:r>
              <a:rPr lang="pl-PL" sz="2200" b="1" dirty="0">
                <a:solidFill>
                  <a:srgbClr val="000000"/>
                </a:solidFill>
              </a:rPr>
              <a:t>Niekonkurencyjny </a:t>
            </a:r>
            <a:r>
              <a:rPr lang="pl-PL" sz="2200" dirty="0">
                <a:solidFill>
                  <a:srgbClr val="000000"/>
                </a:solidFill>
              </a:rPr>
              <a:t>sposób wyboru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B72CF797-BCA9-43B6-9667-A7A0EA41A9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12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2235" y="359838"/>
            <a:ext cx="9289032" cy="611687"/>
          </a:xfrm>
        </p:spPr>
        <p:txBody>
          <a:bodyPr>
            <a:normAutofit/>
          </a:bodyPr>
          <a:lstStyle/>
          <a:p>
            <a:r>
              <a:rPr lang="pl-PL" dirty="0"/>
              <a:t>Kryteria wyboru projektów – FORMALNE 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73" y="1139854"/>
            <a:ext cx="9001000" cy="5868652"/>
          </a:xfrm>
        </p:spPr>
        <p:txBody>
          <a:bodyPr>
            <a:noAutofit/>
          </a:bodyPr>
          <a:lstStyle/>
          <a:p>
            <a:pPr marL="266700" lvl="1" indent="-250825"/>
            <a:r>
              <a:rPr lang="pl-PL" b="1" dirty="0">
                <a:solidFill>
                  <a:srgbClr val="000000"/>
                </a:solidFill>
              </a:rPr>
              <a:t>Kryteria zgodności z FEP 2021-2027 i dokumentami programowymi </a:t>
            </a:r>
            <a:r>
              <a:rPr lang="pl-PL" b="1" dirty="0">
                <a:solidFill>
                  <a:srgbClr val="C00000"/>
                </a:solidFill>
              </a:rPr>
              <a:t>– specyficzne</a:t>
            </a:r>
          </a:p>
          <a:p>
            <a:pPr marL="542925" lvl="2" indent="-276225"/>
            <a:r>
              <a:rPr lang="pl-PL" b="1" dirty="0">
                <a:solidFill>
                  <a:srgbClr val="000000"/>
                </a:solidFill>
              </a:rPr>
              <a:t>Zgodność ze szczegółowymi uwarunkowaniami określonymi dla Działania </a:t>
            </a:r>
          </a:p>
          <a:p>
            <a:pPr marL="266700" lvl="2" indent="0">
              <a:buNone/>
            </a:pPr>
            <a:endParaRPr lang="pl-PL" sz="1800" b="1" dirty="0">
              <a:solidFill>
                <a:srgbClr val="000000"/>
              </a:solidFill>
            </a:endParaRPr>
          </a:p>
          <a:p>
            <a:pPr marL="266700" lvl="2" indent="0">
              <a:buNone/>
            </a:pPr>
            <a:r>
              <a:rPr lang="pl-PL" sz="1800" b="1" dirty="0">
                <a:solidFill>
                  <a:srgbClr val="000000"/>
                </a:solidFill>
              </a:rPr>
              <a:t>Ocenie podlega, </a:t>
            </a:r>
            <a:r>
              <a:rPr lang="pl-PL" sz="1800" dirty="0">
                <a:solidFill>
                  <a:srgbClr val="000000"/>
                </a:solidFill>
              </a:rPr>
              <a:t>czy zapisy wniosku o dofinansowanie dotyczące zakresu oraz sposobu realizacji projektu są zgodne z następującymi dokumentami:</a:t>
            </a:r>
          </a:p>
          <a:p>
            <a:pPr lvl="1">
              <a:buFont typeface="Calibri" panose="020F0502020204030204" pitchFamily="34" charset="0"/>
              <a:buChar char="―"/>
            </a:pPr>
            <a:r>
              <a:rPr lang="pl-PL" sz="1800" dirty="0"/>
              <a:t>Strategią Rozwoju Usług Społecznych, polityka publiczna do roku 2030 (z perspektywą do 2035 r.), w szczególności z: Celem strategicznym 2. Zbudowanie skutecznego i trwałego systemu świadczącego usługi społeczne dla osób potrzebujących wsparcia w codziennym funkcjonowaniu; </a:t>
            </a:r>
          </a:p>
          <a:p>
            <a:pPr lvl="1">
              <a:buFont typeface="Calibri" panose="020F0502020204030204" pitchFamily="34" charset="0"/>
              <a:buChar char="―"/>
            </a:pPr>
            <a:r>
              <a:rPr lang="pl-PL" sz="1800" dirty="0"/>
              <a:t>Krajowym Programem Przeciwdziałania Ubóstwu i Wykluczeniu Społecznemu. Aktualizacja 2021–2027, polityka publiczna z perspektywą do roku 2030, w szczególności z: Priorytetem III. Usługi społeczne dla osób z niepełnosprawnościami, osób starszych </a:t>
            </a:r>
            <a:br>
              <a:rPr lang="pl-PL" sz="1800" dirty="0"/>
            </a:br>
            <a:r>
              <a:rPr lang="pl-PL" sz="1800" dirty="0"/>
              <a:t>i innych osób potrzebujących wsparcia w codziennym funkcjonowaniu;</a:t>
            </a:r>
          </a:p>
          <a:p>
            <a:pPr lvl="1">
              <a:buFont typeface="Calibri" panose="020F0502020204030204" pitchFamily="34" charset="0"/>
              <a:buChar char="―"/>
            </a:pPr>
            <a:r>
              <a:rPr lang="pl-PL" sz="1800" dirty="0"/>
              <a:t>Regionalnym Planem Rozwoju i Deinstytucjonalizacji Usług Społecznych i Zdrowotnych </a:t>
            </a:r>
            <a:br>
              <a:rPr lang="pl-PL" sz="1800" dirty="0"/>
            </a:br>
            <a:r>
              <a:rPr lang="pl-PL" sz="1800" dirty="0"/>
              <a:t>w Województwie Pomorskim na lata </a:t>
            </a:r>
            <a:r>
              <a:rPr lang="pl-PL" sz="1800" strike="sngStrike" dirty="0">
                <a:solidFill>
                  <a:srgbClr val="C00000"/>
                </a:solidFill>
              </a:rPr>
              <a:t>2023-2025 </a:t>
            </a:r>
            <a:r>
              <a:rPr lang="pl-PL" sz="1800" dirty="0">
                <a:solidFill>
                  <a:srgbClr val="C00000"/>
                </a:solidFill>
              </a:rPr>
              <a:t>2026-2028</a:t>
            </a:r>
            <a:r>
              <a:rPr lang="pl-PL" sz="1800" dirty="0"/>
              <a:t>, w szczególności z Obszarem interwencji: Osoby starsze? </a:t>
            </a:r>
          </a:p>
          <a:p>
            <a:pPr marL="0" lvl="0" indent="0">
              <a:buNone/>
            </a:pPr>
            <a:r>
              <a:rPr lang="pl-PL" sz="1800" b="1" dirty="0"/>
              <a:t>Kryterium uważa się za spełnione, jeśli projekt spełnił powyższy warunek.</a:t>
            </a:r>
          </a:p>
          <a:p>
            <a:pPr marL="0" lvl="1" indent="0">
              <a:spcBef>
                <a:spcPts val="1102"/>
              </a:spcBef>
              <a:spcAft>
                <a:spcPts val="600"/>
              </a:spcAft>
              <a:buClr>
                <a:schemeClr val="accent1"/>
              </a:buClr>
              <a:buNone/>
            </a:pPr>
            <a:endParaRPr lang="pl-PL" sz="1800" b="1" dirty="0"/>
          </a:p>
          <a:p>
            <a:pPr marL="0" lvl="1" indent="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l-PL" sz="1800" dirty="0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B72CF797-BCA9-43B6-9667-A7A0EA41A9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72538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2235" y="359838"/>
            <a:ext cx="9289032" cy="539679"/>
          </a:xfrm>
        </p:spPr>
        <p:txBody>
          <a:bodyPr>
            <a:normAutofit/>
          </a:bodyPr>
          <a:lstStyle/>
          <a:p>
            <a:r>
              <a:rPr lang="pl-PL" dirty="0"/>
              <a:t>Kryteria wyboru projektów – MERYTORYCZNE (1/3)</a:t>
            </a:r>
            <a:endParaRPr lang="pl-PL" b="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2235" y="1331545"/>
            <a:ext cx="9001000" cy="4608532"/>
          </a:xfrm>
        </p:spPr>
        <p:txBody>
          <a:bodyPr>
            <a:noAutofit/>
          </a:bodyPr>
          <a:lstStyle/>
          <a:p>
            <a:r>
              <a:rPr lang="pl-PL" b="1" dirty="0"/>
              <a:t>Kryteria strategiczne</a:t>
            </a:r>
          </a:p>
          <a:p>
            <a:pPr marL="542925" lvl="1" indent="-276225"/>
            <a:r>
              <a:rPr lang="pl-PL" b="1" dirty="0"/>
              <a:t>Obszar C: Wartość dodana projektu</a:t>
            </a:r>
          </a:p>
          <a:p>
            <a:pPr marL="809625" lvl="2" indent="-266700"/>
            <a:r>
              <a:rPr lang="pl-PL" b="1" dirty="0"/>
              <a:t>Partnerstwo międzysektorowe</a:t>
            </a:r>
          </a:p>
          <a:p>
            <a:pPr marL="542925" lvl="2" indent="0">
              <a:buNone/>
            </a:pPr>
            <a:r>
              <a:rPr lang="pl-PL" b="1" dirty="0"/>
              <a:t>Ocenie podlega, </a:t>
            </a:r>
            <a:r>
              <a:rPr lang="pl-PL" dirty="0"/>
              <a:t>czy projekt realizowany jest we współpracy JST z podmiotem będącym: </a:t>
            </a:r>
          </a:p>
          <a:p>
            <a:pPr marL="542925" lvl="2" indent="0">
              <a:buNone/>
            </a:pPr>
            <a:r>
              <a:rPr lang="pl-PL" dirty="0"/>
              <a:t>	- instytucją rynku pracy </a:t>
            </a:r>
          </a:p>
          <a:p>
            <a:pPr marL="542925" lvl="2" indent="0">
              <a:buNone/>
            </a:pPr>
            <a:r>
              <a:rPr lang="pl-PL" dirty="0"/>
              <a:t>	i/lub </a:t>
            </a:r>
          </a:p>
          <a:p>
            <a:pPr marL="542925" lvl="2" indent="0">
              <a:buNone/>
            </a:pPr>
            <a:r>
              <a:rPr lang="pl-PL" dirty="0"/>
              <a:t>	- organizacją pozarządową</a:t>
            </a:r>
          </a:p>
          <a:p>
            <a:pPr marL="542925" lvl="2" indent="0">
              <a:buNone/>
            </a:pPr>
            <a:r>
              <a:rPr lang="pl-PL" dirty="0"/>
              <a:t>	i/lub</a:t>
            </a:r>
          </a:p>
          <a:p>
            <a:pPr marL="542925" lvl="2" indent="0">
              <a:buNone/>
            </a:pPr>
            <a:r>
              <a:rPr lang="pl-PL" dirty="0"/>
              <a:t>	- podmiotem ekonomii społecznej</a:t>
            </a:r>
          </a:p>
          <a:p>
            <a:pPr marL="542925" lvl="2" indent="0">
              <a:buNone/>
            </a:pPr>
            <a:r>
              <a:rPr lang="pl-PL" dirty="0"/>
              <a:t>	i/lub</a:t>
            </a:r>
          </a:p>
          <a:p>
            <a:pPr marL="542925" lvl="2" indent="0">
              <a:buNone/>
            </a:pPr>
            <a:r>
              <a:rPr lang="pl-PL" dirty="0"/>
              <a:t>	- przedsiębiorstwem społecznym.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B72CF797-BCA9-43B6-9667-A7A0EA41A9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4015AA-59F6-416B-87A6-8E3D940284E2}" type="slidenum">
              <a:rPr kumimoji="0" 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srgbClr val="002073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488806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2235" y="359838"/>
            <a:ext cx="9289032" cy="683695"/>
          </a:xfrm>
        </p:spPr>
        <p:txBody>
          <a:bodyPr>
            <a:normAutofit/>
          </a:bodyPr>
          <a:lstStyle/>
          <a:p>
            <a:r>
              <a:rPr lang="pl-PL" dirty="0"/>
              <a:t>Kryteria wyboru projektów – MERYTORYCZNE (2/3)</a:t>
            </a:r>
            <a:endParaRPr lang="pl-PL" b="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2235" y="1619597"/>
            <a:ext cx="9001000" cy="3888432"/>
          </a:xfrm>
        </p:spPr>
        <p:txBody>
          <a:bodyPr>
            <a:noAutofit/>
          </a:bodyPr>
          <a:lstStyle/>
          <a:p>
            <a:r>
              <a:rPr lang="pl-PL" b="1" dirty="0"/>
              <a:t>Kryteria strategiczne</a:t>
            </a:r>
          </a:p>
          <a:p>
            <a:pPr marL="542925" lvl="1" indent="-276225"/>
            <a:r>
              <a:rPr lang="pl-PL" b="1" dirty="0">
                <a:solidFill>
                  <a:srgbClr val="000000"/>
                </a:solidFill>
              </a:rPr>
              <a:t>Obszar C: Wartość dodana projektu</a:t>
            </a:r>
          </a:p>
          <a:p>
            <a:pPr marL="266700" lvl="1" indent="0">
              <a:buNone/>
            </a:pPr>
            <a:endParaRPr lang="pl-PL" b="1" dirty="0">
              <a:solidFill>
                <a:srgbClr val="000000"/>
              </a:solidFill>
            </a:endParaRPr>
          </a:p>
          <a:p>
            <a:pPr marL="809625" lvl="2" indent="-266700"/>
            <a:r>
              <a:rPr lang="pl-PL" b="1" dirty="0">
                <a:latin typeface="Calibri" panose="020F0502020204030204" pitchFamily="34" charset="0"/>
                <a:ea typeface="Calibri" panose="020F0502020204030204" pitchFamily="34" charset="0"/>
              </a:rPr>
              <a:t>Partnerstwo z pracodawcami lub organizacjami pracodawców</a:t>
            </a:r>
          </a:p>
          <a:p>
            <a:pPr marL="542925" lvl="2" indent="0">
              <a:buNone/>
            </a:pPr>
            <a:r>
              <a:rPr lang="pl-PL" b="1" dirty="0"/>
              <a:t>Ocenie podlega, </a:t>
            </a:r>
            <a:r>
              <a:rPr lang="pl-PL" dirty="0"/>
              <a:t>czy projekt jest realizowany we współpracy z pracodawcami lub organizacjami pracodawców.</a:t>
            </a:r>
          </a:p>
          <a:p>
            <a:pPr marL="542925" lvl="2" indent="0">
              <a:buNone/>
            </a:pPr>
            <a:endParaRPr lang="pl-PL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9625" lvl="2" indent="-266700"/>
            <a:r>
              <a:rPr lang="pl-PL" b="1" dirty="0">
                <a:solidFill>
                  <a:srgbClr val="000000"/>
                </a:solidFill>
              </a:rPr>
              <a:t>Animacja środowiskowa, wolontariat</a:t>
            </a:r>
          </a:p>
          <a:p>
            <a:pPr marL="542925" lvl="2" indent="0">
              <a:buNone/>
            </a:pPr>
            <a:r>
              <a:rPr lang="pl-PL" b="1" dirty="0">
                <a:solidFill>
                  <a:srgbClr val="000000"/>
                </a:solidFill>
              </a:rPr>
              <a:t>Ocenie podlega, </a:t>
            </a:r>
            <a:r>
              <a:rPr lang="pl-PL" dirty="0">
                <a:solidFill>
                  <a:srgbClr val="000000"/>
                </a:solidFill>
              </a:rPr>
              <a:t>czy projekt realizowany jest przynajmniej w części przy wykorzystaniu animacji środowiskowej lub wolontariatu.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B72CF797-BCA9-43B6-9667-A7A0EA41A9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4015AA-59F6-416B-87A6-8E3D940284E2}" type="slidenum">
              <a:rPr kumimoji="0" 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srgbClr val="002073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84327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2235" y="359838"/>
            <a:ext cx="9289032" cy="1008112"/>
          </a:xfrm>
        </p:spPr>
        <p:txBody>
          <a:bodyPr>
            <a:normAutofit/>
          </a:bodyPr>
          <a:lstStyle/>
          <a:p>
            <a:r>
              <a:rPr lang="pl-PL" dirty="0"/>
              <a:t>Kryteria wyboru projektów – MERYTORYCZNE (3/3) </a:t>
            </a:r>
            <a:endParaRPr lang="pl-PL" b="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2235" y="1259557"/>
            <a:ext cx="9001000" cy="2880320"/>
          </a:xfrm>
        </p:spPr>
        <p:txBody>
          <a:bodyPr>
            <a:noAutofit/>
          </a:bodyPr>
          <a:lstStyle/>
          <a:p>
            <a:r>
              <a:rPr lang="pl-PL" b="1" dirty="0"/>
              <a:t>Kryteria strategiczne</a:t>
            </a:r>
          </a:p>
          <a:p>
            <a:pPr marL="542925" lvl="1" indent="-276225"/>
            <a:r>
              <a:rPr lang="pl-PL" b="1" dirty="0"/>
              <a:t>Obszar D: Specyficzne ukierunkowanie projektu</a:t>
            </a:r>
          </a:p>
          <a:p>
            <a:pPr marL="266700" lvl="1" indent="0">
              <a:buNone/>
            </a:pPr>
            <a:endParaRPr lang="pl-PL" b="1" dirty="0"/>
          </a:p>
          <a:p>
            <a:pPr marL="809625" lvl="2" indent="-266700"/>
            <a:r>
              <a:rPr lang="pl-PL" dirty="0"/>
              <a:t>Realizacja projektu przez Podmioty Ekonomii Społecznej</a:t>
            </a:r>
          </a:p>
          <a:p>
            <a:pPr marL="542925" lvl="2" indent="0">
              <a:buNone/>
            </a:pPr>
            <a:r>
              <a:rPr lang="pl-PL" b="1" dirty="0"/>
              <a:t>Ocenie podlega</a:t>
            </a:r>
            <a:r>
              <a:rPr lang="pl-PL" dirty="0"/>
              <a:t>, czy działania zaplanowane w projekcie są przynajmniej w części realizowane przez podmioty ekonomii społecznej.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B72CF797-BCA9-43B6-9667-A7A0EA41A9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4015AA-59F6-416B-87A6-8E3D940284E2}" type="slidenum">
              <a:rPr kumimoji="0" 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srgbClr val="002073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80165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DA6427-CA48-42E1-BFC8-186179291A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3458" y="3586360"/>
            <a:ext cx="7920115" cy="674985"/>
          </a:xfrm>
        </p:spPr>
        <p:txBody>
          <a:bodyPr/>
          <a:lstStyle/>
          <a:p>
            <a:pPr algn="ctr"/>
            <a:r>
              <a:rPr lang="pl-PL" dirty="0">
                <a:solidFill>
                  <a:srgbClr val="002073"/>
                </a:solidFill>
              </a:rPr>
              <a:t>Dziękuję za uwagę.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454440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1_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4202</TotalTime>
  <Words>496</Words>
  <Application>Microsoft Office PowerPoint</Application>
  <PresentationFormat>Niestandardowy</PresentationFormat>
  <Paragraphs>52</Paragraphs>
  <Slides>8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2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4" baseType="lpstr">
      <vt:lpstr>Arial</vt:lpstr>
      <vt:lpstr>Calibri</vt:lpstr>
      <vt:lpstr>Open Sans</vt:lpstr>
      <vt:lpstr>Motyw pakietu Office</vt:lpstr>
      <vt:lpstr>1_Motyw pakietu Office</vt:lpstr>
      <vt:lpstr>CorelDRAW</vt:lpstr>
      <vt:lpstr>Kryteria wyboru projektów  dla Działania 5.11. Aktywne włączenie społeczne  dotyczące realizacji przez SWP przedsięwzięcia strategicznego „Regionalny system wsparcia oraz rozwoju aktywności zawodowej i społecznej seniorów” </vt:lpstr>
      <vt:lpstr>Priorytet 5.  Fundusze europejskie  dla silnego społecznie Pomorza (EFS+) </vt:lpstr>
      <vt:lpstr>Działanie 5.11. Aktywne włączenie społeczne dotyczące realizacji przez SWP przedsięwzięcia strategicznego „Regionalny system wsparcia oraz rozwoju aktywności zawodowej i społecznej seniorów” </vt:lpstr>
      <vt:lpstr>Kryteria wyboru projektów – FORMALNE </vt:lpstr>
      <vt:lpstr>Kryteria wyboru projektów – MERYTORYCZNE (1/3)</vt:lpstr>
      <vt:lpstr>Kryteria wyboru projektów – MERYTORYCZNE (2/3)</vt:lpstr>
      <vt:lpstr>Kryteria wyboru projektów – MERYTORYCZNE (3/3) </vt:lpstr>
      <vt:lpstr>Dziękuję za uwagę.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UMWP DEFS</cp:lastModifiedBy>
  <cp:revision>425</cp:revision>
  <cp:lastPrinted>2024-02-13T08:39:42Z</cp:lastPrinted>
  <dcterms:created xsi:type="dcterms:W3CDTF">2022-06-22T09:40:44Z</dcterms:created>
  <dcterms:modified xsi:type="dcterms:W3CDTF">2025-12-09T10:44:27Z</dcterms:modified>
</cp:coreProperties>
</file>