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1" r:id="rId2"/>
    <p:sldMasterId id="2147483753" r:id="rId3"/>
  </p:sldMasterIdLst>
  <p:notesMasterIdLst>
    <p:notesMasterId r:id="rId24"/>
  </p:notesMasterIdLst>
  <p:sldIdLst>
    <p:sldId id="256" r:id="rId4"/>
    <p:sldId id="276" r:id="rId5"/>
    <p:sldId id="277" r:id="rId6"/>
    <p:sldId id="282" r:id="rId7"/>
    <p:sldId id="294" r:id="rId8"/>
    <p:sldId id="737" r:id="rId9"/>
    <p:sldId id="724" r:id="rId10"/>
    <p:sldId id="741" r:id="rId11"/>
    <p:sldId id="735" r:id="rId12"/>
    <p:sldId id="736" r:id="rId13"/>
    <p:sldId id="721" r:id="rId14"/>
    <p:sldId id="722" r:id="rId15"/>
    <p:sldId id="742" r:id="rId16"/>
    <p:sldId id="743" r:id="rId17"/>
    <p:sldId id="680" r:id="rId18"/>
    <p:sldId id="738" r:id="rId19"/>
    <p:sldId id="739" r:id="rId20"/>
    <p:sldId id="740" r:id="rId21"/>
    <p:sldId id="719" r:id="rId22"/>
    <p:sldId id="275" r:id="rId2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5208" autoAdjust="0"/>
  </p:normalViewPr>
  <p:slideViewPr>
    <p:cSldViewPr showGuides="1">
      <p:cViewPr varScale="1">
        <p:scale>
          <a:sx n="75" d="100"/>
          <a:sy n="75" d="100"/>
        </p:scale>
        <p:origin x="1070" y="43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-1147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919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7A99AF-729B-4B0D-8FCF-61A83B709EA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8431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6CDF48-883D-4D8F-8184-67266FC98C6D}" type="slidenum">
              <a:rPr kumimoji="0" lang="pl-PL" altLang="pl-P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l-PL" altLang="pl-P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altLang="pl-PL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39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7A99AF-729B-4B0D-8FCF-61A83B709EAB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58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9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0046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18" name="Obiekt 17">
                        <a:extLst>
                          <a:ext uri="{FF2B5EF4-FFF2-40B4-BE49-F238E27FC236}">
                            <a16:creationId xmlns:a16="http://schemas.microsoft.com/office/drawing/2014/main" id="{65792BD4-3A93-4438-AEB4-266E69D8F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27713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985834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9" name="Obiekt 8">
                        <a:extLst>
                          <a:ext uri="{FF2B5EF4-FFF2-40B4-BE49-F238E27FC236}">
                            <a16:creationId xmlns:a16="http://schemas.microsoft.com/office/drawing/2014/main" id="{8719E4FA-CED0-4848-85E8-9534F2012E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58271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3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8" name="Obiekt 7">
                        <a:extLst>
                          <a:ext uri="{FF2B5EF4-FFF2-40B4-BE49-F238E27FC236}">
                            <a16:creationId xmlns:a16="http://schemas.microsoft.com/office/drawing/2014/main" id="{8AA97FE2-5807-4DCF-9ADB-039E5C2C80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50024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1555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4716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100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753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1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8427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09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C0586BAC-94C1-4FD4-BA9F-CA9D9C21E8DF}" type="datetimeFigureOut">
              <a:rPr lang="pl-PL" smtClean="0"/>
              <a:t>2025-12-12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21E9D0E7-205A-4E3C-A6CF-F8F454C50C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06120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19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1" y="1973819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1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1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1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5"/>
            <a:ext cx="7920115" cy="1107676"/>
          </a:xfrm>
        </p:spPr>
        <p:txBody>
          <a:bodyPr anchor="t" anchorCtr="0">
            <a:normAutofit/>
          </a:bodyPr>
          <a:lstStyle>
            <a:lvl1pPr algn="l">
              <a:lnSpc>
                <a:spcPts val="3771"/>
              </a:lnSpc>
              <a:defRPr sz="301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3299"/>
              </a:lnSpc>
              <a:buNone/>
              <a:defRPr sz="2640" b="1">
                <a:solidFill>
                  <a:schemeClr val="tx2"/>
                </a:solidFill>
              </a:defRPr>
            </a:lvl1pPr>
            <a:lvl2pPr marL="475088" indent="0" algn="ctr">
              <a:buNone/>
              <a:defRPr sz="2079"/>
            </a:lvl2pPr>
            <a:lvl3pPr marL="950175" indent="0" algn="ctr">
              <a:buNone/>
              <a:defRPr sz="1871"/>
            </a:lvl3pPr>
            <a:lvl4pPr marL="1425263" indent="0" algn="ctr">
              <a:buNone/>
              <a:defRPr sz="1663"/>
            </a:lvl4pPr>
            <a:lvl5pPr marL="1900350" indent="0" algn="ctr">
              <a:buNone/>
              <a:defRPr sz="1663"/>
            </a:lvl5pPr>
            <a:lvl6pPr marL="2375438" indent="0" algn="ctr">
              <a:buNone/>
              <a:defRPr sz="1663"/>
            </a:lvl6pPr>
            <a:lvl7pPr marL="2850525" indent="0" algn="ctr">
              <a:buNone/>
              <a:defRPr sz="1663"/>
            </a:lvl7pPr>
            <a:lvl8pPr marL="3325612" indent="0" algn="ctr">
              <a:buNone/>
              <a:defRPr sz="1663"/>
            </a:lvl8pPr>
            <a:lvl9pPr marL="3800698" indent="0" algn="ctr">
              <a:buNone/>
              <a:defRPr sz="166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2025-12-12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2280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6" y="1983573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6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3771"/>
              </a:lnSpc>
              <a:defRPr sz="301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90" y="4861795"/>
            <a:ext cx="7920036" cy="1080000"/>
          </a:xfrm>
        </p:spPr>
        <p:txBody>
          <a:bodyPr>
            <a:normAutofit/>
          </a:bodyPr>
          <a:lstStyle>
            <a:lvl1pPr marL="0" indent="0" algn="l">
              <a:lnSpc>
                <a:spcPts val="3299"/>
              </a:lnSpc>
              <a:buNone/>
              <a:defRPr sz="2640" b="1">
                <a:solidFill>
                  <a:schemeClr val="tx2"/>
                </a:solidFill>
              </a:defRPr>
            </a:lvl1pPr>
            <a:lvl2pPr marL="475088" indent="0" algn="ctr">
              <a:buNone/>
              <a:defRPr sz="2079"/>
            </a:lvl2pPr>
            <a:lvl3pPr marL="950175" indent="0" algn="ctr">
              <a:buNone/>
              <a:defRPr sz="1871"/>
            </a:lvl3pPr>
            <a:lvl4pPr marL="1425263" indent="0" algn="ctr">
              <a:buNone/>
              <a:defRPr sz="1663"/>
            </a:lvl4pPr>
            <a:lvl5pPr marL="1900350" indent="0" algn="ctr">
              <a:buNone/>
              <a:defRPr sz="1663"/>
            </a:lvl5pPr>
            <a:lvl6pPr marL="2375438" indent="0" algn="ctr">
              <a:buNone/>
              <a:defRPr sz="1663"/>
            </a:lvl6pPr>
            <a:lvl7pPr marL="2850525" indent="0" algn="ctr">
              <a:buNone/>
              <a:defRPr sz="1663"/>
            </a:lvl7pPr>
            <a:lvl8pPr marL="3325612" indent="0" algn="ctr">
              <a:buNone/>
              <a:defRPr sz="1663"/>
            </a:lvl8pPr>
            <a:lvl9pPr marL="3800698" indent="0" algn="ctr">
              <a:buNone/>
              <a:defRPr sz="166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8" y="540402"/>
            <a:ext cx="1799843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2025-12-12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5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4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7" y="535268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4" y="1250550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50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14050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9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299"/>
              </a:lnSpc>
              <a:defRPr sz="26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5" y="539751"/>
            <a:ext cx="1799843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96"/>
              </a:lnSpc>
              <a:defRPr sz="1319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2025-12-12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1" y="4500564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293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50" y="4500563"/>
            <a:ext cx="7196139" cy="21595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6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3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2" y="4500562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299"/>
              </a:lnSpc>
              <a:defRPr sz="26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01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4281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5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65463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8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930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5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40071639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5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37076248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6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42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6" y="4500564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4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6168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03972">
              <a:defRPr/>
            </a:pPr>
            <a:endParaRPr lang="pl-PL" altLang="pl-PL" sz="1984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03972">
              <a:defRPr/>
            </a:pPr>
            <a:endParaRPr lang="pl-PL" altLang="pl-PL" sz="1984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03972">
              <a:defRPr/>
            </a:pPr>
            <a:fld id="{F44AD720-0363-406B-9E7D-99645A5BE6CD}" type="slidenum">
              <a:rPr lang="pl-PL" altLang="pl-PL" smtClean="0">
                <a:solidFill>
                  <a:srgbClr val="000000"/>
                </a:solidFill>
              </a:rPr>
              <a:pPr defTabSz="503972">
                <a:defRPr/>
              </a:pPr>
              <a:t>‹#›</a:t>
            </a:fld>
            <a:endParaRPr lang="pl-PL" alt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6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9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65" r:id="rId11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47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8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1" y="0"/>
            <a:ext cx="1080742" cy="1793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3" y="0"/>
            <a:ext cx="7559293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8"/>
            <a:ext cx="1080001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942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7"/>
            <a:ext cx="1080742" cy="179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96"/>
          </a:p>
        </p:txBody>
      </p:sp>
    </p:spTree>
    <p:extLst>
      <p:ext uri="{BB962C8B-B14F-4D97-AF65-F5344CB8AC3E}">
        <p14:creationId xmlns:p14="http://schemas.microsoft.com/office/powerpoint/2010/main" val="199423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hf hdr="0" ftr="0"/>
  <p:txStyles>
    <p:titleStyle>
      <a:lvl1pPr algn="l" defTabSz="950175" rtl="0" eaLnBrk="1" latinLnBrk="0" hangingPunct="1">
        <a:lnSpc>
          <a:spcPts val="3394"/>
        </a:lnSpc>
        <a:spcBef>
          <a:spcPct val="0"/>
        </a:spcBef>
        <a:buNone/>
        <a:defRPr sz="264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37543" indent="-237543" algn="l" defTabSz="950175" rtl="0" eaLnBrk="1" latinLnBrk="0" hangingPunct="1">
        <a:lnSpc>
          <a:spcPts val="2262"/>
        </a:lnSpc>
        <a:spcBef>
          <a:spcPts val="1038"/>
        </a:spcBef>
        <a:buClr>
          <a:schemeClr val="accent1"/>
        </a:buClr>
        <a:buFontTx/>
        <a:buBlip>
          <a:blip r:embed="rId13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12630" indent="-237543" algn="l" defTabSz="950175" rtl="0" eaLnBrk="1" latinLnBrk="0" hangingPunct="1">
        <a:lnSpc>
          <a:spcPts val="2262"/>
        </a:lnSpc>
        <a:spcBef>
          <a:spcPts val="519"/>
        </a:spcBef>
        <a:buFontTx/>
        <a:buBlip>
          <a:blip r:embed="rId14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187718" indent="-237543" algn="l" defTabSz="950175" rtl="0" eaLnBrk="1" latinLnBrk="0" hangingPunct="1">
        <a:lnSpc>
          <a:spcPts val="2262"/>
        </a:lnSpc>
        <a:spcBef>
          <a:spcPts val="519"/>
        </a:spcBef>
        <a:buFontTx/>
        <a:buBlip>
          <a:blip r:embed="rId15"/>
        </a:buBlip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662805" indent="-237543" algn="l" defTabSz="950175" rtl="0" eaLnBrk="1" latinLnBrk="0" hangingPunct="1">
        <a:lnSpc>
          <a:spcPts val="2262"/>
        </a:lnSpc>
        <a:spcBef>
          <a:spcPts val="519"/>
        </a:spcBef>
        <a:buFont typeface="Arial" panose="020B0604020202020204" pitchFamily="34" charset="0"/>
        <a:buChar char="•"/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137893" indent="-237543" algn="l" defTabSz="950175" rtl="0" eaLnBrk="1" latinLnBrk="0" hangingPunct="1">
        <a:lnSpc>
          <a:spcPts val="2262"/>
        </a:lnSpc>
        <a:spcBef>
          <a:spcPts val="519"/>
        </a:spcBef>
        <a:buFont typeface="Arial" panose="020B0604020202020204" pitchFamily="34" charset="0"/>
        <a:buChar char="•"/>
        <a:defRPr sz="1696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612981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3088068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563156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4038243" indent="-237543" algn="l" defTabSz="950175" rtl="0" eaLnBrk="1" latinLnBrk="0" hangingPunct="1">
        <a:lnSpc>
          <a:spcPct val="90000"/>
        </a:lnSpc>
        <a:spcBef>
          <a:spcPts val="519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1pPr>
      <a:lvl2pPr marL="47508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95017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3pPr>
      <a:lvl4pPr marL="1425263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4pPr>
      <a:lvl5pPr marL="1900350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5pPr>
      <a:lvl6pPr marL="237543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6pPr>
      <a:lvl7pPr marL="2850525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7pPr>
      <a:lvl8pPr marL="3325612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8pPr>
      <a:lvl9pPr marL="3800698" algn="l" defTabSz="950175" rtl="0" eaLnBrk="1" latinLnBrk="0" hangingPunct="1">
        <a:defRPr sz="18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426" y="2879737"/>
            <a:ext cx="8616337" cy="2088232"/>
          </a:xfrm>
        </p:spPr>
        <p:txBody>
          <a:bodyPr>
            <a:normAutofit/>
          </a:bodyPr>
          <a:lstStyle/>
          <a:p>
            <a:pPr algn="ctr"/>
            <a:r>
              <a:rPr lang="pl-PL" sz="3400" dirty="0">
                <a:solidFill>
                  <a:srgbClr val="FF0000"/>
                </a:solidFill>
                <a:latin typeface="Calibri" panose="020F0502020204030204"/>
              </a:rPr>
              <a:t>Zmiana Programu </a:t>
            </a:r>
            <a:br>
              <a:rPr lang="pl-PL" sz="3400" dirty="0">
                <a:solidFill>
                  <a:srgbClr val="002073"/>
                </a:solidFill>
                <a:latin typeface="Calibri" panose="020F0502020204030204"/>
              </a:rPr>
            </a:br>
            <a:r>
              <a:rPr lang="pl-PL" sz="3400" dirty="0">
                <a:solidFill>
                  <a:schemeClr val="tx1"/>
                </a:solidFill>
                <a:latin typeface="Calibri" panose="020F0502020204030204"/>
              </a:rPr>
              <a:t>Fundusze Europejskie dla Pomorza 2021-2027</a:t>
            </a:r>
            <a:br>
              <a:rPr lang="pl-PL" sz="3400" dirty="0">
                <a:solidFill>
                  <a:schemeClr val="tx1"/>
                </a:solidFill>
                <a:latin typeface="Calibri" panose="020F0502020204030204"/>
              </a:rPr>
            </a:br>
            <a:r>
              <a:rPr lang="pl-PL" sz="2800" dirty="0">
                <a:solidFill>
                  <a:schemeClr val="tx1"/>
                </a:solidFill>
                <a:latin typeface="Calibri" panose="020F0502020204030204"/>
              </a:rPr>
              <a:t>II etap przeglądu śródokresowego</a:t>
            </a:r>
            <a:br>
              <a:rPr lang="pl-PL" sz="2800" dirty="0">
                <a:solidFill>
                  <a:srgbClr val="002073"/>
                </a:solidFill>
                <a:latin typeface="Calibri" panose="020F0502020204030204"/>
              </a:rPr>
            </a:br>
            <a:r>
              <a:rPr lang="pl-PL" sz="2800" dirty="0">
                <a:solidFill>
                  <a:srgbClr val="FF0000"/>
                </a:solidFill>
                <a:latin typeface="Calibri" panose="020F0502020204030204"/>
              </a:rPr>
              <a:t>(bezpieczeństwo i obronność) </a:t>
            </a:r>
            <a:endParaRPr lang="pl-PL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939" y="5724053"/>
            <a:ext cx="8619933" cy="57606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800" b="0" dirty="0">
                <a:solidFill>
                  <a:schemeClr val="tx1"/>
                </a:solidFill>
                <a:latin typeface="+mn-lt"/>
              </a:rPr>
              <a:t>Posiedzenie Komitetu Monitorującego FEP 2021-2027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1800" b="0" dirty="0">
                <a:solidFill>
                  <a:schemeClr val="tx1"/>
                </a:solidFill>
                <a:latin typeface="+mn-lt"/>
              </a:rPr>
              <a:t>12 grudnia 2025 r.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096600"/>
              </p:ext>
            </p:extLst>
          </p:nvPr>
        </p:nvGraphicFramePr>
        <p:xfrm>
          <a:off x="66990" y="725646"/>
          <a:ext cx="10557829" cy="6401944"/>
        </p:xfrm>
        <a:graphic>
          <a:graphicData uri="http://schemas.openxmlformats.org/drawingml/2006/table">
            <a:tbl>
              <a:tblPr firstRow="1" bandRow="1"/>
              <a:tblGrid>
                <a:gridCol w="728154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2318514">
                  <a:extLst>
                    <a:ext uri="{9D8B030D-6E8A-4147-A177-3AD203B41FA5}">
                      <a16:colId xmlns:a16="http://schemas.microsoft.com/office/drawing/2014/main" val="2537335328"/>
                    </a:ext>
                  </a:extLst>
                </a:gridCol>
                <a:gridCol w="6336702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  <a:gridCol w="1174459">
                  <a:extLst>
                    <a:ext uri="{9D8B030D-6E8A-4147-A177-3AD203B41FA5}">
                      <a16:colId xmlns:a16="http://schemas.microsoft.com/office/drawing/2014/main" val="15572725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19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9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Priorytet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pl-PL" sz="19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Wstępny zakres interwencji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pl-PL" sz="1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Alokacja</a:t>
                      </a:r>
                      <a:br>
                        <a:rPr lang="pl-PL" sz="1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pl-PL" sz="19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(MEUR)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4(d)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FE dla kompetentnego Pomorza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Adaptacyjność </a:t>
                      </a:r>
                      <a:r>
                        <a:rPr kumimoji="0" lang="pl-PL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kumimoji="0" lang="pl-PL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koordynacja SWP)</a:t>
                      </a:r>
                      <a:endParaRPr lang="pl-PL" sz="19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Zwiększeniu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zdolności adaptacyjnych pracodawców i ich pracowników,</a:t>
                      </a: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przedsiębiorstw i przedsiębiorców na wypadek wystąpienia sytuacji kryzysowych wpływających na gospodarkę i rynek pracy (poza BUR): </a:t>
                      </a:r>
                    </a:p>
                    <a:p>
                      <a:pPr marL="263525" indent="-263525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zapewnienie ciągłości działania w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sytuacjach kryzysowych</a:t>
                      </a:r>
                      <a:endParaRPr lang="pl-PL" sz="19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63525" indent="-263525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wsparcie w zakresie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gotowości cywilnej, sektora przemysłu obronnego/podwójnego zastosowania</a:t>
                      </a:r>
                    </a:p>
                    <a:p>
                      <a:pPr marL="263525" indent="-263525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działania na rzecz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podmiotów leczniczych</a:t>
                      </a:r>
                      <a:endParaRPr lang="pl-PL" sz="19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013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4(f)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9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FE dla kompetentnego Pomorza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Edukacja ponadpodstawowa</a:t>
                      </a:r>
                      <a:r>
                        <a:rPr kumimoji="0" lang="pl-PL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kumimoji="0" lang="pl-PL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koordynacja SWP)</a:t>
                      </a:r>
                      <a:endParaRPr lang="pl-PL" sz="19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indent="-265113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Wsparcie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dla uczniów szkół ponadpodstawowych </a:t>
                      </a: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zapewnienie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kadr </a:t>
                      </a: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dla branż w obszarze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bezpieczeństwa, obronności, technologii i kompetencji podwójnego zastosowania </a:t>
                      </a:r>
                    </a:p>
                    <a:p>
                      <a:pPr marL="265113" indent="-265113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Kursy/szkolenia dla uczniów i kadry szkół ponadpodstawowych w obszarach związanych z </a:t>
                      </a:r>
                      <a:r>
                        <a:rPr lang="pl-PL" sz="19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bezpieczeństwem i gotowością cywilną, cyberbezpieczeństwem i ratownictwem medycznym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20118"/>
                  </a:ext>
                </a:extLst>
              </a:tr>
            </a:tbl>
          </a:graphicData>
        </a:graphic>
      </p:graphicFrame>
      <p:sp>
        <p:nvSpPr>
          <p:cNvPr id="6" name="Tytuł 4">
            <a:extLst>
              <a:ext uri="{FF2B5EF4-FFF2-40B4-BE49-F238E27FC236}">
                <a16:creationId xmlns:a16="http://schemas.microsoft.com/office/drawing/2014/main" id="{C76DED91-C274-4758-9678-BB2D6F17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1" y="161594"/>
            <a:ext cx="10557829" cy="546669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rgbClr val="FF0000"/>
                </a:solidFill>
                <a:latin typeface="+mn-lt"/>
              </a:rPr>
              <a:t>Nowe</a:t>
            </a:r>
            <a:r>
              <a:rPr lang="pl-PL" dirty="0">
                <a:latin typeface="+mn-lt"/>
              </a:rPr>
              <a:t> priorytety FEP 2021-2027 – </a:t>
            </a:r>
            <a:r>
              <a:rPr lang="pl-PL" dirty="0">
                <a:solidFill>
                  <a:srgbClr val="FF0000"/>
                </a:solidFill>
                <a:latin typeface="+mn-lt"/>
              </a:rPr>
              <a:t>EFS+</a:t>
            </a:r>
          </a:p>
        </p:txBody>
      </p:sp>
    </p:spTree>
    <p:extLst>
      <p:ext uri="{BB962C8B-B14F-4D97-AF65-F5344CB8AC3E}">
        <p14:creationId xmlns:p14="http://schemas.microsoft.com/office/powerpoint/2010/main" val="30538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4">
            <a:extLst>
              <a:ext uri="{FF2B5EF4-FFF2-40B4-BE49-F238E27FC236}">
                <a16:creationId xmlns:a16="http://schemas.microsoft.com/office/drawing/2014/main" id="{0722322B-A96E-4C31-814B-AF21731F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1" y="158480"/>
            <a:ext cx="10505517" cy="515365"/>
          </a:xfrm>
        </p:spPr>
        <p:txBody>
          <a:bodyPr>
            <a:noAutofit/>
          </a:bodyPr>
          <a:lstStyle/>
          <a:p>
            <a:r>
              <a:rPr lang="pl-PL" sz="2800" dirty="0">
                <a:solidFill>
                  <a:srgbClr val="FF0000"/>
                </a:solidFill>
                <a:latin typeface="+mn-lt"/>
              </a:rPr>
              <a:t>Dotychczasowe</a:t>
            </a:r>
            <a:r>
              <a:rPr lang="pl-PL" sz="2800" dirty="0">
                <a:latin typeface="+mn-lt"/>
              </a:rPr>
              <a:t> priorytety FEP 2021-2027 – kluczowe zmiany (</a:t>
            </a:r>
            <a:r>
              <a:rPr lang="pl-PL" sz="2800" dirty="0">
                <a:solidFill>
                  <a:srgbClr val="FF0000"/>
                </a:solidFill>
                <a:latin typeface="+mn-lt"/>
              </a:rPr>
              <a:t>EFRR</a:t>
            </a:r>
            <a:r>
              <a:rPr lang="pl-PL" sz="2800" dirty="0">
                <a:latin typeface="+mn-lt"/>
              </a:rPr>
              <a:t>)</a:t>
            </a:r>
            <a:endParaRPr lang="pl-PL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099234"/>
              </p:ext>
            </p:extLst>
          </p:nvPr>
        </p:nvGraphicFramePr>
        <p:xfrm>
          <a:off x="96971" y="673845"/>
          <a:ext cx="10513167" cy="6630016"/>
        </p:xfrm>
        <a:graphic>
          <a:graphicData uri="http://schemas.openxmlformats.org/drawingml/2006/table">
            <a:tbl>
              <a:tblPr firstRow="1" bandRow="1"/>
              <a:tblGrid>
                <a:gridCol w="648072">
                  <a:extLst>
                    <a:ext uri="{9D8B030D-6E8A-4147-A177-3AD203B41FA5}">
                      <a16:colId xmlns:a16="http://schemas.microsoft.com/office/drawing/2014/main" val="2586871854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6912767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</a:tblGrid>
              <a:tr h="216697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Obszar tematyczny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Kluczowe zmiany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7617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B+R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MŚP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Dodano możliwość wsparcia </a:t>
                      </a:r>
                      <a:r>
                        <a:rPr lang="pl-PL" sz="20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bezpieczeństwa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obronności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pl-PL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</a:t>
                      </a:r>
                      <a:r>
                        <a:rPr lang="pl-PL" sz="20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wykorzystaniem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technologii i kompetencji dual use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670008"/>
                  </a:ext>
                </a:extLst>
              </a:tr>
              <a:tr h="7326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Cyfryzacja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3525" marR="0" lvl="0" indent="-263525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Usunięto wsparcie dla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e-zdrowia, e-kultury i e-turystyki</a:t>
                      </a:r>
                    </a:p>
                    <a:p>
                      <a:pPr marL="263525" marR="0" lvl="0" indent="-263525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Cyberbezpieczeństwo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przeniesiono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 nowego </a:t>
                      </a:r>
                      <a:r>
                        <a:rPr lang="pl-PL" sz="20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 3.3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058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OZE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Ograniczenie wsparcia PS Pomorski Archipelag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Wysp Energetycznych – 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częściowo możliwe do zrealizowania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 nowym CS 3.3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660723"/>
                  </a:ext>
                </a:extLst>
              </a:tr>
              <a:tr h="4842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Woda i ścieki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Alokację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pozostałą po naborze (3,6 MEUR) </a:t>
                      </a:r>
                      <a:r>
                        <a:rPr lang="pl-PL" sz="20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przeniesiono do nowego CS 3.3 </a:t>
                      </a:r>
                      <a:endParaRPr lang="pl-PL" sz="2000" b="1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68273"/>
                  </a:ext>
                </a:extLst>
              </a:tr>
              <a:tr h="4842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GOZ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Pozostałą alokację (11,6 MEUR) </a:t>
                      </a:r>
                      <a:r>
                        <a:rPr lang="pl-PL" sz="20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przeniesiono </a:t>
                      </a:r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 nowych CS 2.5 oraz 3.3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012035"/>
                  </a:ext>
                </a:extLst>
              </a:tr>
              <a:tr h="4842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Różnorodność biologiczna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000" b="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Rezygnacja</a:t>
                      </a:r>
                      <a:r>
                        <a:rPr lang="pl-PL" sz="20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</a:t>
                      </a:r>
                      <a:r>
                        <a:rPr lang="pl-PL" sz="2000" b="1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konkurencyjnego naboru </a:t>
                      </a:r>
                      <a:r>
                        <a:rPr lang="pl-PL" sz="20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wniosków </a:t>
                      </a:r>
                      <a:r>
                        <a:rPr lang="pl-PL" sz="2000" b="1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pl-PL" sz="2000" b="0" strike="noStrik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513942"/>
                  </a:ext>
                </a:extLst>
              </a:tr>
              <a:tr h="1594157"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</a:p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</a:t>
                      </a:r>
                    </a:p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</a:t>
                      </a:r>
                    </a:p>
                  </a:txBody>
                  <a:tcPr marL="64653" marR="64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Efektywność energetyczna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OZE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GOZ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Różnorodność biologiczna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Mobilność</a:t>
                      </a:r>
                    </a:p>
                  </a:txBody>
                  <a:tcPr marL="64653" marR="64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Brak możliwości realizacji samodzielnych projektów edukacyjnych – działania edukacyjne </a:t>
                      </a:r>
                      <a:r>
                        <a:rPr lang="pl-PL" sz="20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możliwe w ramach szerszych projektów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795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61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4">
            <a:extLst>
              <a:ext uri="{FF2B5EF4-FFF2-40B4-BE49-F238E27FC236}">
                <a16:creationId xmlns:a16="http://schemas.microsoft.com/office/drawing/2014/main" id="{0722322B-A96E-4C31-814B-AF21731F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1" y="155138"/>
            <a:ext cx="10489325" cy="515365"/>
          </a:xfrm>
        </p:spPr>
        <p:txBody>
          <a:bodyPr>
            <a:noAutofit/>
          </a:bodyPr>
          <a:lstStyle/>
          <a:p>
            <a:r>
              <a:rPr lang="pl-PL" sz="2800" dirty="0">
                <a:solidFill>
                  <a:srgbClr val="FF0000"/>
                </a:solidFill>
                <a:latin typeface="+mn-lt"/>
              </a:rPr>
              <a:t>Dotychczasowe</a:t>
            </a:r>
            <a:r>
              <a:rPr lang="pl-PL" sz="2800" dirty="0">
                <a:latin typeface="+mn-lt"/>
              </a:rPr>
              <a:t> priorytety FEP 2021-2027 – kluczowe zmiany (</a:t>
            </a:r>
            <a:r>
              <a:rPr lang="pl-PL" sz="2800" dirty="0">
                <a:solidFill>
                  <a:srgbClr val="FF0000"/>
                </a:solidFill>
                <a:latin typeface="+mn-lt"/>
              </a:rPr>
              <a:t>EFS+</a:t>
            </a:r>
            <a:r>
              <a:rPr lang="pl-PL" sz="2800" dirty="0">
                <a:latin typeface="+mn-lt"/>
              </a:rPr>
              <a:t>)</a:t>
            </a:r>
            <a:endParaRPr lang="pl-PL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2685423"/>
              </p:ext>
            </p:extLst>
          </p:nvPr>
        </p:nvGraphicFramePr>
        <p:xfrm>
          <a:off x="113167" y="642119"/>
          <a:ext cx="10513167" cy="6643236"/>
        </p:xfrm>
        <a:graphic>
          <a:graphicData uri="http://schemas.openxmlformats.org/drawingml/2006/table">
            <a:tbl>
              <a:tblPr firstRow="1" bandRow="1"/>
              <a:tblGrid>
                <a:gridCol w="648072">
                  <a:extLst>
                    <a:ext uri="{9D8B030D-6E8A-4147-A177-3AD203B41FA5}">
                      <a16:colId xmlns:a16="http://schemas.microsoft.com/office/drawing/2014/main" val="258687185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7056783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</a:tblGrid>
              <a:tr h="1773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Obszar tematyczny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Kluczowe zmiany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9354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Aktywizacja zawodowa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63525" indent="-2635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Rezygnacja z inicjatywy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ALMA</a:t>
                      </a:r>
                      <a:endParaRPr lang="pl-PL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63525" indent="-2635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Rezygnacja z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konkursu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 zakresie aktywizacji zawodowej</a:t>
                      </a:r>
                    </a:p>
                    <a:p>
                      <a:pPr marL="263525" marR="0" lvl="0" indent="-263525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Dodano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możliwość wsparcia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73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bezpieczeństwa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 obronności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b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 wykorzystaniem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technologii i kompetencji dual </a:t>
                      </a:r>
                      <a:r>
                        <a:rPr kumimoji="0" lang="pl-PL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use</a:t>
                      </a: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670008"/>
                  </a:ext>
                </a:extLst>
              </a:tr>
              <a:tr h="6206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4d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Adaptacyjność/zdrowie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Dodano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możliwość wsparcia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73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bezpieczeństwa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 obronności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b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 wykorzystaniem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technologii i kompetencji dual use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660723"/>
                  </a:ext>
                </a:extLst>
              </a:tr>
              <a:tr h="12810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4f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Edukacja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Rezygnacja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z PS dot.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szkół referencyjnych</a:t>
                      </a:r>
                    </a:p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Rezygnacja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z konkursu dot.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edukacji pozaformalnej</a:t>
                      </a:r>
                    </a:p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Dodano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możliwość wsparcia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73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bezpieczeństwa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 obronności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b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 wykorzystaniem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technologii i kompetencji dual use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68273"/>
                  </a:ext>
                </a:extLst>
              </a:tr>
              <a:tr h="1281094"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4g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Kształcenie ustawiczne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PS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Broker zawodowy –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finansowanie w całości w ramach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KPO</a:t>
                      </a:r>
                    </a:p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Szkolenia dla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kadr medycznych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przeniesiono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 nowego CS 4d</a:t>
                      </a:r>
                    </a:p>
                    <a:p>
                      <a:pPr marL="263525" marR="0" lvl="0" indent="-263525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Dodano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możliwość wsparcia bezpieczeństwa i obronności </a:t>
                      </a:r>
                      <a:b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 wykorzystaniem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technologii i kompetencji dual use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795747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4h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Aktywizacja społeczna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Rezygnacja z programu świadomościowego dot.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niedyskryminacji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997881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4i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Migranci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Rezygnacja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 PS dot. 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73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szkolenia kadr – </a:t>
                      </a:r>
                      <a:r>
                        <a:rPr kumimoji="0" lang="pl-P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potencjalna realizacja w ZIT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133667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4l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Rezygnacja z PS dot.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funduszu obywatelskiego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946868"/>
                  </a:ext>
                </a:extLst>
              </a:tr>
              <a:tr h="620607">
                <a:tc gridSpan="2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Pomoc Techniczna (EFS+ i EFRR)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Zwiększenie środków na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obsługę wdrażania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(6,9 MEUR) kosztem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promocji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oraz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badań i ewaluacji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857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24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4">
            <a:extLst>
              <a:ext uri="{FF2B5EF4-FFF2-40B4-BE49-F238E27FC236}">
                <a16:creationId xmlns:a16="http://schemas.microsoft.com/office/drawing/2014/main" id="{0722322B-A96E-4C31-814B-AF21731F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1" y="155138"/>
            <a:ext cx="10489325" cy="515365"/>
          </a:xfrm>
        </p:spPr>
        <p:txBody>
          <a:bodyPr>
            <a:noAutofit/>
          </a:bodyPr>
          <a:lstStyle/>
          <a:p>
            <a:r>
              <a:rPr lang="pl-PL" sz="2800" dirty="0">
                <a:latin typeface="+mn-lt"/>
              </a:rPr>
              <a:t>Zmiany finansowe w FEP 2021-2027 wz. z nowymi priorytetami (</a:t>
            </a:r>
            <a:r>
              <a:rPr lang="pl-PL" sz="2800" dirty="0">
                <a:solidFill>
                  <a:srgbClr val="FF0000"/>
                </a:solidFill>
                <a:latin typeface="+mn-lt"/>
              </a:rPr>
              <a:t>EFRR</a:t>
            </a:r>
            <a:r>
              <a:rPr lang="pl-PL" sz="2800" dirty="0">
                <a:latin typeface="+mn-lt"/>
              </a:rPr>
              <a:t>)</a:t>
            </a:r>
            <a:endParaRPr lang="pl-PL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7186837"/>
              </p:ext>
            </p:extLst>
          </p:nvPr>
        </p:nvGraphicFramePr>
        <p:xfrm>
          <a:off x="89322" y="827509"/>
          <a:ext cx="10513167" cy="6292827"/>
        </p:xfrm>
        <a:graphic>
          <a:graphicData uri="http://schemas.openxmlformats.org/drawingml/2006/table">
            <a:tbl>
              <a:tblPr firstRow="1" bandRow="1"/>
              <a:tblGrid>
                <a:gridCol w="5112568">
                  <a:extLst>
                    <a:ext uri="{9D8B030D-6E8A-4147-A177-3AD203B41FA5}">
                      <a16:colId xmlns:a16="http://schemas.microsoft.com/office/drawing/2014/main" val="2586871854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3744415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</a:tblGrid>
              <a:tr h="1773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DOTYCHCZASOWY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obszar interwencji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Alokacja (EUR)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NOWY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obszar interwencji 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3289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1.1 proces przedsiębiorczego odkrywania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3 500 000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CS 1.7 rozwój technologii dual </a:t>
                      </a:r>
                      <a:r>
                        <a:rPr kumimoji="0" lang="pl-PL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use</a:t>
                      </a: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w przedsiębiorstwach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Ogółem 10 000 000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670008"/>
                  </a:ext>
                </a:extLst>
              </a:tr>
              <a:tr h="3051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C2 1.2 e-usługi (e-kultura, e-turystyka)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2 170 000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660723"/>
                  </a:ext>
                </a:extLst>
              </a:tr>
              <a:tr h="4290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1.3 inwestorzy/eksport/doradztwo dla MŚP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4 330 000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68273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2.2 odnawialne źródła energii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12 650 302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CS 2.5 bezpieczny dostęp do wody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Ogółem 30 000 000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997881"/>
                  </a:ext>
                </a:extLst>
              </a:tr>
              <a:tr h="344838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2.4 dostosowanie do zmian klimatu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4 659 766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899728"/>
                  </a:ext>
                </a:extLst>
              </a:tr>
              <a:tr h="337237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2.5 gospodarka wodno-ściekowa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3 603 801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7421790"/>
                  </a:ext>
                </a:extLst>
              </a:tr>
              <a:tr h="329636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2.6 GOZ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4 804 031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301181"/>
                  </a:ext>
                </a:extLst>
              </a:tr>
              <a:tr h="390537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2.8 bioróżnorodność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4 282 100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523225"/>
                  </a:ext>
                </a:extLst>
              </a:tr>
              <a:tr h="317468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1.2 e-usługi, </a:t>
                      </a:r>
                      <a:r>
                        <a:rPr kumimoji="0" lang="pl-PL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cyberbezpieczeństwo</a:t>
                      </a: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22 620 000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CS 3.3 odporna infrastruktura 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Ogółem 89 996 688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33667"/>
                  </a:ext>
                </a:extLst>
              </a:tr>
              <a:tr h="323297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2.6 GOZ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6 823 335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endParaRPr lang="pl-PL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659506"/>
                  </a:ext>
                </a:extLst>
              </a:tr>
              <a:tr h="329125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2.8 mobilność miejska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1 606 017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endParaRPr lang="pl-PL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069986"/>
                  </a:ext>
                </a:extLst>
              </a:tr>
              <a:tr h="334954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3.2 infrastruktura drogowa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46 727 336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endParaRPr lang="pl-PL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600770"/>
                  </a:ext>
                </a:extLst>
              </a:tr>
              <a:tr h="409284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4.6 turystyka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12 220 000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886364"/>
                  </a:ext>
                </a:extLst>
              </a:tr>
              <a:tr h="531917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2.1 efektywność energetyczna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21 648 632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CS 4.7 przystępne cenowo mieszkalnictwo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Ogółem 23 440 000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096730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2.2 odnawialne źródła energii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1 791 368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endParaRPr lang="pl-PL" sz="2000" b="1" dirty="0">
                        <a:solidFill>
                          <a:schemeClr val="tx2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126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45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4">
            <a:extLst>
              <a:ext uri="{FF2B5EF4-FFF2-40B4-BE49-F238E27FC236}">
                <a16:creationId xmlns:a16="http://schemas.microsoft.com/office/drawing/2014/main" id="{0722322B-A96E-4C31-814B-AF21731F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1" y="155138"/>
            <a:ext cx="10489325" cy="515365"/>
          </a:xfrm>
        </p:spPr>
        <p:txBody>
          <a:bodyPr>
            <a:noAutofit/>
          </a:bodyPr>
          <a:lstStyle/>
          <a:p>
            <a:r>
              <a:rPr lang="pl-PL" sz="2800" dirty="0">
                <a:latin typeface="+mn-lt"/>
              </a:rPr>
              <a:t>Zmiany finansowe w FEP 2021-2027 wz. z nowymi priorytetami (</a:t>
            </a:r>
            <a:r>
              <a:rPr lang="pl-PL" sz="2800" dirty="0">
                <a:solidFill>
                  <a:srgbClr val="FF0000"/>
                </a:solidFill>
                <a:latin typeface="+mn-lt"/>
              </a:rPr>
              <a:t>EFS+</a:t>
            </a:r>
            <a:r>
              <a:rPr lang="pl-PL" sz="2800" dirty="0">
                <a:latin typeface="+mn-lt"/>
              </a:rPr>
              <a:t>)</a:t>
            </a:r>
            <a:endParaRPr lang="pl-PL" sz="28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192880"/>
              </p:ext>
            </p:extLst>
          </p:nvPr>
        </p:nvGraphicFramePr>
        <p:xfrm>
          <a:off x="89322" y="827509"/>
          <a:ext cx="10513167" cy="4385244"/>
        </p:xfrm>
        <a:graphic>
          <a:graphicData uri="http://schemas.openxmlformats.org/drawingml/2006/table">
            <a:tbl>
              <a:tblPr firstRow="1" bandRow="1"/>
              <a:tblGrid>
                <a:gridCol w="5544616">
                  <a:extLst>
                    <a:ext uri="{9D8B030D-6E8A-4147-A177-3AD203B41FA5}">
                      <a16:colId xmlns:a16="http://schemas.microsoft.com/office/drawing/2014/main" val="258687185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3456383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</a:tblGrid>
              <a:tr h="1773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DOTYCHCZASOWY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obszar interwencji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Alokacja (EUR)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NOWY</a:t>
                      </a:r>
                      <a:r>
                        <a:rPr lang="pl-PL" sz="20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obszar interwencji 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32892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4(a) aktywizacja zawodowa, rynek pracy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7 500 000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CS 4(d) kompetencje pracodawców i pracowników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Ogółem 24 000 000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670008"/>
                  </a:ext>
                </a:extLst>
              </a:tr>
              <a:tr h="3051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4(c) </a:t>
                      </a:r>
                      <a:r>
                        <a:rPr lang="pl-PL" sz="20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aktywizacja kobiet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kumimoji="0" lang="pl-PL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4 000 000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660723"/>
                  </a:ext>
                </a:extLst>
              </a:tr>
              <a:tr h="4290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4(d) adaptacyjność, zdrowie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kumimoji="0" lang="pl-PL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640356"/>
                  </a:ext>
                </a:extLst>
              </a:tr>
              <a:tr h="4290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4(g) uczenie się przez całe życie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kumimoji="0" lang="pl-PL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5 500 000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68273"/>
                  </a:ext>
                </a:extLst>
              </a:tr>
              <a:tr h="429026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4(h) aktywizacja społeczna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35319"/>
                  </a:ext>
                </a:extLst>
              </a:tr>
              <a:tr h="42902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4(i) integracja imigrantów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kumimoji="0" lang="pl-PL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627499"/>
                  </a:ext>
                </a:extLst>
              </a:tr>
              <a:tr h="352439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4(f) edukacja 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9 200 941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Font typeface="+mj-lt"/>
                        <a:buNone/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CS 4(f) edukacja ponadpodstawowa</a:t>
                      </a:r>
                    </a:p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Ogółem 25 750 000 EUR</a:t>
                      </a: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997881"/>
                  </a:ext>
                </a:extLst>
              </a:tr>
              <a:tr h="344838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4(i)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integracja imigrantów</a:t>
                      </a:r>
                      <a:endParaRPr kumimoji="0" lang="pl-PL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5 994 114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899728"/>
                  </a:ext>
                </a:extLst>
              </a:tr>
              <a:tr h="337237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4(k) usługi społeczne (opieka długoterminowa)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7 554 945</a:t>
                      </a:r>
                      <a:endParaRPr kumimoji="0" lang="pl-PL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7421790"/>
                  </a:ext>
                </a:extLst>
              </a:tr>
              <a:tr h="168028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 4(l) </a:t>
                      </a:r>
                      <a:r>
                        <a:rPr kumimoji="0" lang="pl-PL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</a:t>
                      </a: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pl-PL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PFO</a:t>
                      </a: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3 000 000</a:t>
                      </a:r>
                    </a:p>
                  </a:txBody>
                  <a:tcPr marL="64653" marR="646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pl-P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6204" marR="86204" marT="43102" marB="431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301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89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FA82FC1D-AD82-437B-A82E-0C9AFF9E9A4E}"/>
              </a:ext>
            </a:extLst>
          </p:cNvPr>
          <p:cNvSpPr/>
          <p:nvPr/>
        </p:nvSpPr>
        <p:spPr>
          <a:xfrm>
            <a:off x="161330" y="1115541"/>
            <a:ext cx="10369152" cy="634019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wprowadzono maksymalny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poziom dofinansowania UE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dla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WSZYSTKICH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Priorytetów FEP (dotychczasowych i nowych) –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95%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nieznaczne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przesunięcia środków niepowiązane z nowymi priorytetami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m.in. w odpowiedzi na postulaty Związków ZIT   </a:t>
            </a:r>
          </a:p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modyfikacja oczekiwanych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efektów realizacji Programu </a:t>
            </a: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(wskaźniki) – głównie ze względu na przesunięcie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alokacji do nowych priorytetów</a:t>
            </a:r>
          </a:p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kompleksowy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przegląd Strategii Programu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uzupełnienie wyzwań związanych z nowymi priorytetami, dostosowanie do specyfiki systemu SFC (limity znaków)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zastrzeżenie możliwości zastosowania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klauzuli poufności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dla nowych priorytetów (zwolnienie z obowiązku informacji i promocji dla projektów „wrażliwych” ze względów bezpieczeństwa) </a:t>
            </a:r>
          </a:p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aktualizacja tabel finansowych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uwzględniająca zmiany i przesunięcia środków</a:t>
            </a:r>
          </a:p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weryfikacja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Aneksu 3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wykaz operacji o znaczeniu strategicznym</a:t>
            </a:r>
          </a:p>
          <a:p>
            <a:pPr marL="457200" marR="0" lvl="0" indent="-457200" algn="l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pl-PL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ytuł 4">
            <a:extLst>
              <a:ext uri="{FF2B5EF4-FFF2-40B4-BE49-F238E27FC236}">
                <a16:creationId xmlns:a16="http://schemas.microsoft.com/office/drawing/2014/main" id="{44EA3D20-0E05-49C3-812A-35876AC1816B}"/>
              </a:ext>
            </a:extLst>
          </p:cNvPr>
          <p:cNvSpPr txBox="1">
            <a:spLocks/>
          </p:cNvSpPr>
          <p:nvPr/>
        </p:nvSpPr>
        <p:spPr>
          <a:xfrm>
            <a:off x="66991" y="213376"/>
            <a:ext cx="10557829" cy="6141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Calibri" panose="020F0502020204030204"/>
              </a:rPr>
              <a:t>Pozostałe zmiany w FEP 2021-2027 (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</a:rPr>
              <a:t>EFRR i EFS+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Calibri" panose="020F0502020204030204"/>
              </a:rPr>
              <a:t>)</a:t>
            </a: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885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38" y="1295561"/>
            <a:ext cx="10458475" cy="457250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None/>
            </a:pPr>
            <a:r>
              <a:rPr lang="pl-PL" sz="2400" dirty="0">
                <a:latin typeface="+mn-lt"/>
              </a:rPr>
              <a:t>Zmiany wynikają w szczególności z: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uwag zgłoszonych przez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członków KM </a:t>
            </a:r>
            <a:r>
              <a:rPr lang="pl-PL" sz="2400" dirty="0">
                <a:latin typeface="+mn-lt"/>
              </a:rPr>
              <a:t>(Ministerstwo Finansów)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uzgodnień </a:t>
            </a:r>
            <a:r>
              <a:rPr lang="pl-PL" sz="2400" b="1" dirty="0" err="1">
                <a:solidFill>
                  <a:schemeClr val="tx2"/>
                </a:solidFill>
                <a:latin typeface="+mn-lt"/>
              </a:rPr>
              <a:t>MFiPR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 z KE </a:t>
            </a:r>
            <a:r>
              <a:rPr lang="pl-PL" sz="2400" dirty="0">
                <a:latin typeface="+mn-lt"/>
              </a:rPr>
              <a:t>(zapisy horyzontalne dla wszystkich programów)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dostosowania Programu do wymogów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SFC </a:t>
            </a:r>
            <a:r>
              <a:rPr lang="pl-PL" sz="2400" dirty="0">
                <a:latin typeface="+mn-lt"/>
              </a:rPr>
              <a:t>(limit znaków, ograniczenia techniczne)</a:t>
            </a:r>
            <a:endParaRPr lang="pl-PL" sz="2400" b="1" dirty="0">
              <a:latin typeface="+mn-lt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inicjatywy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Instytucji Zarządzającej </a:t>
            </a:r>
            <a:r>
              <a:rPr lang="pl-PL" sz="2400" dirty="0">
                <a:latin typeface="+mn-lt"/>
              </a:rPr>
              <a:t>(wskaźniki)</a:t>
            </a:r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5B865392-42DC-438E-BA27-39E1274E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0" y="323453"/>
            <a:ext cx="10624823" cy="576064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rgbClr val="FF0000"/>
                </a:solidFill>
                <a:latin typeface="+mn-lt"/>
              </a:rPr>
              <a:t>Autopoprawki</a:t>
            </a:r>
            <a:r>
              <a:rPr lang="pl-PL" dirty="0">
                <a:latin typeface="+mn-lt"/>
              </a:rPr>
              <a:t> Instytucji Zarządzającej do projektu FEP z 28.11.br. </a:t>
            </a:r>
          </a:p>
        </p:txBody>
      </p:sp>
    </p:spTree>
    <p:extLst>
      <p:ext uri="{BB962C8B-B14F-4D97-AF65-F5344CB8AC3E}">
        <p14:creationId xmlns:p14="http://schemas.microsoft.com/office/powerpoint/2010/main" val="222110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30" y="1043533"/>
            <a:ext cx="10530483" cy="5976664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+mn-lt"/>
              </a:rPr>
              <a:t>Przesunięcie kwoty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536 578 EUR </a:t>
            </a:r>
            <a:r>
              <a:rPr lang="pl-PL" sz="2400" dirty="0">
                <a:latin typeface="+mn-lt"/>
              </a:rPr>
              <a:t>z nowego Priorytetu 12 (CS 3.3 odporna infrastruktura) do dotychczasowego Priorytetu 4 (transport): </a:t>
            </a:r>
          </a:p>
          <a:p>
            <a:pPr marL="630238" lvl="1" indent="-18256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konieczność zachowania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limitu kontraktacji MF </a:t>
            </a:r>
            <a:r>
              <a:rPr lang="pl-PL" sz="2400" dirty="0">
                <a:latin typeface="+mn-lt"/>
              </a:rPr>
              <a:t>(kurs EUR/PLN)</a:t>
            </a:r>
          </a:p>
          <a:p>
            <a:pPr marL="630238" lvl="1" indent="-18256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pomniejszono alokację dla szpitali,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miejsc schronienia</a:t>
            </a:r>
            <a:r>
              <a:rPr lang="pl-PL" sz="2400" dirty="0">
                <a:latin typeface="+mn-lt"/>
              </a:rPr>
              <a:t> i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służb ratunkowych</a:t>
            </a:r>
          </a:p>
          <a:p>
            <a:pPr marL="630238" lvl="1" indent="-18256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2"/>
                </a:solidFill>
                <a:latin typeface="+mn-lt"/>
              </a:rPr>
              <a:t>ostateczna alokacja na Priorytet 12: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89 996 688 EUR</a:t>
            </a:r>
          </a:p>
          <a:p>
            <a:pPr marL="457200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+mn-lt"/>
              </a:rPr>
              <a:t>Dodanie do opisu Priorytetu 12 (CS 3.3 odporna infrastruktura) zapisów MFiPR dot. koordynacji z działaniami prowadzonymi w ramach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Programu Ochrony Ludności i Obrony Cywilnej na lata 2025-2026</a:t>
            </a:r>
            <a:r>
              <a:rPr lang="pl-PL" sz="2400" dirty="0">
                <a:latin typeface="+mn-lt"/>
              </a:rPr>
              <a:t> oraz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Wojewódzkiego Planu Zarządzania Kryzysowego</a:t>
            </a:r>
          </a:p>
          <a:p>
            <a:pPr marL="457200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+mn-lt"/>
              </a:rPr>
              <a:t>Doprecyzowanie w CS 3.3 zapisu dotyczącego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infrastruktury towarzyszącej i uzupełniającej</a:t>
            </a:r>
            <a:r>
              <a:rPr lang="pl-PL" sz="2400" dirty="0">
                <a:latin typeface="+mn-lt"/>
              </a:rPr>
              <a:t> dla dróg ewakuacyjnych (→ samodzielny projekt w </a:t>
            </a:r>
            <a:r>
              <a:rPr lang="pl-PL" sz="2400" dirty="0" err="1">
                <a:latin typeface="+mn-lt"/>
              </a:rPr>
              <a:t>SzOP</a:t>
            </a:r>
            <a:r>
              <a:rPr lang="pl-PL" sz="2400" dirty="0">
                <a:latin typeface="+mn-lt"/>
              </a:rPr>
              <a:t>)</a:t>
            </a:r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5B865392-42DC-438E-BA27-39E1274E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0" y="251445"/>
            <a:ext cx="10624823" cy="576064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Kluczowe zmiany w stosunku do projektu FEP z 28.11.br. (1)</a:t>
            </a:r>
          </a:p>
        </p:txBody>
      </p:sp>
    </p:spTree>
    <p:extLst>
      <p:ext uri="{BB962C8B-B14F-4D97-AF65-F5344CB8AC3E}">
        <p14:creationId xmlns:p14="http://schemas.microsoft.com/office/powerpoint/2010/main" val="219433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89" y="934264"/>
            <a:ext cx="10624823" cy="6590208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4"/>
            </a:pPr>
            <a:r>
              <a:rPr lang="pl-PL" sz="2400" dirty="0">
                <a:latin typeface="+mn-lt"/>
              </a:rPr>
              <a:t>Wartości docelowe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wskaźników </a:t>
            </a:r>
            <a:r>
              <a:rPr lang="pl-PL" sz="2400" dirty="0">
                <a:latin typeface="+mn-lt"/>
              </a:rPr>
              <a:t>(ze względu na przywrócenie części środków na bioróżnorodność, niedoszacowanie):</a:t>
            </a:r>
          </a:p>
          <a:p>
            <a:pPr marL="755650" lvl="1" indent="-25082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Powierzchnia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siedlisk</a:t>
            </a:r>
            <a:r>
              <a:rPr lang="pl-PL" sz="2400" dirty="0">
                <a:latin typeface="+mn-lt"/>
              </a:rPr>
              <a:t> wspieranych w celu uzyskania lepszego statusu ochrony 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(produkt, CS 2.7 – różnorodność biologiczna): 815 ha →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1 000 ha</a:t>
            </a:r>
          </a:p>
          <a:p>
            <a:pPr marL="755650" lvl="1" indent="-25082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Powierzchnia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parków krajobrazowych </a:t>
            </a:r>
            <a:r>
              <a:rPr lang="pl-PL" sz="2400" dirty="0">
                <a:latin typeface="+mn-lt"/>
              </a:rPr>
              <a:t>objętych wsparciem (plany ochrony)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(produkt, CS 2.7 – różnorodność biologiczna): 10 ha →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504 ha</a:t>
            </a:r>
          </a:p>
          <a:p>
            <a:pPr marL="755650" lvl="1" indent="-250825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0000"/>
                </a:solidFill>
                <a:latin typeface="+mn-lt"/>
              </a:rPr>
              <a:t>Liczba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uczniów</a:t>
            </a:r>
            <a:r>
              <a:rPr lang="pl-PL" sz="2400" dirty="0">
                <a:solidFill>
                  <a:srgbClr val="000000"/>
                </a:solidFill>
                <a:latin typeface="+mn-lt"/>
              </a:rPr>
              <a:t>, którzy nabyli kwalifikacje po opuszczeniu programu</a:t>
            </a:r>
            <a:br>
              <a:rPr lang="pl-PL" sz="2400" dirty="0">
                <a:solidFill>
                  <a:srgbClr val="000000"/>
                </a:solidFill>
                <a:latin typeface="+mn-lt"/>
              </a:rPr>
            </a:br>
            <a:r>
              <a:rPr lang="pl-PL" sz="2400" dirty="0">
                <a:solidFill>
                  <a:srgbClr val="000000"/>
                </a:solidFill>
                <a:latin typeface="+mn-lt"/>
              </a:rPr>
              <a:t>(rezultat, CS </a:t>
            </a:r>
            <a:r>
              <a:rPr lang="pl-PL" sz="2400" dirty="0" err="1">
                <a:solidFill>
                  <a:srgbClr val="000000"/>
                </a:solidFill>
                <a:latin typeface="+mn-lt"/>
              </a:rPr>
              <a:t>4f</a:t>
            </a:r>
            <a:r>
              <a:rPr lang="pl-PL" sz="2400" dirty="0">
                <a:solidFill>
                  <a:srgbClr val="000000"/>
                </a:solidFill>
                <a:latin typeface="+mn-lt"/>
              </a:rPr>
              <a:t> – edukacja): 58 100 osób → </a:t>
            </a:r>
            <a:r>
              <a:rPr lang="pl-PL" sz="2400" b="1" dirty="0">
                <a:solidFill>
                  <a:srgbClr val="FF0000"/>
                </a:solidFill>
                <a:latin typeface="+mn-lt"/>
              </a:rPr>
              <a:t>77 680 osób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4"/>
            </a:pPr>
            <a:r>
              <a:rPr lang="pl-PL" sz="2400" dirty="0">
                <a:latin typeface="+mn-lt"/>
              </a:rPr>
              <a:t>Zmiany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redakcyjne </a:t>
            </a:r>
            <a:r>
              <a:rPr lang="pl-PL" sz="2400" dirty="0">
                <a:latin typeface="+mn-lt"/>
              </a:rPr>
              <a:t>wynikające z wymogów SFC (limit znaków):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2"/>
                </a:solidFill>
                <a:latin typeface="+mn-lt"/>
              </a:rPr>
              <a:t>Strategia</a:t>
            </a:r>
            <a:r>
              <a:rPr lang="pl-PL" sz="2400" dirty="0">
                <a:latin typeface="+mn-lt"/>
              </a:rPr>
              <a:t> programu (uzasadnienie realizacji CS 2.5, </a:t>
            </a:r>
            <a:r>
              <a:rPr lang="pl-PL" sz="2400" dirty="0" err="1">
                <a:latin typeface="+mn-lt"/>
              </a:rPr>
              <a:t>4d</a:t>
            </a:r>
            <a:r>
              <a:rPr lang="pl-PL" sz="2400" dirty="0">
                <a:latin typeface="+mn-lt"/>
              </a:rPr>
              <a:t> oraz </a:t>
            </a:r>
            <a:r>
              <a:rPr lang="pl-PL" sz="2400" dirty="0" err="1">
                <a:latin typeface="+mn-lt"/>
              </a:rPr>
              <a:t>4f</a:t>
            </a:r>
            <a:r>
              <a:rPr lang="pl-PL" sz="2400" dirty="0">
                <a:latin typeface="+mn-lt"/>
              </a:rPr>
              <a:t>)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b="1" dirty="0">
                <a:solidFill>
                  <a:schemeClr val="tx2"/>
                </a:solidFill>
                <a:latin typeface="+mn-lt"/>
              </a:rPr>
              <a:t>numery identyfikacyjne i jednostki pomiaru </a:t>
            </a:r>
            <a:r>
              <a:rPr lang="pl-PL" sz="2400" dirty="0">
                <a:latin typeface="+mn-lt"/>
              </a:rPr>
              <a:t>wybranych wskaźników produktu 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i rezultatu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latin typeface="+mn-lt"/>
              </a:rPr>
              <a:t>rozdział dot. </a:t>
            </a:r>
            <a:r>
              <a:rPr lang="pl-PL" sz="2400" b="1" dirty="0">
                <a:solidFill>
                  <a:schemeClr val="tx2"/>
                </a:solidFill>
                <a:latin typeface="+mn-lt"/>
              </a:rPr>
              <a:t>komunikacji i widoczności</a:t>
            </a:r>
            <a:endParaRPr lang="pl-PL" sz="2400" dirty="0">
              <a:latin typeface="+mn-lt"/>
            </a:endParaRPr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5B865392-42DC-438E-BA27-39E1274E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0" y="251445"/>
            <a:ext cx="10624823" cy="576064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Kluczowe zmiany w stosunku do projektu FEP z 28.11.br. (2)</a:t>
            </a:r>
          </a:p>
        </p:txBody>
      </p:sp>
    </p:spTree>
    <p:extLst>
      <p:ext uri="{BB962C8B-B14F-4D97-AF65-F5344CB8AC3E}">
        <p14:creationId xmlns:p14="http://schemas.microsoft.com/office/powerpoint/2010/main" val="203135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77354" y="323453"/>
            <a:ext cx="9172535" cy="504056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10079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Harmonogram dalszych prac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0472350A-D833-4E0F-BF5D-474B651F9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537399"/>
              </p:ext>
            </p:extLst>
          </p:nvPr>
        </p:nvGraphicFramePr>
        <p:xfrm>
          <a:off x="449362" y="1115541"/>
          <a:ext cx="9937104" cy="2814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658">
                  <a:extLst>
                    <a:ext uri="{9D8B030D-6E8A-4147-A177-3AD203B41FA5}">
                      <a16:colId xmlns:a16="http://schemas.microsoft.com/office/drawing/2014/main" val="3477170554"/>
                    </a:ext>
                  </a:extLst>
                </a:gridCol>
                <a:gridCol w="4422446">
                  <a:extLst>
                    <a:ext uri="{9D8B030D-6E8A-4147-A177-3AD203B41FA5}">
                      <a16:colId xmlns:a16="http://schemas.microsoft.com/office/drawing/2014/main" val="3734554513"/>
                    </a:ext>
                  </a:extLst>
                </a:gridCol>
              </a:tblGrid>
              <a:tr h="36755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300" noProof="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Działanie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1" noProof="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Termin 2025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670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Projekt zmiany FEP na KM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622489"/>
                  </a:ext>
                </a:extLst>
              </a:tr>
              <a:tr h="21561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00000"/>
                        </a:buClr>
                        <a:buSzPts val="1200"/>
                        <a:buFont typeface="Symbol" panose="05050102010706020507" pitchFamily="18" charset="2"/>
                        <a:buNone/>
                      </a:pPr>
                      <a:r>
                        <a:rPr lang="pl-PL" sz="2300" b="0" noProof="0" dirty="0">
                          <a:solidFill>
                            <a:schemeClr val="tx1"/>
                          </a:solidFill>
                          <a:latin typeface="+mn-lt"/>
                        </a:rPr>
                        <a:t>Opinia MFiPR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 17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3017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Projekt zmiany FEP na ZWP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71301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Rozpoczęcie procedury odstąpienia od SOOŚ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98185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1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Formalne przekazanie do KE (via SFC)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421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46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30" y="395462"/>
            <a:ext cx="10297144" cy="1080000"/>
          </a:xfrm>
        </p:spPr>
        <p:txBody>
          <a:bodyPr>
            <a:normAutofit/>
          </a:bodyPr>
          <a:lstStyle/>
          <a:p>
            <a:r>
              <a:rPr lang="pl-PL" sz="3100" dirty="0">
                <a:latin typeface="+mn-lt"/>
              </a:rPr>
              <a:t>II etap przeglądu śródokresowego FEP 2021-2027 (uwarunkowania)</a:t>
            </a:r>
            <a:endParaRPr lang="pl-PL" dirty="0">
              <a:latin typeface="+mn-lt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17" y="1675337"/>
            <a:ext cx="10638496" cy="58615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Zmiana rozporządzeń (UE) 2021-2027 weszła w życie </a:t>
            </a:r>
            <a:r>
              <a:rPr lang="pl-PL" sz="2400" b="1" dirty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20 września br.</a:t>
            </a:r>
            <a:r>
              <a:rPr lang="pl-PL" sz="2400" dirty="0">
                <a:solidFill>
                  <a:srgbClr val="000000"/>
                </a:solidFill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Calibri" panose="020F0502020204030204" pitchFamily="34" charset="0"/>
              <a:buChar char="̶"/>
            </a:pP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Rozporządzenie (UE) </a:t>
            </a:r>
            <a:r>
              <a:rPr lang="pl-PL" sz="2400" b="1" dirty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2021/1058 (EFRR/FS) 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Calibri" panose="020F0502020204030204" pitchFamily="34" charset="0"/>
              <a:buChar char="̶"/>
            </a:pPr>
            <a:r>
              <a:rPr lang="pl-PL" sz="2400" dirty="0">
                <a:solidFill>
                  <a:srgbClr val="000000"/>
                </a:solidFill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Rozporządzenie (UE) </a:t>
            </a:r>
            <a:r>
              <a:rPr lang="pl-PL" sz="2400" b="1" dirty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2021/1057 (EFS+)</a:t>
            </a:r>
            <a:endParaRPr lang="pl-PL" sz="2400" dirty="0">
              <a:solidFill>
                <a:srgbClr val="000000"/>
              </a:solidFill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400" b="1" dirty="0">
                <a:solidFill>
                  <a:srgbClr val="FF0000"/>
                </a:solidFill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Nowe priorytety KE związane z bezpieczeństwem i obronnością</a:t>
            </a:r>
            <a:endParaRPr lang="pl-PL" sz="24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4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	→ II etap przeglądu śródokresowego programów polityki spójności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Zmiana FEP 2021-2027 (kwota elastyczności) w </a:t>
            </a:r>
            <a:r>
              <a:rPr lang="pl-PL" sz="2400" b="1" dirty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I etapie przeglądu śródokresowego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zatwierdzona przez KE </a:t>
            </a:r>
            <a:r>
              <a:rPr lang="pl-PL" sz="2400" b="1" dirty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5 sierpnia br.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(decyzja KE C(2025) 5596)</a:t>
            </a:r>
          </a:p>
        </p:txBody>
      </p:sp>
    </p:spTree>
    <p:extLst>
      <p:ext uri="{BB962C8B-B14F-4D97-AF65-F5344CB8AC3E}">
        <p14:creationId xmlns:p14="http://schemas.microsoft.com/office/powerpoint/2010/main" val="160804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>
            <a:extLst>
              <a:ext uri="{FF2B5EF4-FFF2-40B4-BE49-F238E27FC236}">
                <a16:creationId xmlns:a16="http://schemas.microsoft.com/office/drawing/2014/main" id="{0C844E39-9733-4DAC-A4D6-71E1EBF9D801}"/>
              </a:ext>
            </a:extLst>
          </p:cNvPr>
          <p:cNvSpPr txBox="1">
            <a:spLocks/>
          </p:cNvSpPr>
          <p:nvPr/>
        </p:nvSpPr>
        <p:spPr>
          <a:xfrm>
            <a:off x="1025426" y="3779837"/>
            <a:ext cx="8640960" cy="7920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1007943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>
                <a:latin typeface="+mn-lt"/>
              </a:rPr>
              <a:t>Dziękujemy za uwagę</a:t>
            </a:r>
          </a:p>
        </p:txBody>
      </p:sp>
    </p:spTree>
    <p:extLst>
      <p:ext uri="{BB962C8B-B14F-4D97-AF65-F5344CB8AC3E}">
        <p14:creationId xmlns:p14="http://schemas.microsoft.com/office/powerpoint/2010/main" val="355454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36" y="467469"/>
            <a:ext cx="10548908" cy="490290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Nowe priorytety KE – Europejski Fundusz Rozwoju Regionalnego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435" y="1115541"/>
            <a:ext cx="9594378" cy="5400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400" b="1" dirty="0">
                <a:solidFill>
                  <a:srgbClr val="FF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Potencjał przedsiębiorstw </a:t>
            </a:r>
            <a:r>
              <a:rPr lang="pl-PL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– wspieranie produkcji na rzecz podwójnego zastosowania </a:t>
            </a:r>
            <a:endParaRPr lang="pl-PL" sz="2400" b="1" dirty="0">
              <a:solidFill>
                <a:srgbClr val="FF0000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4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Obronność i bezpieczeństwo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pl-PL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rozwój infrastruktury podw</a:t>
            </a:r>
            <a:r>
              <a:rPr lang="pl-PL" sz="2400" dirty="0">
                <a:latin typeface="+mn-lt"/>
                <a:ea typeface="Calibri" panose="020F0502020204030204" pitchFamily="34" charset="0"/>
              </a:rPr>
              <a:t>ó</a:t>
            </a:r>
            <a:r>
              <a:rPr lang="pl-PL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jnego zastosowania na potrzeby mobilności, gotowości cywilnej i cyberbezpieczeństwa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ClrTx/>
              <a:buNone/>
            </a:pPr>
            <a:r>
              <a:rPr lang="pl-PL" sz="24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Bezpieczeństwo wodne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pl-PL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szeroki zakres wsparcia dotyczący gospodarowania wodą i ściekami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4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Dostępne mieszkalnictwo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pl-PL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budowa efektywnych energetycznie mieszkań komunalnych/socjalnych/domów studenckich</a:t>
            </a:r>
            <a:endParaRPr lang="pl-PL" sz="2400" dirty="0">
              <a:solidFill>
                <a:schemeClr val="tx2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7AFB1F5D-A8CA-4910-98D8-8FC0C7B43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34" y="1056173"/>
            <a:ext cx="914479" cy="914479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3FABEE2F-7042-425B-9F56-1CB060B50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1" y="5436021"/>
            <a:ext cx="914479" cy="91447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D305F7C5-288C-45A4-948E-8B88F1EB8C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9" y="4185290"/>
            <a:ext cx="914479" cy="91447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BD25A039-7CBA-4BD2-96C5-8CE7E7ACBB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9" y="264442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2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1450" y="1624392"/>
            <a:ext cx="9073008" cy="287552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3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Obronność i bezpieczeństwo </a:t>
            </a:r>
            <a:r>
              <a:rPr lang="pl-PL" sz="23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w tym: </a:t>
            </a:r>
            <a:r>
              <a:rPr lang="pl-PL" sz="23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szkolenia z zakresu bezpieczeństwa dla pracowników i </a:t>
            </a:r>
            <a:r>
              <a:rPr lang="pl-PL" sz="23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firm, cyberbezpieczeństwo, kształcenie zawodowe w zakresie przemysłu podwójnego zastosowania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sz="2300" b="1" dirty="0">
                <a:solidFill>
                  <a:srgbClr val="FF000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Dekarbonizacja produkcji </a:t>
            </a:r>
            <a:r>
              <a:rPr lang="pl-PL" sz="23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– szkolenia dla pracowników i firm w celu dekarbonizacji produkcji</a:t>
            </a:r>
            <a:endParaRPr lang="pl-PL" sz="2300" dirty="0">
              <a:latin typeface="+mn-lt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2C72EB6-6435-410A-AB6F-48B483AA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35" y="1763613"/>
            <a:ext cx="914479" cy="914479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7032835A-CE2A-4A19-8996-E1A0ACF37C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34" y="3322597"/>
            <a:ext cx="914479" cy="914479"/>
          </a:xfrm>
          <a:prstGeom prst="rect">
            <a:avLst/>
          </a:prstGeom>
        </p:spPr>
      </p:pic>
      <p:sp>
        <p:nvSpPr>
          <p:cNvPr id="8" name="Tytuł 4">
            <a:extLst>
              <a:ext uri="{FF2B5EF4-FFF2-40B4-BE49-F238E27FC236}">
                <a16:creationId xmlns:a16="http://schemas.microsoft.com/office/drawing/2014/main" id="{777DCD65-35AA-4652-A148-44914409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36" y="467469"/>
            <a:ext cx="10548908" cy="490290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Nowe priorytety KE – Europejski Fundusz Społeczny Plus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851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1" y="424856"/>
            <a:ext cx="10557829" cy="546669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Zachęty dla systemu realizacji Programu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65" y="1331565"/>
            <a:ext cx="10589748" cy="5976664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Certyfikacja zaliczki na nowe priorytety –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 alokacji</a:t>
            </a:r>
            <a:r>
              <a:rPr lang="pl-PL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nowych priorytetów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Wyższy poziom dofinansowania priorytetów –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95%</a:t>
            </a:r>
            <a:endParaRPr lang="pl-PL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Dodatkowa zaliczka dla całego Programu w 2026 –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9,5%</a:t>
            </a:r>
            <a:endParaRPr lang="pl-PL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Okres kwalifikowalności dla Programu wydłużony o rok –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31 grudnia 2030 r. 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003399"/>
              </a:buClr>
              <a:buNone/>
            </a:pP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WARUNKI:</a:t>
            </a:r>
          </a:p>
          <a:p>
            <a:pPr lv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 zmiany Programu musi zostać przekazany do KE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31 grudnia 2025</a:t>
            </a:r>
            <a:r>
              <a:rPr lang="pl-PL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(zachęty 1-4)</a:t>
            </a:r>
            <a:endParaRPr lang="pl-PL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Przesunięcie środków EFRR i EFS+ do nowych priorytetów musi dotyczyć </a:t>
            </a:r>
            <a:r>
              <a:rPr lang="pl-PL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najmniej 10% środków Programu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(zachęty 2-4)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pl-PL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pl-PL" sz="2000" b="1" dirty="0">
                <a:solidFill>
                  <a:schemeClr val="tx2"/>
                </a:solidFill>
                <a:latin typeface="+mn-lt"/>
              </a:rPr>
            </a:br>
            <a:endParaRPr lang="pl-PL" sz="2000" b="1" dirty="0">
              <a:solidFill>
                <a:schemeClr val="tx2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843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1" y="424856"/>
            <a:ext cx="10557829" cy="546669"/>
          </a:xfrm>
        </p:spPr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Założenia zmiany FEP 2021-2027 w II etapie przeglądu śródokresowego</a:t>
            </a: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2" y="1331565"/>
            <a:ext cx="10589748" cy="5820295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Przesunięcie środków na nowe priorytety tylko z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tematów nieobjętych zobowiązaniami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(nie przesuwamy zatwierdzonych i realizowanych projektów)</a:t>
            </a:r>
          </a:p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przesunięć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ograniczających alokację na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instrumenty terytorialne </a:t>
            </a:r>
            <a:b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(ZIT, RLKS, rewitalizacja) – z wyjątkiem postulatów dobrowolnie zgłoszonych przez partnerstwa ZIT</a:t>
            </a:r>
          </a:p>
          <a:p>
            <a:pPr marL="457200" lvl="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eriod"/>
            </a:pP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Brak przesunięć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ograniczających alokację na </a:t>
            </a:r>
            <a: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instrumenty finansowe </a:t>
            </a:r>
            <a:br>
              <a:rPr lang="pl-PL" sz="24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(już zakontraktowane, z częściową certyfikacją środków) </a:t>
            </a:r>
          </a:p>
          <a:p>
            <a:pPr marL="0" lvl="0" indent="0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pl-PL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pl-PL" sz="2000" b="1" dirty="0">
                <a:solidFill>
                  <a:schemeClr val="tx2"/>
                </a:solidFill>
                <a:latin typeface="+mn-lt"/>
              </a:rPr>
            </a:br>
            <a:endParaRPr lang="pl-PL" sz="2000" b="1" dirty="0">
              <a:solidFill>
                <a:schemeClr val="tx2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680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0" y="251445"/>
            <a:ext cx="10557829" cy="546669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Realokacja środków FEP 2021-2027 na nowe priorytety </a:t>
            </a:r>
            <a:br>
              <a:rPr lang="pl-PL" sz="2400" b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dirty="0">
                <a:latin typeface="+mn-lt"/>
              </a:rPr>
            </a:br>
            <a:endParaRPr lang="pl-PL" dirty="0">
              <a:latin typeface="+mn-lt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F7B14DD-68E1-44D6-AA1B-381B078D8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06051"/>
              </p:ext>
            </p:extLst>
          </p:nvPr>
        </p:nvGraphicFramePr>
        <p:xfrm>
          <a:off x="377354" y="1663984"/>
          <a:ext cx="9289032" cy="2110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2722">
                  <a:extLst>
                    <a:ext uri="{9D8B030D-6E8A-4147-A177-3AD203B41FA5}">
                      <a16:colId xmlns:a16="http://schemas.microsoft.com/office/drawing/2014/main" val="4038803679"/>
                    </a:ext>
                  </a:extLst>
                </a:gridCol>
                <a:gridCol w="2508475">
                  <a:extLst>
                    <a:ext uri="{9D8B030D-6E8A-4147-A177-3AD203B41FA5}">
                      <a16:colId xmlns:a16="http://schemas.microsoft.com/office/drawing/2014/main" val="2292318387"/>
                    </a:ext>
                  </a:extLst>
                </a:gridCol>
                <a:gridCol w="2647835">
                  <a:extLst>
                    <a:ext uri="{9D8B030D-6E8A-4147-A177-3AD203B41FA5}">
                      <a16:colId xmlns:a16="http://schemas.microsoft.com/office/drawing/2014/main" val="17831225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Fundusz 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EUR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udział w alokacji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813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EFRR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153 436 688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12,2%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0494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l-PL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</a:t>
                      </a: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S+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49 750 000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10,0%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904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rgbClr val="FF0000"/>
                          </a:solidFill>
                          <a:latin typeface="+mn-lt"/>
                        </a:rPr>
                        <a:t>OGÓŁEM FEP 2021-2027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rgbClr val="FF0000"/>
                          </a:solidFill>
                          <a:latin typeface="+mn-lt"/>
                        </a:rPr>
                        <a:t>203 186 688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800" b="1" noProof="0" dirty="0">
                          <a:solidFill>
                            <a:srgbClr val="FF0000"/>
                          </a:solidFill>
                          <a:latin typeface="+mn-lt"/>
                        </a:rPr>
                        <a:t>11,6%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811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003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9324" y="323453"/>
            <a:ext cx="10602490" cy="792088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100794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Kalendarium dotychczasowych prac nad II etapem przeglądu śródokresowego FEP 2021-2027 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0472350A-D833-4E0F-BF5D-474B651F9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928170"/>
              </p:ext>
            </p:extLst>
          </p:nvPr>
        </p:nvGraphicFramePr>
        <p:xfrm>
          <a:off x="89323" y="1475581"/>
          <a:ext cx="10458474" cy="5656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4221">
                  <a:extLst>
                    <a:ext uri="{9D8B030D-6E8A-4147-A177-3AD203B41FA5}">
                      <a16:colId xmlns:a16="http://schemas.microsoft.com/office/drawing/2014/main" val="3477170554"/>
                    </a:ext>
                  </a:extLst>
                </a:gridCol>
                <a:gridCol w="3814253">
                  <a:extLst>
                    <a:ext uri="{9D8B030D-6E8A-4147-A177-3AD203B41FA5}">
                      <a16:colId xmlns:a16="http://schemas.microsoft.com/office/drawing/2014/main" val="3734554513"/>
                    </a:ext>
                  </a:extLst>
                </a:gridCol>
              </a:tblGrid>
              <a:tr h="36755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300" noProof="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Działanie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300" b="1" noProof="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Termin 2025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670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Opublikowanie przez KE projektów rozporządzeń (tzw. MTR 2)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kwietnia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622489"/>
                  </a:ext>
                </a:extLst>
              </a:tr>
              <a:tr h="21561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00000"/>
                        </a:buClr>
                        <a:buSzPts val="1200"/>
                        <a:buFont typeface="Symbol" panose="05050102010706020507" pitchFamily="18" charset="2"/>
                        <a:buNone/>
                      </a:pPr>
                      <a:r>
                        <a:rPr lang="pl-PL" sz="2000" b="0" noProof="0" dirty="0">
                          <a:solidFill>
                            <a:schemeClr val="tx1"/>
                          </a:solidFill>
                          <a:latin typeface="+mn-lt"/>
                        </a:rPr>
                        <a:t>Prace w IZ nad projektem zmiany FEP 2021-2027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kwiecień – wrzesień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3017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marL="0" marR="0" lvl="0" indent="0" algn="l" defTabSz="9501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Zatwierdzenie przez KE zmiany FEP 2021-2027 po MTR 1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 sierpnia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71301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Wejście w życie pakietu rozporządzeń dla MTR 2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 września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160748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Przyjęcie projektu zmiany FEP 2021-2027 (MTR 2) przez ZWP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23 października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98185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Konsultacje społeczne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24 października – 27 listopada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421202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Seria spotkań z MOF ZIT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24 i 30 października, 3 listopada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260133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Spotkania robocze z KE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27 października, 17 i 19 listopada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93773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Warsztaty dla Członków KM 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 listopada, 4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17508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Przyjęcie projektu zmiany FEP 2021-2027 przez ZWP i przekazanie do KM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28 listopada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181528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marL="0" marR="0" lvl="0" indent="0" algn="l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Przyjęcie projektu zmiany FEP 2021-2027 przez ZWP (autopoprawki)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619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 grudnia</a:t>
                      </a:r>
                    </a:p>
                  </a:txBody>
                  <a:tcPr marL="111109" marR="111109" marT="55554" marB="555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11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92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4">
            <a:extLst>
              <a:ext uri="{FF2B5EF4-FFF2-40B4-BE49-F238E27FC236}">
                <a16:creationId xmlns:a16="http://schemas.microsoft.com/office/drawing/2014/main" id="{0722322B-A96E-4C31-814B-AF21731F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48" y="176022"/>
            <a:ext cx="10607320" cy="546669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rgbClr val="FF0000"/>
                </a:solidFill>
                <a:latin typeface="+mn-lt"/>
              </a:rPr>
              <a:t>Nowe</a:t>
            </a:r>
            <a:r>
              <a:rPr lang="pl-PL" dirty="0">
                <a:latin typeface="+mn-lt"/>
              </a:rPr>
              <a:t> priorytety FEP 2021-2027 – </a:t>
            </a:r>
            <a:r>
              <a:rPr lang="pl-PL" dirty="0">
                <a:solidFill>
                  <a:srgbClr val="FF0000"/>
                </a:solidFill>
                <a:latin typeface="+mn-lt"/>
              </a:rPr>
              <a:t>EFRR</a:t>
            </a:r>
          </a:p>
        </p:txBody>
      </p:sp>
      <p:graphicFrame>
        <p:nvGraphicFramePr>
          <p:cNvPr id="4" name="Symbol zastępczy zawartości 5">
            <a:extLst>
              <a:ext uri="{FF2B5EF4-FFF2-40B4-BE49-F238E27FC236}">
                <a16:creationId xmlns:a16="http://schemas.microsoft.com/office/drawing/2014/main" id="{5EE8A6A2-9C7A-4A6A-8607-8C81E80132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5935182"/>
              </p:ext>
            </p:extLst>
          </p:nvPr>
        </p:nvGraphicFramePr>
        <p:xfrm>
          <a:off x="31948" y="722691"/>
          <a:ext cx="10607320" cy="6736080"/>
        </p:xfrm>
        <a:graphic>
          <a:graphicData uri="http://schemas.openxmlformats.org/drawingml/2006/table">
            <a:tbl>
              <a:tblPr firstRow="1" bandRow="1"/>
              <a:tblGrid>
                <a:gridCol w="803006">
                  <a:extLst>
                    <a:ext uri="{9D8B030D-6E8A-4147-A177-3AD203B41FA5}">
                      <a16:colId xmlns:a16="http://schemas.microsoft.com/office/drawing/2014/main" val="35489862"/>
                    </a:ext>
                  </a:extLst>
                </a:gridCol>
                <a:gridCol w="2916482">
                  <a:extLst>
                    <a:ext uri="{9D8B030D-6E8A-4147-A177-3AD203B41FA5}">
                      <a16:colId xmlns:a16="http://schemas.microsoft.com/office/drawing/2014/main" val="2537335328"/>
                    </a:ext>
                  </a:extLst>
                </a:gridCol>
                <a:gridCol w="5727630">
                  <a:extLst>
                    <a:ext uri="{9D8B030D-6E8A-4147-A177-3AD203B41FA5}">
                      <a16:colId xmlns:a16="http://schemas.microsoft.com/office/drawing/2014/main" val="873655011"/>
                    </a:ext>
                  </a:extLst>
                </a:gridCol>
                <a:gridCol w="1160202">
                  <a:extLst>
                    <a:ext uri="{9D8B030D-6E8A-4147-A177-3AD203B41FA5}">
                      <a16:colId xmlns:a16="http://schemas.microsoft.com/office/drawing/2014/main" val="15572725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Priorytet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Zakres interwencji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Alokacja</a:t>
                      </a:r>
                      <a:br>
                        <a:rPr lang="pl-PL" sz="1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(MEUR)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613"/>
                  </a:ext>
                </a:extLst>
              </a:tr>
              <a:tr h="505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FE dla rozwoju technologii podwójnego zastosowania na Pomorzu  </a:t>
                      </a:r>
                      <a:b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koordynacja SWP)</a:t>
                      </a:r>
                      <a:endParaRPr lang="pl-PL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Wsparcie przedsiębiorstw w zakresie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rozwoju technologii podwójnego zastosowania </a:t>
                      </a:r>
                      <a:endParaRPr lang="pl-PL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67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 FE dla bezpiecznego dostępu do wody na Pomorzu</a:t>
                      </a:r>
                      <a:endParaRPr lang="pl-PL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3525" marR="0" lvl="0" indent="-263525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Zaopatrzenie w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wodę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63525" indent="-26352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Infrastruktura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kanalizacyjna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zabezpieczenie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ww. infrastruktury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30,00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058921"/>
                  </a:ext>
                </a:extLst>
              </a:tr>
              <a:tr h="505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 FE dla bezpiecznego Pomorza</a:t>
                      </a:r>
                      <a:b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koordynacja SWP)</a:t>
                      </a:r>
                      <a:endParaRPr lang="pl-PL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3525" marR="0" lvl="0" indent="-263525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Drogi regionalne (o znaczeniu ewakuacyjnym) </a:t>
                      </a:r>
                      <a:b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DW 221 odc. A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(Jankowo-Kolbudy)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2. Tabor</a:t>
                      </a:r>
                      <a:r>
                        <a:rPr lang="pl-PL" sz="1800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kolejowy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pl-PL" sz="18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wielkopojemny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Bezpieczeństwo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cyfrowe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(CyberPomorze 2030)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4.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Wsparcie infrastruktury podmiotów leczniczych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 Schrony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 budynkach użyteczności publicznej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6. </a:t>
                      </a: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Wyposażenie </a:t>
                      </a: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służb ratunkowych</a:t>
                      </a:r>
                      <a:endParaRPr lang="pl-PL" sz="1800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013230"/>
                  </a:ext>
                </a:extLst>
              </a:tr>
              <a:tr h="505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13. FE dla zwiększania dostępu do przystępnych cenowo i zrównoważonych mieszkań na Pomorzu</a:t>
                      </a:r>
                      <a:endParaRPr lang="pl-PL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30997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86199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292990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723986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154983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585979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016975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447971" algn="l" defTabSz="861993" rtl="0" eaLnBrk="1" latinLnBrk="0" hangingPunct="1">
                        <a:defRPr sz="1697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63525" lvl="0" indent="-26352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Budowa efektywnych energetycznie budynków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mieszkalnictwa komunalnego/socjalnego/ społecznego/domów studenckich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Adaptacja nieużytkowanych obiektów budowlanych lub lokali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 ww. cele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019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26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2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2874</TotalTime>
  <Words>2019</Words>
  <Application>Microsoft Office PowerPoint</Application>
  <PresentationFormat>Niestandardowy</PresentationFormat>
  <Paragraphs>307</Paragraphs>
  <Slides>20</Slides>
  <Notes>4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3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31" baseType="lpstr">
      <vt:lpstr>Arial</vt:lpstr>
      <vt:lpstr>Calibri</vt:lpstr>
      <vt:lpstr>Open Sans</vt:lpstr>
      <vt:lpstr>Symbol</vt:lpstr>
      <vt:lpstr>Tahoma</vt:lpstr>
      <vt:lpstr>Times New Roman</vt:lpstr>
      <vt:lpstr>Wingdings</vt:lpstr>
      <vt:lpstr>Motyw pakietu Office</vt:lpstr>
      <vt:lpstr>1_Motyw pakietu Office</vt:lpstr>
      <vt:lpstr>2_Motyw pakietu Office</vt:lpstr>
      <vt:lpstr>CorelDRAW</vt:lpstr>
      <vt:lpstr>Zmiana Programu  Fundusze Europejskie dla Pomorza 2021-2027 II etap przeglądu śródokresowego (bezpieczeństwo i obronność) </vt:lpstr>
      <vt:lpstr>II etap przeglądu śródokresowego FEP 2021-2027 (uwarunkowania)</vt:lpstr>
      <vt:lpstr>Nowe priorytety KE – Europejski Fundusz Rozwoju Regionalnego </vt:lpstr>
      <vt:lpstr>Nowe priorytety KE – Europejski Fundusz Społeczny Plus </vt:lpstr>
      <vt:lpstr>Zachęty dla systemu realizacji Programu </vt:lpstr>
      <vt:lpstr>Założenia zmiany FEP 2021-2027 w II etapie przeglądu śródokresowego </vt:lpstr>
      <vt:lpstr>Realokacja środków FEP 2021-2027 na nowe priorytety   </vt:lpstr>
      <vt:lpstr>Prezentacja programu PowerPoint</vt:lpstr>
      <vt:lpstr>Nowe priorytety FEP 2021-2027 – EFRR</vt:lpstr>
      <vt:lpstr>Nowe priorytety FEP 2021-2027 – EFS+</vt:lpstr>
      <vt:lpstr>Dotychczasowe priorytety FEP 2021-2027 – kluczowe zmiany (EFRR)</vt:lpstr>
      <vt:lpstr>Dotychczasowe priorytety FEP 2021-2027 – kluczowe zmiany (EFS+)</vt:lpstr>
      <vt:lpstr>Zmiany finansowe w FEP 2021-2027 wz. z nowymi priorytetami (EFRR)</vt:lpstr>
      <vt:lpstr>Zmiany finansowe w FEP 2021-2027 wz. z nowymi priorytetami (EFS+)</vt:lpstr>
      <vt:lpstr>Prezentacja programu PowerPoint</vt:lpstr>
      <vt:lpstr>Autopoprawki Instytucji Zarządzającej do projektu FEP z 28.11.br. </vt:lpstr>
      <vt:lpstr>Kluczowe zmiany w stosunku do projektu FEP z 28.11.br. (1)</vt:lpstr>
      <vt:lpstr>Kluczowe zmiany w stosunku do projektu FEP z 28.11.br. (2)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UMWP</dc:creator>
  <cp:lastModifiedBy>Tomaszewski Paweł</cp:lastModifiedBy>
  <cp:revision>346</cp:revision>
  <dcterms:created xsi:type="dcterms:W3CDTF">2022-06-22T09:40:44Z</dcterms:created>
  <dcterms:modified xsi:type="dcterms:W3CDTF">2025-12-12T09:01:16Z</dcterms:modified>
</cp:coreProperties>
</file>