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30"/>
  </p:notesMasterIdLst>
  <p:handoutMasterIdLst>
    <p:handoutMasterId r:id="rId31"/>
  </p:handoutMasterIdLst>
  <p:sldIdLst>
    <p:sldId id="1054" r:id="rId2"/>
    <p:sldId id="436" r:id="rId3"/>
    <p:sldId id="419" r:id="rId4"/>
    <p:sldId id="407" r:id="rId5"/>
    <p:sldId id="404" r:id="rId6"/>
    <p:sldId id="384" r:id="rId7"/>
    <p:sldId id="897" r:id="rId8"/>
    <p:sldId id="421" r:id="rId9"/>
    <p:sldId id="898" r:id="rId10"/>
    <p:sldId id="411" r:id="rId11"/>
    <p:sldId id="894" r:id="rId12"/>
    <p:sldId id="424" r:id="rId13"/>
    <p:sldId id="899" r:id="rId14"/>
    <p:sldId id="405" r:id="rId15"/>
    <p:sldId id="903" r:id="rId16"/>
    <p:sldId id="895" r:id="rId17"/>
    <p:sldId id="406" r:id="rId18"/>
    <p:sldId id="896" r:id="rId19"/>
    <p:sldId id="900" r:id="rId20"/>
    <p:sldId id="395" r:id="rId21"/>
    <p:sldId id="429" r:id="rId22"/>
    <p:sldId id="430" r:id="rId23"/>
    <p:sldId id="431" r:id="rId24"/>
    <p:sldId id="414" r:id="rId25"/>
    <p:sldId id="901" r:id="rId26"/>
    <p:sldId id="415" r:id="rId27"/>
    <p:sldId id="433" r:id="rId28"/>
    <p:sldId id="902" r:id="rId29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810" autoAdjust="0"/>
    <p:restoredTop sz="94620" autoAdjust="0"/>
  </p:normalViewPr>
  <p:slideViewPr>
    <p:cSldViewPr showGuides="1">
      <p:cViewPr varScale="1">
        <p:scale>
          <a:sx n="97" d="100"/>
          <a:sy n="97" d="100"/>
        </p:scale>
        <p:origin x="948" y="96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84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3D4F4439-89C3-4BA7-BDBA-3EFD8DD65DB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CD81CC63-1EFD-4F23-8F6F-0FF6BC370EE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3E38C1-F368-4B8E-B47C-7FA529B1D06A}" type="datetimeFigureOut">
              <a:rPr lang="pl-PL" smtClean="0"/>
              <a:t>15.01.2026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B611D3D0-4CE3-4E63-ACDB-A3AD3289E7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A6797660-37EF-43E9-B911-F5D902A4C00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D1CE18-5706-4F65-A887-91DBE246C6F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06708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15.01.2026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927355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322878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950599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85355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821554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5" Type="http://schemas.openxmlformats.org/officeDocument/2006/relationships/image" Target="../media/image8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Fundusze Europejsk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 dirty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 dirty="0"/>
          </a:p>
        </p:txBody>
      </p:sp>
      <p:pic>
        <p:nvPicPr>
          <p:cNvPr id="6" name="Obraz 5" descr="Ciąg czterech logotypów w kolejności od lewej: 1. Fundusze Europejskie dla Pomorza, 2. Rzeczpospolita Polska, 3. Dofinansowane przez Unię Europejską, 4. Urząd Marszałkowski Województwa Pomorskiego">
            <a:extLst>
              <a:ext uri="{FF2B5EF4-FFF2-40B4-BE49-F238E27FC236}">
                <a16:creationId xmlns:a16="http://schemas.microsoft.com/office/drawing/2014/main" id="{3FDB76B9-FC6C-44C1-A4FF-DBB958B8D7F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22160DB5-1EAD-4FBD-8F38-C81A13BC867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Tytuł 6">
            <a:extLst>
              <a:ext uri="{FF2B5EF4-FFF2-40B4-BE49-F238E27FC236}">
                <a16:creationId xmlns:a16="http://schemas.microsoft.com/office/drawing/2014/main" id="{66614A53-20B3-4B39-A3EF-0C99DA93CE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843" y="893817"/>
            <a:ext cx="8640381" cy="1080001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5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pic>
        <p:nvPicPr>
          <p:cNvPr id="7" name="Obraz 6" descr="Fundusze Europejsk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5" y="4500563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0" y="5593629"/>
            <a:ext cx="7559675" cy="705572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pic>
        <p:nvPicPr>
          <p:cNvPr id="13" name="Obraz 12" descr="Ciąg czterech logotypów w kolejności od lewej: 1. Fundusze Europejskie dla Pomorza, 2. Rzeczpospolita Polska, 3. Dofinansowane przez Unię Europejską, 4. Urząd Marszałkowski Województwa Pomorskiego">
            <a:extLst>
              <a:ext uri="{FF2B5EF4-FFF2-40B4-BE49-F238E27FC236}">
                <a16:creationId xmlns:a16="http://schemas.microsoft.com/office/drawing/2014/main" id="{6FCFA159-EADF-49BB-9E3A-21FD1519198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pic>
        <p:nvPicPr>
          <p:cNvPr id="13" name="Obraz 12" descr="Fundusze Europejskie&#10;&#10;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 dirty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5689" y="1282667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607082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pic>
        <p:nvPicPr>
          <p:cNvPr id="24" name="Obraz 23" descr="Ciąg czterech logotypów w kolejności od lewej: 1. Fundusze Europejskie dla Pomorza, 2. Rzeczpospolita Polska, 3. Dofinansowane przez Unię Europejską, 4. Urząd Marszałkowski Województwa Pomorskiego">
            <a:extLst>
              <a:ext uri="{FF2B5EF4-FFF2-40B4-BE49-F238E27FC236}">
                <a16:creationId xmlns:a16="http://schemas.microsoft.com/office/drawing/2014/main" id="{435F0698-B762-4CA8-B4E7-F5A604257866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C8C3AC-0971-4F08-8A44-AAB883D783C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 dirty="0"/>
          </a:p>
        </p:txBody>
      </p:sp>
      <p:pic>
        <p:nvPicPr>
          <p:cNvPr id="18" name="Obraz 17" descr="Fundusze Europejskie &#10;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  <p:pic>
        <p:nvPicPr>
          <p:cNvPr id="11" name="Obraz 10" descr="Ciąg czterech logotypów w kolejności od lewej: 1. Fundusze Europejskie dla Pomorza, 2. Rzeczpospolita Polska, 3. Dofinansowane przez Unię Europejską, 4. Urząd Marszałkowski Województwa Pomorskiego">
            <a:extLst>
              <a:ext uri="{FF2B5EF4-FFF2-40B4-BE49-F238E27FC236}">
                <a16:creationId xmlns:a16="http://schemas.microsoft.com/office/drawing/2014/main" id="{0CF3E933-1DA6-403F-9323-5B318B99433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825751" y="4500561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sldNum="0" hdr="0" ftr="0" dt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mailto:edukacja.efs@pomorskie.e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2726208F-D6F7-1381-5132-3B60A6BFE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1450" y="3491805"/>
            <a:ext cx="8568541" cy="1087764"/>
          </a:xfrm>
        </p:spPr>
        <p:txBody>
          <a:bodyPr>
            <a:normAutofit fontScale="90000"/>
          </a:bodyPr>
          <a:lstStyle/>
          <a:p>
            <a:r>
              <a:rPr lang="pl-PL" sz="3100" dirty="0"/>
              <a:t>Fundusze Europejskie dla Pomorza 2021-2027</a:t>
            </a:r>
            <a:br>
              <a:rPr lang="pl-PL" dirty="0"/>
            </a:br>
            <a:endParaRPr lang="pl-PL" dirty="0"/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0F4B11A1-2445-C731-5567-0EBA6FAF89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1450" y="4067869"/>
            <a:ext cx="7920037" cy="1080000"/>
          </a:xfrm>
        </p:spPr>
        <p:txBody>
          <a:bodyPr>
            <a:normAutofit fontScale="25000" lnSpcReduction="20000"/>
          </a:bodyPr>
          <a:lstStyle/>
          <a:p>
            <a:r>
              <a:rPr lang="pl-PL" sz="11200" dirty="0"/>
              <a:t>Specyfika, cel i kryteria wyboru projektów</a:t>
            </a:r>
          </a:p>
          <a:p>
            <a:r>
              <a:rPr lang="pl-PL" sz="11200"/>
              <a:t>Działanie 5.7. </a:t>
            </a:r>
            <a:r>
              <a:rPr lang="pl-PL" sz="11200" dirty="0"/>
              <a:t>Edukacja przedszkolna </a:t>
            </a:r>
          </a:p>
          <a:p>
            <a:r>
              <a:rPr lang="pl-PL" sz="9600" dirty="0"/>
              <a:t>14 stycznia 2026 r.</a:t>
            </a:r>
          </a:p>
        </p:txBody>
      </p:sp>
    </p:spTree>
    <p:extLst>
      <p:ext uri="{BB962C8B-B14F-4D97-AF65-F5344CB8AC3E}">
        <p14:creationId xmlns:p14="http://schemas.microsoft.com/office/powerpoint/2010/main" val="2430405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330" y="179437"/>
            <a:ext cx="10530483" cy="1008112"/>
          </a:xfrm>
        </p:spPr>
        <p:txBody>
          <a:bodyPr>
            <a:normAutofit/>
          </a:bodyPr>
          <a:lstStyle/>
          <a:p>
            <a:r>
              <a:rPr lang="pl-PL" dirty="0"/>
              <a:t>Działanie 5.7. Edukacja przedszkolna – zakres wsparcia (4 z 7)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B3A2462A-7F55-4F38-B9A5-2C46F230BA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10</a:t>
            </a:fld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9354F19-BBD7-421E-A578-9C31814FBE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394" y="899516"/>
            <a:ext cx="9577064" cy="64807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100" b="1" dirty="0"/>
              <a:t>Podnoszenie jakości edukacji przedszkolnej</a:t>
            </a:r>
          </a:p>
          <a:p>
            <a:pPr marL="0" indent="0">
              <a:buNone/>
            </a:pPr>
            <a:endParaRPr lang="pl-PL" sz="2000" b="1" dirty="0"/>
          </a:p>
          <a:p>
            <a:pPr marL="0" indent="0">
              <a:buNone/>
            </a:pPr>
            <a:r>
              <a:rPr lang="pl-PL" dirty="0"/>
              <a:t>Projekty mogą obejmować realizację dodatkowych zajęć: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pl-PL" dirty="0"/>
              <a:t>ukierunkowanych na </a:t>
            </a:r>
            <a:r>
              <a:rPr lang="pl-PL" b="1" dirty="0"/>
              <a:t>rozwój kompetencji kluczowych</a:t>
            </a:r>
          </a:p>
          <a:p>
            <a:pPr marL="0" indent="0">
              <a:buNone/>
            </a:pPr>
            <a:r>
              <a:rPr lang="pl-PL" dirty="0"/>
              <a:t>oraz</a:t>
            </a:r>
          </a:p>
          <a:p>
            <a:pPr>
              <a:lnSpc>
                <a:spcPct val="120000"/>
              </a:lnSpc>
              <a:buClrTx/>
              <a:buFont typeface="Arial" panose="020B0604020202020204" pitchFamily="34" charset="0"/>
              <a:buChar char="•"/>
            </a:pPr>
            <a:r>
              <a:rPr lang="pl-PL" dirty="0"/>
              <a:t>wyrównujących szanse edukacyjne dzieci w zakresie stwierdzonych deficytów (tj. </a:t>
            </a:r>
            <a:r>
              <a:rPr lang="pl-PL" b="1" dirty="0"/>
              <a:t>zajęcia specjalistyczne</a:t>
            </a:r>
            <a:r>
              <a:rPr lang="pl-PL" dirty="0"/>
              <a:t>: korekcyjno-kompensacyjne, logopedyczne, rozwijające kompetencje emocjonalno-społeczne, inne zajęcia o charakterze terapeutycznym; </a:t>
            </a:r>
            <a:r>
              <a:rPr lang="pl-PL" b="1" dirty="0"/>
              <a:t>zajęcia w ramach wczesnego wspomagania rozwoju </a:t>
            </a:r>
            <a:r>
              <a:rPr lang="pl-PL" dirty="0"/>
              <a:t>w rozumieniu ustawy z dnia 14 grudnia 2016 r. Prawo oświatowe; </a:t>
            </a:r>
            <a:r>
              <a:rPr lang="pl-PL" b="1" dirty="0"/>
              <a:t>zajęcia stymulujące rozwój psychoruchowy</a:t>
            </a:r>
            <a:r>
              <a:rPr lang="pl-PL" dirty="0"/>
              <a:t>)</a:t>
            </a:r>
          </a:p>
          <a:p>
            <a:pPr marL="0" indent="0">
              <a:lnSpc>
                <a:spcPct val="120000"/>
              </a:lnSpc>
              <a:buNone/>
            </a:pPr>
            <a:endParaRPr lang="pl-PL" dirty="0"/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Realizacja działań obejmujących podnoszenie jakości edukacji przedszkolnej zintegrowana jest z tworzeniem nowych miejsc wychowania przedszkolnego. </a:t>
            </a:r>
            <a:r>
              <a:rPr lang="pl-PL" b="1" dirty="0"/>
              <a:t>Nie ma zatem możliwości realizacji przedsięwzięć dotyczących wyłącznie podnoszenia jakości edukacji przedszkolnej w projekcie</a:t>
            </a:r>
            <a:r>
              <a:rPr lang="pl-PL" dirty="0"/>
              <a:t>. </a:t>
            </a:r>
          </a:p>
          <a:p>
            <a:pPr marL="457200" indent="-457200">
              <a:buFontTx/>
              <a:buAutoNum type="arabicPeriod"/>
            </a:pPr>
            <a:endParaRPr lang="pl-PL" sz="2000" dirty="0"/>
          </a:p>
          <a:p>
            <a:pPr marL="457200" indent="-457200">
              <a:buAutoNum type="arabicPeriod"/>
            </a:pPr>
            <a:endParaRPr lang="pl-PL" dirty="0"/>
          </a:p>
          <a:p>
            <a:pPr marL="0" indent="0">
              <a:buNone/>
            </a:pPr>
            <a:endParaRPr lang="pl-PL" b="1" dirty="0"/>
          </a:p>
          <a:p>
            <a:pPr marL="0" indent="0">
              <a:buNone/>
            </a:pP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211209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322" y="179437"/>
            <a:ext cx="10513168" cy="1008112"/>
          </a:xfrm>
        </p:spPr>
        <p:txBody>
          <a:bodyPr>
            <a:normAutofit/>
          </a:bodyPr>
          <a:lstStyle/>
          <a:p>
            <a:r>
              <a:rPr lang="pl-PL" dirty="0"/>
              <a:t>Działanie 5.7. Edukacja przedszkolna – zakres wsparcia (5 z 7)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B3A2462A-7F55-4F38-B9A5-2C46F230BA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11</a:t>
            </a:fld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9354F19-BBD7-421E-A578-9C31814FBE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386" y="971524"/>
            <a:ext cx="9000711" cy="64087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100" b="1" dirty="0"/>
              <a:t>Doskonalenie nauczycieli</a:t>
            </a:r>
          </a:p>
          <a:p>
            <a:pPr marL="0" indent="0">
              <a:buNone/>
            </a:pPr>
            <a:endParaRPr lang="pl-PL" sz="2100" b="1" dirty="0"/>
          </a:p>
          <a:p>
            <a:pPr marL="0" indent="0">
              <a:spcAft>
                <a:spcPts val="1200"/>
              </a:spcAft>
              <a:buNone/>
            </a:pPr>
            <a:r>
              <a:rPr lang="pl-PL" dirty="0"/>
              <a:t>Wsparcie w obszarze doskonalenia zawodowego nauczycieli OWP w zakresie kształtowania kompetencji kluczowych dzieci, przygotowania ich do samodzielnego uczenia się, czy realizacji zindywidualizowanego wsparcia dziecka, może objąć w szczególności: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pl-PL" dirty="0"/>
              <a:t>kursy i szkolenia doskonalące,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pl-PL" dirty="0"/>
              <a:t>studia podyplomowe,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pl-PL" dirty="0"/>
              <a:t>staże i praktyki,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pl-PL" dirty="0"/>
              <a:t>sieci współpracy i samokształcenia nauczycieli,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pl-PL" dirty="0"/>
              <a:t>wsparcie w OWP programów wspomagania,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pl-PL" dirty="0"/>
              <a:t>współpracę ze specjalistycznymi ośrodkami,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pl-PL" dirty="0"/>
              <a:t>działania służące poprawie kompetencji lub kwalifikacji w zakresie pedagogiki specjalnej.</a:t>
            </a:r>
          </a:p>
          <a:p>
            <a:pPr marL="0" indent="0">
              <a:buNone/>
            </a:pPr>
            <a:endParaRPr lang="pl-PL" b="1" dirty="0"/>
          </a:p>
          <a:p>
            <a:pPr marL="0" indent="0">
              <a:buNone/>
            </a:pP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7754762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322" y="179437"/>
            <a:ext cx="10513168" cy="1008112"/>
          </a:xfrm>
        </p:spPr>
        <p:txBody>
          <a:bodyPr>
            <a:normAutofit/>
          </a:bodyPr>
          <a:lstStyle/>
          <a:p>
            <a:r>
              <a:rPr lang="pl-PL" dirty="0"/>
              <a:t>Działanie 5.7. Edukacja przedszkolna – zakres wsparcia (6 z 7)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B3A2462A-7F55-4F38-B9A5-2C46F230BA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12</a:t>
            </a:fld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9354F19-BBD7-421E-A578-9C31814FBE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402" y="971525"/>
            <a:ext cx="8856695" cy="648072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sz="2700" b="1" dirty="0"/>
              <a:t>Diagnoza</a:t>
            </a:r>
          </a:p>
          <a:p>
            <a:pPr marL="0" indent="0">
              <a:buNone/>
            </a:pPr>
            <a:endParaRPr lang="pl-PL" sz="2000" b="1" dirty="0"/>
          </a:p>
          <a:p>
            <a:pPr marL="0" indent="0">
              <a:buNone/>
            </a:pPr>
            <a:r>
              <a:rPr lang="pl-PL" sz="2100" dirty="0"/>
              <a:t>Warunkiem realizacji działań w upowszechniania edukacji przedszkolnej jest przeprowadzenie przez Wnioskodawcę </a:t>
            </a:r>
            <a:r>
              <a:rPr lang="pl-PL" sz="2100" b="1" dirty="0"/>
              <a:t>diagnozy, </a:t>
            </a:r>
            <a:r>
              <a:rPr lang="pl-PL" sz="2100" dirty="0"/>
              <a:t>ze szczególnym uwzględnieniem analizy bieżących i prognozowanych potrzeb w zakresie edukacji przedszkolnej, obejmującej w szczególności: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100" dirty="0"/>
              <a:t>faktyczne oraz prognozowane zapotrzebowanie na usługi edukacji przedszkolnej na terenie gminy w perspektywie 3-letniej, z uwzględnieniem odniesienia do istniejących miejsc przedszkolnych;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100" dirty="0"/>
              <a:t>potrzeby dotyczące dostosowania i wyposażenia pomieszczeń  w odniesieniu do nowo utworzonych miejsc wychowania przedszkolnego;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100" dirty="0"/>
              <a:t>potrzeby dotyczące dostosowania i wyposażenia pomieszczeń, w zakresie potrzeb dzieci z niepełnosprawnościami;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100" dirty="0"/>
              <a:t>potrzeby rozwojowe i edukacyjne dzieci w obszarach dotyczących m.in. kształtowania kompetencji kluczowych oraz społeczno-emocjonalnych;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100" dirty="0"/>
              <a:t>prowadzenie zajęć stymulujących rozwój psychiczny i fizyczny dzieci;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100" dirty="0"/>
              <a:t>potrzeby nauczycieli w zakresie doskonalenia kompetencji lub kwalifikacji zawodowych.</a:t>
            </a:r>
          </a:p>
          <a:p>
            <a:pPr marL="0" indent="0">
              <a:buNone/>
            </a:pPr>
            <a:endParaRPr lang="pl-PL" b="1" dirty="0"/>
          </a:p>
          <a:p>
            <a:pPr marL="0" indent="0">
              <a:buNone/>
            </a:pP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20899910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322" y="179437"/>
            <a:ext cx="10513168" cy="1008112"/>
          </a:xfrm>
        </p:spPr>
        <p:txBody>
          <a:bodyPr>
            <a:normAutofit/>
          </a:bodyPr>
          <a:lstStyle/>
          <a:p>
            <a:r>
              <a:rPr lang="pl-PL" dirty="0"/>
              <a:t>Działanie 5.7. Edukacja przedszkolna – zakres wsparcia (7 z 7)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B3A2462A-7F55-4F38-B9A5-2C46F230BA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4015AA-59F6-416B-87A6-8E3D940284E2}" type="slidenum">
              <a:rPr kumimoji="0" 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002073"/>
                </a:solidFill>
                <a:effectLst/>
                <a:uLnTx/>
                <a:uFillTx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srgbClr val="002073"/>
              </a:solidFill>
              <a:effectLst/>
              <a:uLnTx/>
              <a:uFillTx/>
            </a:endParaRP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9354F19-BBD7-421E-A578-9C31814FBE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1410" y="971525"/>
            <a:ext cx="8784687" cy="64807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100" b="1" dirty="0"/>
              <a:t>Diagnoza</a:t>
            </a:r>
          </a:p>
          <a:p>
            <a:pPr marL="0" indent="0">
              <a:buNone/>
            </a:pPr>
            <a:endParaRPr lang="pl-PL" sz="2000" b="1" dirty="0"/>
          </a:p>
          <a:p>
            <a:pPr marL="0" indent="0">
              <a:buNone/>
            </a:pPr>
            <a:r>
              <a:rPr lang="pl-PL" dirty="0"/>
              <a:t>Diagnoza powinna być sporządzona w </a:t>
            </a:r>
            <a:r>
              <a:rPr lang="pl-PL" b="1" dirty="0"/>
              <a:t>formie pisemnej</a:t>
            </a:r>
            <a:r>
              <a:rPr lang="pl-PL" dirty="0"/>
              <a:t>, a wnioski z diagnozy, z przywołaniem danych wynikających z diagnozy oraz źródeł ich pozyskania, powinny zostać zawarte we wniosku o dofinansowanie. 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Na wezwanie Instytucji Zarządzającej FEP 2021-2027 Wnioskodawca jest zobowiązany do </a:t>
            </a:r>
            <a:r>
              <a:rPr lang="pl-PL" b="1" dirty="0"/>
              <a:t>udostępnienia diagnozy </a:t>
            </a:r>
            <a:r>
              <a:rPr lang="pl-PL" dirty="0"/>
              <a:t>w formie pisemnej.</a:t>
            </a:r>
          </a:p>
          <a:p>
            <a:pPr marL="0" indent="0">
              <a:buNone/>
            </a:pPr>
            <a:endParaRPr lang="pl-PL" b="1" dirty="0"/>
          </a:p>
          <a:p>
            <a:pPr marL="0" indent="0">
              <a:buNone/>
            </a:pPr>
            <a:r>
              <a:rPr lang="pl-PL" dirty="0"/>
              <a:t>Wnioskodawca przeprowadzając diagnozę ma możliwość skorzystania ze </a:t>
            </a:r>
            <a:r>
              <a:rPr lang="pl-PL" b="1" dirty="0"/>
              <a:t>wsparcia instytucji systemu wspomagania pracy szkół</a:t>
            </a:r>
            <a:r>
              <a:rPr lang="pl-PL" dirty="0"/>
              <a:t>, tj. placówki doskonalenia nauczycieli, poradni psychologiczno-pedagogicznej, biblioteki pedagogicznej</a:t>
            </a: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36956304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5" y="179437"/>
            <a:ext cx="8784687" cy="1008112"/>
          </a:xfrm>
        </p:spPr>
        <p:txBody>
          <a:bodyPr>
            <a:normAutofit/>
          </a:bodyPr>
          <a:lstStyle/>
          <a:p>
            <a:r>
              <a:rPr lang="pl-PL" dirty="0"/>
              <a:t>Działanie 5.7. Edukacja przedszkolna – KRYTERIA FORMALNE obligatoryjne (1 z 3)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B3A2462A-7F55-4F38-B9A5-2C46F230BA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14</a:t>
            </a:fld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9354F19-BBD7-421E-A578-9C31814FBE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402" y="1475581"/>
            <a:ext cx="8856695" cy="5724256"/>
          </a:xfrm>
        </p:spPr>
        <p:txBody>
          <a:bodyPr>
            <a:normAutofit/>
          </a:bodyPr>
          <a:lstStyle/>
          <a:p>
            <a:pPr marL="0" lvl="0" indent="0">
              <a:lnSpc>
                <a:spcPct val="100000"/>
              </a:lnSpc>
              <a:buNone/>
            </a:pPr>
            <a:r>
              <a:rPr lang="pl-PL" b="1" dirty="0"/>
              <a:t>Kryteria zgodności z FEP 2021-2027 i dokumentami programowymi – specyficzne: </a:t>
            </a:r>
          </a:p>
          <a:p>
            <a:pPr marL="0" lvl="0" indent="0">
              <a:lnSpc>
                <a:spcPct val="100000"/>
              </a:lnSpc>
              <a:buNone/>
            </a:pPr>
            <a:endParaRPr lang="pl-PL" b="1" dirty="0"/>
          </a:p>
          <a:p>
            <a:pPr marL="0" lvl="0" indent="0">
              <a:lnSpc>
                <a:spcPct val="100000"/>
              </a:lnSpc>
              <a:buClrTx/>
              <a:buNone/>
            </a:pPr>
            <a:r>
              <a:rPr lang="pl-PL" dirty="0"/>
              <a:t>1. Zgodność ze szczegółowymi uwarunkowaniami określonymi dla Działania:</a:t>
            </a:r>
          </a:p>
          <a:p>
            <a:pPr lvl="0">
              <a:lnSpc>
                <a:spcPct val="100000"/>
              </a:lnSpc>
              <a:buClrTx/>
              <a:buFont typeface="Wingdings" panose="05000000000000000000" pitchFamily="2" charset="2"/>
              <a:buChar char="§"/>
            </a:pPr>
            <a:endParaRPr lang="pl-PL" b="1" dirty="0"/>
          </a:p>
          <a:p>
            <a:pPr marL="0" lvl="0" indent="0">
              <a:lnSpc>
                <a:spcPct val="100000"/>
              </a:lnSpc>
              <a:buNone/>
            </a:pPr>
            <a:r>
              <a:rPr lang="pl-PL" b="1" dirty="0"/>
              <a:t>Ocenie podlega:</a:t>
            </a:r>
          </a:p>
          <a:p>
            <a:pPr marL="342900" lvl="0" indent="-342900">
              <a:buClrTx/>
              <a:buAutoNum type="alphaLcPeriod"/>
            </a:pPr>
            <a:r>
              <a:rPr lang="pl-PL" dirty="0"/>
              <a:t>czy projekt został przygotowany w oparciu o diagnozę, ze szczególnym uwzględnieniem analizy bieżących i prognozowanych potrzeb w zakresie edukacji przedszkolnej? </a:t>
            </a:r>
          </a:p>
          <a:p>
            <a:pPr marL="342900" indent="-342900">
              <a:buClrTx/>
              <a:buFontTx/>
              <a:buAutoNum type="alphaLcPeriod"/>
            </a:pPr>
            <a:r>
              <a:rPr lang="pl-PL" dirty="0"/>
              <a:t>czy zaplanowano zachowanie trwałości utworzonych w ramach projektu miejsc wychowania przedszkolnego, przez okres co najmniej równy okresowi realizacji projektu?</a:t>
            </a:r>
          </a:p>
          <a:p>
            <a:pPr marL="342900" indent="-342900">
              <a:buClrTx/>
              <a:buFontTx/>
              <a:buAutoNum type="alphaLcPeriod"/>
            </a:pPr>
            <a:r>
              <a:rPr lang="pl-PL" dirty="0"/>
              <a:t>czy w ramach projektu zostanie zapewniony dostęp do doradztwa zawodowego oraz jednocześnie czy jest ono wolne od stereotypów płciowych w wyborze ścieżek edukacyjnych i zawodowych, a także wspiera przełamywanie tych stereotypów?</a:t>
            </a:r>
          </a:p>
          <a:p>
            <a:pPr marL="342900" lvl="0" indent="-342900">
              <a:buClrTx/>
              <a:buAutoNum type="alphaLcPeriod"/>
            </a:pPr>
            <a:endParaRPr lang="pl-PL" dirty="0"/>
          </a:p>
          <a:p>
            <a:pPr marL="342900" lvl="0" indent="-342900">
              <a:buAutoNum type="alphaLcPeriod"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379690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5" y="179437"/>
            <a:ext cx="8784687" cy="1008112"/>
          </a:xfrm>
        </p:spPr>
        <p:txBody>
          <a:bodyPr>
            <a:normAutofit/>
          </a:bodyPr>
          <a:lstStyle/>
          <a:p>
            <a:r>
              <a:rPr lang="pl-PL" dirty="0"/>
              <a:t>Działanie 5.7. Edukacja przedszkolna – KRYTERIA FORMALNE obligatoryjne (2 z 3)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B3A2462A-7F55-4F38-B9A5-2C46F230BA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15</a:t>
            </a:fld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9354F19-BBD7-421E-A578-9C31814FBE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1410" y="1475581"/>
            <a:ext cx="8784687" cy="5724256"/>
          </a:xfrm>
        </p:spPr>
        <p:txBody>
          <a:bodyPr>
            <a:normAutofit/>
          </a:bodyPr>
          <a:lstStyle/>
          <a:p>
            <a:pPr marL="0" lvl="0" indent="0">
              <a:lnSpc>
                <a:spcPct val="100000"/>
              </a:lnSpc>
              <a:buNone/>
            </a:pPr>
            <a:r>
              <a:rPr lang="pl-PL" b="1" dirty="0"/>
              <a:t>Kryteria zgodności z FEP 2021-2027 i dokumentami programowymi – specyficzne: </a:t>
            </a:r>
            <a:r>
              <a:rPr lang="pl-PL" dirty="0"/>
              <a:t> </a:t>
            </a:r>
          </a:p>
          <a:p>
            <a:pPr marL="0" lvl="0" indent="0">
              <a:buNone/>
            </a:pPr>
            <a:r>
              <a:rPr lang="pl-PL" dirty="0"/>
              <a:t> </a:t>
            </a:r>
          </a:p>
          <a:p>
            <a:pPr marL="342900" lvl="0" indent="-342900">
              <a:buClrTx/>
              <a:buFont typeface="+mj-lt"/>
              <a:buAutoNum type="alphaLcPeriod" startAt="4"/>
            </a:pPr>
            <a:r>
              <a:rPr lang="pl-PL" dirty="0"/>
              <a:t>zgodność projektu ze szczegółowymi uwarunkowaniami określonymi </a:t>
            </a:r>
            <a:br>
              <a:rPr lang="pl-PL" dirty="0"/>
            </a:br>
            <a:r>
              <a:rPr lang="pl-PL" dirty="0"/>
              <a:t>w opisie celu szczegółowego (f) w FEP 2021-2027 oraz w opisie Działania 5.7. w           SZOP, tj.: czy w ramach projektu założono realizację wskaźnika rezultatu Liczba  przedstawicieli kadry szkół i placówek systemu oświaty, którzy uzyskali kwalifikacje po  opuszczeniu programu na poziomie co najmniej 76% wartości wskaźnika produktu  Liczba przedstawicieli kadry szkół i placówek systemu oświaty objętych wsparciem (jeśli  dotyczy)?</a:t>
            </a:r>
          </a:p>
          <a:p>
            <a:pPr marL="0" indent="0">
              <a:lnSpc>
                <a:spcPct val="100000"/>
              </a:lnSpc>
              <a:buClrTx/>
              <a:buNone/>
            </a:pPr>
            <a:endParaRPr lang="pl-PL" dirty="0"/>
          </a:p>
          <a:p>
            <a:pPr marL="0" lvl="0" indent="0">
              <a:lnSpc>
                <a:spcPct val="100000"/>
              </a:lnSpc>
              <a:buNone/>
            </a:pPr>
            <a:r>
              <a:rPr lang="pl-PL" b="1" dirty="0"/>
              <a:t>Kryterium uważa się za spełnione, </a:t>
            </a:r>
            <a:r>
              <a:rPr lang="pl-PL" dirty="0"/>
              <a:t>jeśli projekt spełnił wszystkie powyższe warunki.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47690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5" y="179437"/>
            <a:ext cx="8784687" cy="1008112"/>
          </a:xfrm>
        </p:spPr>
        <p:txBody>
          <a:bodyPr>
            <a:normAutofit/>
          </a:bodyPr>
          <a:lstStyle/>
          <a:p>
            <a:r>
              <a:rPr lang="pl-PL" dirty="0"/>
              <a:t>Działanie 5.7. Edukacja przedszkolna – KRYTERIA FORMALNE obligatoryjne (3 z 3)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B3A2462A-7F55-4F38-B9A5-2C46F230BA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16</a:t>
            </a:fld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9354F19-BBD7-421E-A578-9C31814FBE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715" y="1619597"/>
            <a:ext cx="8640382" cy="5580240"/>
          </a:xfrm>
        </p:spPr>
        <p:txBody>
          <a:bodyPr>
            <a:normAutofit/>
          </a:bodyPr>
          <a:lstStyle/>
          <a:p>
            <a:pPr marL="0" lvl="0" indent="0">
              <a:lnSpc>
                <a:spcPct val="100000"/>
              </a:lnSpc>
              <a:buNone/>
            </a:pPr>
            <a:r>
              <a:rPr lang="pl-PL" b="1" dirty="0"/>
              <a:t>Kryteria zgodności z FEP 2021-2027 i dokumentami programowymi – specyficzne: </a:t>
            </a:r>
          </a:p>
          <a:p>
            <a:pPr marL="0" lvl="0" indent="0">
              <a:lnSpc>
                <a:spcPct val="100000"/>
              </a:lnSpc>
              <a:buNone/>
            </a:pPr>
            <a:endParaRPr lang="pl-PL" b="1" dirty="0"/>
          </a:p>
          <a:p>
            <a:pPr marL="342900" lvl="0" indent="-342900">
              <a:lnSpc>
                <a:spcPct val="100000"/>
              </a:lnSpc>
              <a:buClrTx/>
              <a:buFont typeface="+mj-lt"/>
              <a:buAutoNum type="arabicPeriod" startAt="2"/>
            </a:pPr>
            <a:r>
              <a:rPr lang="pl-PL" dirty="0"/>
              <a:t>Zgodność ze szczegółowymi uwarunkowaniami określonymi dla naboru:</a:t>
            </a:r>
          </a:p>
          <a:p>
            <a:pPr marL="0" lvl="0" indent="0">
              <a:lnSpc>
                <a:spcPct val="100000"/>
              </a:lnSpc>
              <a:buClrTx/>
              <a:buNone/>
            </a:pPr>
            <a:endParaRPr lang="pl-PL" b="1" dirty="0"/>
          </a:p>
          <a:p>
            <a:pPr marL="0" indent="0">
              <a:lnSpc>
                <a:spcPct val="100000"/>
              </a:lnSpc>
              <a:buClrTx/>
              <a:buNone/>
            </a:pPr>
            <a:r>
              <a:rPr lang="pl-PL" b="1" dirty="0"/>
              <a:t>Ocenie podlega:</a:t>
            </a:r>
          </a:p>
          <a:p>
            <a:pPr marL="342900" lvl="0" indent="-342900">
              <a:lnSpc>
                <a:spcPct val="100000"/>
              </a:lnSpc>
              <a:buClrTx/>
              <a:buFont typeface="+mj-lt"/>
              <a:buAutoNum type="alphaLcPeriod"/>
            </a:pPr>
            <a:r>
              <a:rPr lang="pl-PL" dirty="0"/>
              <a:t>czy projekt zakłada obligatoryjnie tworzenie nowych miejsc wychowania przedszkolnego? </a:t>
            </a:r>
          </a:p>
          <a:p>
            <a:pPr marL="342900" lvl="0" indent="-342900">
              <a:lnSpc>
                <a:spcPct val="100000"/>
              </a:lnSpc>
              <a:buClrTx/>
              <a:buFont typeface="+mj-lt"/>
              <a:buAutoNum type="alphaLcPeriod"/>
            </a:pPr>
            <a:r>
              <a:rPr lang="pl-PL" dirty="0"/>
              <a:t>czy średni koszt jednostkowy odpowiadający utworzeniu nowego miejsca wychowania przedszkolnego określony został na poziomie maksymalnie 42,5 tys. zł wydatków ogółem projektu?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lang="pl-PL" dirty="0"/>
              <a:t> 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lang="pl-PL" b="1" dirty="0"/>
              <a:t>Kryterium uważa się za spełnione</a:t>
            </a:r>
            <a:r>
              <a:rPr lang="pl-PL" dirty="0"/>
              <a:t>, jeśli projekt spełnił wszystkie powyższe warunki.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00884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5" y="179437"/>
            <a:ext cx="8784687" cy="1008112"/>
          </a:xfrm>
        </p:spPr>
        <p:txBody>
          <a:bodyPr>
            <a:normAutofit/>
          </a:bodyPr>
          <a:lstStyle/>
          <a:p>
            <a:r>
              <a:rPr lang="pl-PL" dirty="0"/>
              <a:t>Działanie 5.7. Edukacja przedszkolna – KRYTERIA MERYTORYCZNE premiujące (1 z 2)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B3A2462A-7F55-4F38-B9A5-2C46F230BA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17</a:t>
            </a:fld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9354F19-BBD7-421E-A578-9C31814FBE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715" y="1763613"/>
            <a:ext cx="8640382" cy="52562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b="1" dirty="0"/>
              <a:t>Kryteria strategiczne, Obszar C: Wartość dodana projektu: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b="1" dirty="0"/>
              <a:t>1. Zakres diagnozy potrzeb </a:t>
            </a:r>
          </a:p>
          <a:p>
            <a:pPr marL="0" indent="0">
              <a:buNone/>
            </a:pPr>
            <a:r>
              <a:rPr lang="pl-PL" b="1" dirty="0"/>
              <a:t>Ocenie podlega </a:t>
            </a:r>
            <a:r>
              <a:rPr lang="pl-PL" dirty="0"/>
              <a:t>zakres diagnozy potrzeb w zakresie wspierania jakości i dostępności edukacji przedszkolnej, pod kątem specyficznych potrzeb dzieci z doświadczeniem migracji (w tym repatriantów) oraz dzieci z niepełnosprawnościami.  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b="1" dirty="0"/>
              <a:t>2. Zintegrowane Porozumienia Terytorialne</a:t>
            </a:r>
          </a:p>
          <a:p>
            <a:pPr marL="0" indent="0">
              <a:buNone/>
            </a:pPr>
            <a:r>
              <a:rPr lang="pl-PL" b="1" dirty="0"/>
              <a:t>Ocenie podlega </a:t>
            </a:r>
            <a:r>
              <a:rPr lang="pl-PL" dirty="0"/>
              <a:t>ujęcie zakresu projektu w ramach Zintegrowanego Porozumienia Terytorialnego dla obszaru funkcjonalnego właściwego z punktu widzenia jego lokalizacji.</a:t>
            </a:r>
          </a:p>
          <a:p>
            <a:pPr marL="0" indent="0">
              <a:buNone/>
            </a:pPr>
            <a:r>
              <a:rPr lang="pl-PL" b="1" dirty="0"/>
              <a:t>Ocena dokonywana jest na podstawie ZPT dla obszaru funkcjonalnego właściwego z punktu widzenia lokalizacji projektu.</a:t>
            </a:r>
          </a:p>
          <a:p>
            <a:pPr marL="0" indent="0">
              <a:buNone/>
            </a:pPr>
            <a:endParaRPr lang="pl-PL" sz="2100" dirty="0"/>
          </a:p>
        </p:txBody>
      </p:sp>
    </p:spTree>
    <p:extLst>
      <p:ext uri="{BB962C8B-B14F-4D97-AF65-F5344CB8AC3E}">
        <p14:creationId xmlns:p14="http://schemas.microsoft.com/office/powerpoint/2010/main" val="32460062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5" y="179437"/>
            <a:ext cx="8784687" cy="1008112"/>
          </a:xfrm>
        </p:spPr>
        <p:txBody>
          <a:bodyPr>
            <a:normAutofit/>
          </a:bodyPr>
          <a:lstStyle/>
          <a:p>
            <a:r>
              <a:rPr lang="pl-PL" dirty="0"/>
              <a:t>Działanie 5.7. Edukacja przedszkolna – KRYTERIA MERYTORYCZNE premiujące (2 z 2)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B3A2462A-7F55-4F38-B9A5-2C46F230BA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18</a:t>
            </a:fld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9354F19-BBD7-421E-A578-9C31814FBE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0298" y="1331565"/>
            <a:ext cx="9150144" cy="622811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pl-PL" sz="7200" b="1" dirty="0"/>
              <a:t>Kryteria strategiczne, Obszar D: Specyficzne ukierunkowanie projektu:</a:t>
            </a:r>
          </a:p>
          <a:p>
            <a:pPr marL="0" indent="0">
              <a:buNone/>
            </a:pPr>
            <a:endParaRPr lang="pl-PL" sz="7200" b="1" dirty="0"/>
          </a:p>
          <a:p>
            <a:pPr marL="0" lvl="0" indent="0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  <a:buClrTx/>
              <a:buNone/>
            </a:pPr>
            <a:r>
              <a:rPr lang="pl-PL" sz="7200" b="1" dirty="0"/>
              <a:t>1. Wykorzystanie zasobów lub modeli wypracowanych na poziomie centralnym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Ocenie podlega </a:t>
            </a:r>
            <a:r>
              <a:rPr lang="pl-PL" sz="7200" dirty="0"/>
              <a:t>czy w  ramach projektu zostaną wykorzystane zasoby dostępne na ZPE lub zostaną wdrożone poniższe modele wypracowane w ramach PO WER (adekwatnie do zakresu wsparcia):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7200" dirty="0"/>
              <a:t>„Przestrzeń Dostępnej Szkoły”;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7200" dirty="0"/>
              <a:t>„Szkoły ćwiczeń”; 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7200" dirty="0"/>
              <a:t>„Asystent ucznia o specjalnych potrzebach edukacyjnych”;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7200" dirty="0"/>
              <a:t>w zakresie doradztwa zawodowego.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pl-PL" sz="72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ClrTx/>
              <a:buNone/>
            </a:pPr>
            <a:r>
              <a:rPr lang="pl-PL" sz="7200" b="1" dirty="0"/>
              <a:t>2. Krajowe Obszary Strategicznej Interwencji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ClrTx/>
              <a:buNone/>
            </a:pPr>
            <a:r>
              <a:rPr lang="pl-PL" sz="7200" b="1" dirty="0"/>
              <a:t>Ocenie podlega </a:t>
            </a:r>
            <a:r>
              <a:rPr lang="pl-PL" sz="7200" dirty="0"/>
              <a:t>realizacja projektu na obszarze miast średnich tracących funkcje społeczno-gospodarcze lub gmin zagrożonych trwałą marginalizacją. </a:t>
            </a:r>
          </a:p>
          <a:p>
            <a:pPr marL="0" indent="0">
              <a:buClrTx/>
              <a:buNone/>
            </a:pPr>
            <a:r>
              <a:rPr lang="pl-PL" sz="7200" b="1" dirty="0"/>
              <a:t>Ocena dokonywana jest na podstawie Kontraktu Programowego dla Województwa Pomorskiego.</a:t>
            </a:r>
          </a:p>
          <a:p>
            <a:pPr marL="342900" indent="-342900">
              <a:buClrTx/>
              <a:buFont typeface="+mj-lt"/>
              <a:buAutoNum type="arabicPeriod"/>
            </a:pPr>
            <a:endParaRPr lang="pl-PL" b="1" dirty="0"/>
          </a:p>
          <a:p>
            <a:pPr>
              <a:buFont typeface="Arial" panose="020B0604020202020204" pitchFamily="34" charset="0"/>
              <a:buChar char="•"/>
            </a:pPr>
            <a:endParaRPr lang="pl-PL" sz="2100" b="1" dirty="0"/>
          </a:p>
          <a:p>
            <a:pPr marL="0" indent="0">
              <a:buNone/>
            </a:pPr>
            <a:br>
              <a:rPr lang="pl-PL" sz="2100" dirty="0"/>
            </a:br>
            <a:endParaRPr lang="pl-PL" sz="2100" dirty="0"/>
          </a:p>
        </p:txBody>
      </p:sp>
    </p:spTree>
    <p:extLst>
      <p:ext uri="{BB962C8B-B14F-4D97-AF65-F5344CB8AC3E}">
        <p14:creationId xmlns:p14="http://schemas.microsoft.com/office/powerpoint/2010/main" val="11138982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3568BE-245E-449B-9BA3-0D02E7BF7E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2880964"/>
          </a:xfrm>
        </p:spPr>
        <p:txBody>
          <a:bodyPr>
            <a:noAutofit/>
          </a:bodyPr>
          <a:lstStyle/>
          <a:p>
            <a:r>
              <a:rPr lang="pl-PL" sz="2600" dirty="0"/>
              <a:t>Fundusze Europejskie dla Pomorza 2021-2027</a:t>
            </a:r>
            <a:br>
              <a:rPr lang="pl-PL" sz="2600" dirty="0"/>
            </a:br>
            <a:br>
              <a:rPr lang="pl-PL" sz="2600" dirty="0"/>
            </a:br>
            <a:r>
              <a:rPr lang="pl-PL" sz="2600" dirty="0"/>
              <a:t>Monitorowanie postępu rzeczowego w projekcie</a:t>
            </a:r>
            <a:br>
              <a:rPr lang="pl-PL" sz="2600" dirty="0"/>
            </a:br>
            <a:r>
              <a:rPr lang="pl-PL" sz="2600" dirty="0"/>
              <a:t>Działanie 5.7. Edukacja przedszkolna</a:t>
            </a:r>
          </a:p>
        </p:txBody>
      </p:sp>
    </p:spTree>
    <p:extLst>
      <p:ext uri="{BB962C8B-B14F-4D97-AF65-F5344CB8AC3E}">
        <p14:creationId xmlns:p14="http://schemas.microsoft.com/office/powerpoint/2010/main" val="3207488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ytuł 10">
            <a:extLst>
              <a:ext uri="{FF2B5EF4-FFF2-40B4-BE49-F238E27FC236}">
                <a16:creationId xmlns:a16="http://schemas.microsoft.com/office/drawing/2014/main" id="{56D39C55-7AA3-7040-B077-14B2D470B74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pl-PL" dirty="0"/>
              <a:t>Priorytet 5.</a:t>
            </a:r>
            <a:br>
              <a:rPr lang="pl-PL" dirty="0"/>
            </a:br>
            <a:r>
              <a:rPr lang="pl-PL" dirty="0"/>
              <a:t>Fundusze Europejskie dla silnego społecznie Pomorza (EFS+)</a:t>
            </a:r>
            <a:endParaRPr lang="pl-PL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159927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5436" y="340123"/>
            <a:ext cx="9360751" cy="1152128"/>
          </a:xfrm>
        </p:spPr>
        <p:txBody>
          <a:bodyPr>
            <a:normAutofit/>
          </a:bodyPr>
          <a:lstStyle/>
          <a:p>
            <a:r>
              <a:rPr lang="pl-PL" dirty="0"/>
              <a:t>Działanie 5.7. Edukacja przedszkolna </a:t>
            </a:r>
            <a:br>
              <a:rPr lang="pl-PL" dirty="0"/>
            </a:br>
            <a:r>
              <a:rPr lang="pl-PL" dirty="0"/>
              <a:t>– WSKAŹNIKI - dokumenty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436" y="1979637"/>
            <a:ext cx="8672958" cy="2520280"/>
          </a:xfrm>
        </p:spPr>
        <p:txBody>
          <a:bodyPr>
            <a:noAutofit/>
          </a:bodyPr>
          <a:lstStyle/>
          <a:p>
            <a:pPr marL="0" lvl="0" indent="0">
              <a:lnSpc>
                <a:spcPct val="1150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pl-PL" sz="2400" dirty="0">
                <a:ea typeface="Times New Roman" panose="02020603050405020304" pitchFamily="18" charset="0"/>
                <a:cs typeface="Arial" panose="020B0604020202020204" pitchFamily="34" charset="0"/>
              </a:rPr>
              <a:t>Definicje wskaźników zawarte są w </a:t>
            </a:r>
            <a:r>
              <a:rPr lang="pl-PL" sz="2400" b="1" dirty="0">
                <a:ea typeface="Times New Roman" panose="02020603050405020304" pitchFamily="18" charset="0"/>
                <a:cs typeface="Arial" panose="020B0604020202020204" pitchFamily="34" charset="0"/>
              </a:rPr>
              <a:t>załączniku nr 2 </a:t>
            </a:r>
            <a:r>
              <a:rPr lang="pl-PL" sz="2400" dirty="0">
                <a:ea typeface="Times New Roman" panose="02020603050405020304" pitchFamily="18" charset="0"/>
                <a:cs typeface="Arial" panose="020B0604020202020204" pitchFamily="34" charset="0"/>
              </a:rPr>
              <a:t>do regulaminu „</a:t>
            </a:r>
            <a:r>
              <a:rPr lang="pl-PL" sz="2400" b="1" dirty="0">
                <a:ea typeface="Times New Roman" panose="02020603050405020304" pitchFamily="18" charset="0"/>
                <a:cs typeface="Arial" panose="020B0604020202020204" pitchFamily="34" charset="0"/>
              </a:rPr>
              <a:t>Zasady pomiaru wskaźników </a:t>
            </a:r>
            <a:r>
              <a:rPr lang="pl-PL" sz="2400" dirty="0">
                <a:ea typeface="Times New Roman" panose="02020603050405020304" pitchFamily="18" charset="0"/>
                <a:cs typeface="Arial" panose="020B0604020202020204" pitchFamily="34" charset="0"/>
              </a:rPr>
              <a:t>w projekcie dofinansowanym z EFS Plus w ramach programu regionalnego FEP 2021-2027”.</a:t>
            </a:r>
            <a:endParaRPr lang="pl-PL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lvl="0" indent="0">
              <a:lnSpc>
                <a:spcPct val="115000"/>
              </a:lnSpc>
              <a:spcBef>
                <a:spcPts val="1200"/>
              </a:spcBef>
              <a:spcAft>
                <a:spcPts val="600"/>
              </a:spcAft>
              <a:buNone/>
            </a:pPr>
            <a:endParaRPr lang="pl-PL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B3A2462A-7F55-4F38-B9A5-2C46F230BA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4015AA-59F6-416B-87A6-8E3D940284E2}" type="slidenum">
              <a:rPr kumimoji="0" 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002073"/>
                </a:solidFill>
                <a:effectLst/>
                <a:uLnTx/>
                <a:uFillTx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srgbClr val="002073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7655694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C8B0666-781E-415C-9D88-69D1890E9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360000"/>
            <a:ext cx="8640381" cy="1080001"/>
          </a:xfrm>
        </p:spPr>
        <p:txBody>
          <a:bodyPr>
            <a:normAutofit/>
          </a:bodyPr>
          <a:lstStyle/>
          <a:p>
            <a:r>
              <a:rPr lang="pl-PL" dirty="0"/>
              <a:t>Działanie 5.7. Edukacja przedszkolna </a:t>
            </a:r>
            <a:br>
              <a:rPr lang="pl-PL" dirty="0"/>
            </a:br>
            <a:r>
              <a:rPr lang="pl-PL" dirty="0"/>
              <a:t>– WSKAŹNIKI – wniosek o dofinansowanie (1 z 7)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0835679-4B52-44B4-9B8B-90649FA5F7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6" y="1979837"/>
            <a:ext cx="8928512" cy="50400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pl-PL" sz="2400" dirty="0"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W ramach naboru </a:t>
            </a:r>
            <a:r>
              <a:rPr lang="pl-PL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obowiązuje </a:t>
            </a:r>
            <a:r>
              <a:rPr lang="pl-PL" sz="24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18 wskaźników</a:t>
            </a:r>
            <a:r>
              <a:rPr lang="pl-PL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(17 produktu i 1 rezultatu bezpośredniego).</a:t>
            </a:r>
          </a:p>
          <a:p>
            <a:pPr>
              <a:lnSpc>
                <a:spcPct val="120000"/>
              </a:lnSpc>
            </a:pPr>
            <a:r>
              <a:rPr lang="pl-PL" sz="24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Wszystkie</a:t>
            </a:r>
            <a:r>
              <a:rPr lang="pl-PL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18 wskaźników </a:t>
            </a:r>
            <a:r>
              <a:rPr lang="pl-PL" sz="24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należy monitorować</a:t>
            </a:r>
            <a:r>
              <a:rPr lang="pl-PL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, co oznacza, </a:t>
            </a:r>
            <a:br>
              <a:rPr lang="pl-PL" sz="2400" dirty="0"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że trzeba je wybrać we wniosku o dofinansowanie, wskazać ich planowaną wartość (także jeśli będzie to 0).</a:t>
            </a:r>
          </a:p>
          <a:p>
            <a:pPr>
              <a:lnSpc>
                <a:spcPct val="120000"/>
              </a:lnSpc>
            </a:pPr>
            <a:r>
              <a:rPr lang="pl-PL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Wskaźniki, w których monitorowane są osoby (11 wskaźników) </a:t>
            </a:r>
            <a:r>
              <a:rPr lang="pl-PL" sz="24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muszą być monitorowane w podziale na płeć </a:t>
            </a:r>
            <a:r>
              <a:rPr lang="pl-PL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(nawet te, w których zadeklarowano „0”).</a:t>
            </a:r>
          </a:p>
          <a:p>
            <a:pPr>
              <a:lnSpc>
                <a:spcPct val="120000"/>
              </a:lnSpc>
            </a:pPr>
            <a:r>
              <a:rPr lang="pl-PL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W rubryce „</a:t>
            </a:r>
            <a:r>
              <a:rPr lang="pl-PL" sz="24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Sposób pomiaru wskaźnika” nie może wystąpić określenie „nie dotyczy” </a:t>
            </a:r>
            <a:r>
              <a:rPr lang="pl-PL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–  należy określić możliwy sposób pomiaru, w tym źródła danych lub można zadeklarować przykładowo: „Na etapie planowania działań projektowych nie przewiduje się działań związanych z ww. wskaźnikiem. Niemniej wskaźnik ten będzie na bieżąco monitorowany, każdorazowo w momencie pojawienia się osób bądź sytuacji, której dotyczy”.</a:t>
            </a:r>
          </a:p>
          <a:p>
            <a:pPr>
              <a:lnSpc>
                <a:spcPct val="120000"/>
              </a:lnSpc>
            </a:pPr>
            <a:endParaRPr lang="pl-PL" sz="2200" dirty="0"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pl-PL" sz="2200" dirty="0">
              <a:latin typeface="+mn-lt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0792703-9FC1-4957-8F44-67877D1654B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4015AA-59F6-416B-87A6-8E3D940284E2}" type="slidenum">
              <a:rPr kumimoji="0" 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002073"/>
                </a:solidFill>
                <a:effectLst/>
                <a:uLnTx/>
                <a:uFillTx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srgbClr val="002073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1300044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C8B0666-781E-415C-9D88-69D1890E9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360000"/>
            <a:ext cx="8640381" cy="1080001"/>
          </a:xfrm>
        </p:spPr>
        <p:txBody>
          <a:bodyPr>
            <a:normAutofit/>
          </a:bodyPr>
          <a:lstStyle/>
          <a:p>
            <a:r>
              <a:rPr lang="pl-PL" dirty="0"/>
              <a:t>Działanie 5.7. Edukacja przedszkolna</a:t>
            </a:r>
            <a:br>
              <a:rPr lang="pl-PL" dirty="0"/>
            </a:br>
            <a:r>
              <a:rPr lang="pl-PL" dirty="0"/>
              <a:t>– WSKAŹNIKI – wniosek o dofinansowanie (2 z 7)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0835679-4B52-44B4-9B8B-90649FA5F7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2313" y="1542523"/>
            <a:ext cx="9112186" cy="5508070"/>
          </a:xfrm>
        </p:spPr>
        <p:txBody>
          <a:bodyPr>
            <a:noAutofit/>
          </a:bodyPr>
          <a:lstStyle/>
          <a:p>
            <a:pPr marL="0" lvl="0" indent="0">
              <a:lnSpc>
                <a:spcPct val="100000"/>
              </a:lnSpc>
              <a:spcBef>
                <a:spcPts val="600"/>
              </a:spcBef>
              <a:buClr>
                <a:srgbClr val="003399"/>
              </a:buClr>
              <a:buNone/>
            </a:pPr>
            <a:r>
              <a:rPr lang="pl-PL" sz="2000" b="1" dirty="0">
                <a:solidFill>
                  <a:srgbClr val="000000"/>
                </a:solidFill>
              </a:rPr>
              <a:t>Wskaźniki – obowiązkowe do osiągnięcia </a:t>
            </a:r>
          </a:p>
          <a:p>
            <a:pPr marL="0" lvl="0" indent="0">
              <a:lnSpc>
                <a:spcPct val="100000"/>
              </a:lnSpc>
              <a:spcBef>
                <a:spcPts val="600"/>
              </a:spcBef>
              <a:buClr>
                <a:srgbClr val="003399"/>
              </a:buClr>
              <a:buNone/>
            </a:pPr>
            <a:r>
              <a:rPr lang="pl-PL" sz="2000" dirty="0"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Wartość następujących wskaźników musi być większa od 0:</a:t>
            </a:r>
          </a:p>
          <a:p>
            <a:pPr marL="0" lvl="0" indent="0">
              <a:lnSpc>
                <a:spcPct val="100000"/>
              </a:lnSpc>
              <a:spcBef>
                <a:spcPts val="600"/>
              </a:spcBef>
              <a:buClr>
                <a:srgbClr val="003399"/>
              </a:buClr>
              <a:buNone/>
            </a:pPr>
            <a:endParaRPr lang="pl-PL" sz="2000" dirty="0">
              <a:ea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pl-PL" sz="2000" b="1" dirty="0"/>
              <a:t>Liczba dofinansowanych miejsc wychowania przedszkolnego </a:t>
            </a:r>
            <a:r>
              <a:rPr lang="pl-PL" sz="2000" dirty="0"/>
              <a:t>(kryterium obligatoryjne),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endParaRPr lang="pl-PL" sz="2000" dirty="0"/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pl-PL" sz="2000" b="1" dirty="0"/>
              <a:t>Liczba przedstawicieli kadry szkół i placówek systemu oświaty, którzy uzyskali kwalifikacje po opuszczeniu programu – </a:t>
            </a:r>
            <a:r>
              <a:rPr lang="pl-PL" sz="2000" dirty="0"/>
              <a:t>musi być na poziomie 76% i jest to kryterium obligatoryjne jeśli w projekcie zaplanowano udział przedstawicieli kadry szkół i placówek systemu oświaty wykazanych w ramach wskaźnika </a:t>
            </a:r>
            <a:r>
              <a:rPr lang="pl-PL" sz="2000" b="1" dirty="0"/>
              <a:t>Liczba przedstawicieli kadry szkół i placówek systemu oświaty objętych wsparciem (2 typ projektu).</a:t>
            </a:r>
            <a:endParaRPr lang="pl-PL" sz="2000" b="1" dirty="0">
              <a:latin typeface="+mn-lt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0792703-9FC1-4957-8F44-67877D1654B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4015AA-59F6-416B-87A6-8E3D940284E2}" type="slidenum">
              <a:rPr kumimoji="0" 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002073"/>
                </a:solidFill>
                <a:effectLst/>
                <a:uLnTx/>
                <a:uFillTx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srgbClr val="002073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1096027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C8B0666-781E-415C-9D88-69D1890E9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360000"/>
            <a:ext cx="8640381" cy="1080001"/>
          </a:xfrm>
        </p:spPr>
        <p:txBody>
          <a:bodyPr>
            <a:normAutofit/>
          </a:bodyPr>
          <a:lstStyle/>
          <a:p>
            <a:r>
              <a:rPr lang="pl-PL" dirty="0"/>
              <a:t>Działanie 5.7. Edukacja przedszkolna </a:t>
            </a:r>
            <a:br>
              <a:rPr lang="pl-PL" dirty="0"/>
            </a:br>
            <a:r>
              <a:rPr lang="pl-PL" dirty="0"/>
              <a:t>– WSKAŹNIKI – wniosek o dofinansowanie (3 z 7)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0835679-4B52-44B4-9B8B-90649FA5F7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818" y="1454733"/>
            <a:ext cx="8640382" cy="5400240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l-PL" sz="2000" b="1" dirty="0">
                <a:solidFill>
                  <a:srgbClr val="000000"/>
                </a:solidFill>
              </a:rPr>
              <a:t>Wskaźnik adekwatny rezultatu – należy zwrócić uwagę:</a:t>
            </a:r>
          </a:p>
          <a:p>
            <a:pPr>
              <a:lnSpc>
                <a:spcPct val="120000"/>
              </a:lnSpc>
            </a:pPr>
            <a:r>
              <a:rPr lang="pl-PL" sz="2000" b="1" dirty="0"/>
              <a:t>Liczba przedstawicieli kadry szkół i placówek systemu oświaty, którzy uzyskali kwalifikacje po opuszczeniu programu </a:t>
            </a:r>
            <a:r>
              <a:rPr lang="pl-PL" sz="2000" dirty="0">
                <a:solidFill>
                  <a:srgbClr val="000000"/>
                </a:solidFill>
              </a:rPr>
              <a:t>- </a:t>
            </a:r>
            <a:r>
              <a:rPr lang="pl-PL" sz="2000" dirty="0"/>
              <a:t>do wskaźnika wlicza się osoby, które otrzymały wsparcie EFS+ i uzyskały </a:t>
            </a:r>
            <a:r>
              <a:rPr lang="pl-PL" sz="2000" u="sng" dirty="0"/>
              <a:t>kwalifikacje</a:t>
            </a:r>
            <a:r>
              <a:rPr lang="pl-PL" sz="2000" dirty="0"/>
              <a:t> lub </a:t>
            </a:r>
            <a:r>
              <a:rPr lang="pl-PL" sz="2000" u="sng" dirty="0"/>
              <a:t>kompetencje.</a:t>
            </a:r>
          </a:p>
          <a:p>
            <a:pPr marL="271463" lvl="0" indent="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003399"/>
              </a:buClr>
              <a:buNone/>
            </a:pPr>
            <a:r>
              <a:rPr lang="pl-PL" sz="2000" b="1" dirty="0"/>
              <a:t>Kwalifikacje</a:t>
            </a:r>
            <a:r>
              <a:rPr lang="pl-PL" sz="2000" dirty="0"/>
              <a:t> to określony zestaw efektów uczenia się w zakresie wiedzy, umiejętności oraz kompetencji społecznych nabytych w drodze edukacji formalnej, edukacji </a:t>
            </a:r>
            <a:r>
              <a:rPr lang="pl-PL" sz="2000" dirty="0" err="1"/>
              <a:t>pozaformalnej</a:t>
            </a:r>
            <a:r>
              <a:rPr lang="pl-PL" sz="2000" dirty="0"/>
              <a:t> lub poprzez uczenie się nieformalne, zgodnych z ustalonymi dla danej kwalifikacji wymaganiami, których osiągnięcie zostało sprawdzone w walidacji oraz formalnie potwierdzone przez instytucję uprawnioną do certyfikowania.</a:t>
            </a:r>
          </a:p>
          <a:p>
            <a:pPr marL="271463" lvl="0" indent="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003399"/>
              </a:buClr>
              <a:buNone/>
            </a:pPr>
            <a:r>
              <a:rPr lang="pl-PL" sz="2000" b="1" dirty="0"/>
              <a:t>Kompetencje </a:t>
            </a:r>
            <a:r>
              <a:rPr lang="pl-PL" sz="2000" dirty="0"/>
              <a:t>to wyodrębnione zestawy efektów uczenia się / kształcenia,</a:t>
            </a:r>
            <a:br>
              <a:rPr lang="pl-PL" sz="2000" dirty="0"/>
            </a:br>
            <a:r>
              <a:rPr lang="pl-PL" sz="2000" dirty="0"/>
              <a:t>które zostały sprawdzone w procesie walidacji w sposób zgodny z wymaganiami ustalonymi dla danej kompetencji, odnoszącymi się w szczególności do  składających się na nią efektów uczenia się. </a:t>
            </a:r>
            <a:endParaRPr lang="pl-PL" sz="2000" dirty="0">
              <a:solidFill>
                <a:srgbClr val="000000"/>
              </a:solidFill>
            </a:endParaRPr>
          </a:p>
          <a:p>
            <a:pPr marL="0" indent="0">
              <a:lnSpc>
                <a:spcPct val="120000"/>
              </a:lnSpc>
              <a:buNone/>
            </a:pPr>
            <a:endParaRPr lang="pl-PL" sz="200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0792703-9FC1-4957-8F44-67877D1654B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4015AA-59F6-416B-87A6-8E3D940284E2}" type="slidenum">
              <a:rPr kumimoji="0" 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002073"/>
                </a:solidFill>
                <a:effectLst/>
                <a:uLnTx/>
                <a:uFillTx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srgbClr val="002073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41087062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C8B0666-781E-415C-9D88-69D1890E9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360000"/>
            <a:ext cx="8640381" cy="1080001"/>
          </a:xfrm>
        </p:spPr>
        <p:txBody>
          <a:bodyPr>
            <a:normAutofit/>
          </a:bodyPr>
          <a:lstStyle/>
          <a:p>
            <a:r>
              <a:rPr lang="pl-PL" dirty="0"/>
              <a:t>Działanie 5.7. Edukacja przedszkolna</a:t>
            </a:r>
            <a:br>
              <a:rPr lang="pl-PL" dirty="0"/>
            </a:br>
            <a:r>
              <a:rPr lang="pl-PL" dirty="0"/>
              <a:t>– WSKAŹNIKI – wniosek o dofinansowanie (4 z 7)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0835679-4B52-44B4-9B8B-90649FA5F7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524" y="1460209"/>
            <a:ext cx="9000902" cy="5848020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l-PL" sz="1600" b="1" dirty="0">
                <a:solidFill>
                  <a:srgbClr val="000000"/>
                </a:solidFill>
              </a:rPr>
              <a:t>W</a:t>
            </a:r>
            <a:r>
              <a:rPr lang="pl-PL" sz="1500" b="1" dirty="0">
                <a:solidFill>
                  <a:srgbClr val="000000"/>
                </a:solidFill>
              </a:rPr>
              <a:t>skaźniki adekwatne produktu – należy zwrócić uwagę:</a:t>
            </a:r>
          </a:p>
          <a:p>
            <a:pPr>
              <a:lnSpc>
                <a:spcPct val="120000"/>
              </a:lnSpc>
              <a:buSzPct val="122000"/>
              <a:buFont typeface="Wingdings" panose="05000000000000000000" pitchFamily="2" charset="2"/>
              <a:buChar char="§"/>
            </a:pPr>
            <a:r>
              <a:rPr lang="pl-PL" sz="1500" b="1" dirty="0"/>
              <a:t>Liczba dzieci objętych dodatkowymi zajęciami w edukacji przedszkolnej – </a:t>
            </a:r>
            <a:r>
              <a:rPr lang="pl-PL" sz="1500" dirty="0"/>
              <a:t>jeśli wniosek zakłada realizację 1 typu projektu tj</a:t>
            </a:r>
            <a:r>
              <a:rPr lang="pl-PL" sz="1500" b="1" dirty="0"/>
              <a:t>. </a:t>
            </a:r>
            <a:r>
              <a:rPr lang="pl-PL" sz="1500" dirty="0"/>
              <a:t>zajęcia wspierające rozwój kompetencji kluczowych dzieci, </a:t>
            </a:r>
          </a:p>
          <a:p>
            <a:pPr>
              <a:lnSpc>
                <a:spcPct val="120000"/>
              </a:lnSpc>
              <a:buSzPct val="122000"/>
              <a:buFont typeface="Wingdings" panose="05000000000000000000" pitchFamily="2" charset="2"/>
              <a:buChar char="§"/>
            </a:pPr>
            <a:endParaRPr lang="pl-PL" sz="1500" b="1" dirty="0"/>
          </a:p>
          <a:p>
            <a:pPr>
              <a:lnSpc>
                <a:spcPct val="120000"/>
              </a:lnSpc>
              <a:buSzPct val="122000"/>
              <a:buFont typeface="Wingdings" panose="05000000000000000000" pitchFamily="2" charset="2"/>
              <a:buChar char="§"/>
            </a:pPr>
            <a:r>
              <a:rPr lang="pl-PL" sz="1500" b="1" dirty="0"/>
              <a:t>Liczba dzieci/uczniów o specjalnych potrzebach rozwojowych i edukacyjnych, objętych wsparciem  - </a:t>
            </a:r>
            <a:r>
              <a:rPr lang="pl-PL" sz="1500" dirty="0"/>
              <a:t>specjalne potrzeby rozwojowe i edukacyjne należy rozumieć indywidualne potrzeby oraz możliwości psychofizyczne dzieci w wieku przedszkolnym oraz uczniów, o których mowa w rozporządzeniu MEN z dnia 9 sierpnia 2017 r. </a:t>
            </a:r>
            <a:r>
              <a:rPr lang="pl-PL" sz="1500" i="1" dirty="0"/>
              <a:t>w sprawie zasad organizacji i udzielania pomocy psychologiczno-pedagogicznej w publicznych przedszkolach, szkołach i placówkach, tj. </a:t>
            </a:r>
            <a:r>
              <a:rPr lang="pl-PL" sz="1500" dirty="0"/>
              <a:t>potrzeby wynikające między innymi z niepełnosprawności; z niedostosowania społecznego; z zagrożenia niedostosowaniem społecznym; z zaburzeń zachowania lub emocji; ze szczególnych uzdolnień; ze specyficznych trudności w uczeniu się; z deficytów kompetencji i zaburzeń sprawności językowych; z choroby przewlekłej; z sytuacji kryzysowych lub traumatycznych; z niepowodzeń edukacyjnych; wskaźnik podrzędny do wskaźnika </a:t>
            </a:r>
            <a:r>
              <a:rPr lang="pl-PL" sz="1500" b="1" dirty="0"/>
              <a:t>Liczba dzieci objętych dodatkowymi zajęciami w edukacji przedszkolnej,</a:t>
            </a:r>
          </a:p>
          <a:p>
            <a:pPr>
              <a:lnSpc>
                <a:spcPct val="120000"/>
              </a:lnSpc>
              <a:buSzPct val="122000"/>
              <a:buFont typeface="Wingdings" panose="05000000000000000000" pitchFamily="2" charset="2"/>
              <a:buChar char="§"/>
            </a:pPr>
            <a:endParaRPr lang="pl-PL" sz="1500" b="1" dirty="0"/>
          </a:p>
          <a:p>
            <a:pPr>
              <a:lnSpc>
                <a:spcPct val="120000"/>
              </a:lnSpc>
              <a:buSzPct val="122000"/>
              <a:buFont typeface="Wingdings" panose="05000000000000000000" pitchFamily="2" charset="2"/>
              <a:buChar char="§"/>
            </a:pPr>
            <a:r>
              <a:rPr lang="pl-PL" sz="1500" b="1" dirty="0"/>
              <a:t>Liczba dzieci lub uczniów o specjalnych potrzebach rozwojowych i edukacyjnych, którzy zostali objęci usługami asystenta </a:t>
            </a:r>
            <a:r>
              <a:rPr lang="pl-PL" sz="1500" dirty="0"/>
              <a:t>- wskaźnik podrzędny do wskaźnika </a:t>
            </a:r>
            <a:r>
              <a:rPr lang="pl-PL" sz="1500" b="1" dirty="0"/>
              <a:t>Liczba dzieci objętych dodatkowymi zajęciami w edukacji przedszkolnej.</a:t>
            </a:r>
            <a:endParaRPr lang="pl-PL" sz="1500" dirty="0"/>
          </a:p>
          <a:p>
            <a:pPr>
              <a:lnSpc>
                <a:spcPct val="105000"/>
              </a:lnSpc>
            </a:pPr>
            <a:endParaRPr lang="pl-PL" sz="2000" b="1" dirty="0"/>
          </a:p>
          <a:p>
            <a:pPr marL="0" indent="0">
              <a:lnSpc>
                <a:spcPct val="120000"/>
              </a:lnSpc>
              <a:buNone/>
            </a:pPr>
            <a:endParaRPr lang="pl-PL" sz="2000" dirty="0">
              <a:latin typeface="+mn-lt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0792703-9FC1-4957-8F44-67877D1654B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4015AA-59F6-416B-87A6-8E3D940284E2}" type="slidenum">
              <a:rPr kumimoji="0" 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002073"/>
                </a:solidFill>
                <a:effectLst/>
                <a:uLnTx/>
                <a:uFillTx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srgbClr val="002073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5202369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C8B0666-781E-415C-9D88-69D1890E9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360000"/>
            <a:ext cx="8640381" cy="1080001"/>
          </a:xfrm>
        </p:spPr>
        <p:txBody>
          <a:bodyPr>
            <a:normAutofit/>
          </a:bodyPr>
          <a:lstStyle/>
          <a:p>
            <a:r>
              <a:rPr lang="pl-PL" dirty="0"/>
              <a:t>Działanie 5.7. Edukacja przedszkolna</a:t>
            </a:r>
            <a:br>
              <a:rPr lang="pl-PL" dirty="0"/>
            </a:br>
            <a:r>
              <a:rPr lang="pl-PL" dirty="0"/>
              <a:t>– WSKAŹNIKI – wniosek o dofinansowanie (5 z 7)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0835679-4B52-44B4-9B8B-90649FA5F7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1219" y="1454733"/>
            <a:ext cx="8928992" cy="5400240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l-PL" sz="1600" b="1" dirty="0">
                <a:solidFill>
                  <a:srgbClr val="000000"/>
                </a:solidFill>
              </a:rPr>
              <a:t>Wskaźniki adekwatne produktu – należy zwrócić uwagę:</a:t>
            </a:r>
          </a:p>
          <a:p>
            <a:pPr marL="0" indent="0">
              <a:lnSpc>
                <a:spcPct val="120000"/>
              </a:lnSpc>
              <a:buNone/>
            </a:pPr>
            <a:endParaRPr lang="pl-PL" sz="1600" b="1" dirty="0">
              <a:solidFill>
                <a:srgbClr val="000000"/>
              </a:solidFill>
            </a:endParaRPr>
          </a:p>
          <a:p>
            <a:pPr lvl="0"/>
            <a:r>
              <a:rPr lang="pl-PL" sz="1600" b="1" dirty="0"/>
              <a:t>Liczba szkół i placówek systemu oświaty objętych wsparciem</a:t>
            </a:r>
          </a:p>
          <a:p>
            <a:pPr marL="0" lvl="0" indent="0">
              <a:buNone/>
            </a:pPr>
            <a:endParaRPr lang="pl-PL" sz="1600" b="1" dirty="0"/>
          </a:p>
          <a:p>
            <a:r>
              <a:rPr lang="pl-PL" sz="1600" b="1" dirty="0"/>
              <a:t>Liczba ogólnodostępnych szkół i placówek systemu oświaty objętych wsparciem w zakresie edukacji włączającej </a:t>
            </a:r>
            <a:r>
              <a:rPr lang="pl-PL" sz="1600" dirty="0"/>
              <a:t>– wskaźnik podrzędny do wskaźnika </a:t>
            </a:r>
            <a:r>
              <a:rPr lang="pl-PL" sz="1600" b="1" dirty="0"/>
              <a:t>Liczba szkół i placówek systemu oświaty objętych wsparciem,</a:t>
            </a:r>
          </a:p>
          <a:p>
            <a:endParaRPr lang="pl-PL" sz="1600" b="1" dirty="0"/>
          </a:p>
          <a:p>
            <a:pPr lvl="0"/>
            <a:r>
              <a:rPr lang="pl-PL" sz="1600" b="1" dirty="0"/>
              <a:t>Liczba miejsc wychowania przedszkolnego dostosowanych  do potrzeb dzieci z niepełnosprawnością - </a:t>
            </a:r>
            <a:r>
              <a:rPr lang="pl-PL" sz="1600" dirty="0"/>
              <a:t>wskaźnik mierzy liczbę istniejących miejsc wychowania przedszkolnego dostosowanych do potrzeb dzieci z niepełnosprawnościami, </a:t>
            </a:r>
            <a:endParaRPr lang="pl-PL" sz="1600" b="1" dirty="0"/>
          </a:p>
          <a:p>
            <a:pPr lvl="0"/>
            <a:endParaRPr lang="pl-PL" sz="1600" b="1" dirty="0"/>
          </a:p>
          <a:p>
            <a:pPr lvl="0"/>
            <a:r>
              <a:rPr lang="pl-PL" sz="1600" b="1" dirty="0"/>
              <a:t>Liczba przedstawicieli kadr szkół i placówek systemu oświaty objętych wsparciem świadczonym przez szkoły ćwiczeń </a:t>
            </a:r>
            <a:r>
              <a:rPr lang="pl-PL" sz="1600" dirty="0"/>
              <a:t>– wskaźnik podrzędny do wskaźnika </a:t>
            </a:r>
            <a:r>
              <a:rPr lang="pl-PL" sz="1600" b="1" dirty="0"/>
              <a:t>Liczba przedstawicieli kadry szkół i placówek systemu oświaty objętych wsparciem </a:t>
            </a:r>
            <a:r>
              <a:rPr lang="pl-PL" sz="1600" dirty="0"/>
              <a:t>(jeśli Wnioskodawca planuje realizację 2 typu projektu).</a:t>
            </a:r>
          </a:p>
          <a:p>
            <a:pPr>
              <a:lnSpc>
                <a:spcPct val="120000"/>
              </a:lnSpc>
              <a:buSzPct val="122000"/>
              <a:buFont typeface="Wingdings" panose="05000000000000000000" pitchFamily="2" charset="2"/>
              <a:buChar char="§"/>
            </a:pPr>
            <a:endParaRPr lang="pl-PL" b="1" dirty="0">
              <a:solidFill>
                <a:srgbClr val="000000"/>
              </a:solidFill>
            </a:endParaRPr>
          </a:p>
          <a:p>
            <a:pPr>
              <a:lnSpc>
                <a:spcPct val="105000"/>
              </a:lnSpc>
            </a:pPr>
            <a:endParaRPr lang="pl-PL" sz="2000" b="1" dirty="0"/>
          </a:p>
          <a:p>
            <a:pPr marL="0" indent="0">
              <a:lnSpc>
                <a:spcPct val="120000"/>
              </a:lnSpc>
              <a:buNone/>
            </a:pPr>
            <a:endParaRPr lang="pl-PL" sz="2000" dirty="0">
              <a:latin typeface="+mn-lt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0792703-9FC1-4957-8F44-67877D1654B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4015AA-59F6-416B-87A6-8E3D940284E2}" type="slidenum">
              <a:rPr kumimoji="0" 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002073"/>
                </a:solidFill>
                <a:effectLst/>
                <a:uLnTx/>
                <a:uFillTx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srgbClr val="002073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9421946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C8B0666-781E-415C-9D88-69D1890E9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360000"/>
            <a:ext cx="8640381" cy="1080001"/>
          </a:xfrm>
        </p:spPr>
        <p:txBody>
          <a:bodyPr>
            <a:normAutofit/>
          </a:bodyPr>
          <a:lstStyle/>
          <a:p>
            <a:r>
              <a:rPr lang="pl-PL" dirty="0"/>
              <a:t>Działanie 5.7. Edukacja przedszkolna </a:t>
            </a:r>
            <a:br>
              <a:rPr lang="pl-PL" dirty="0"/>
            </a:br>
            <a:r>
              <a:rPr lang="pl-PL" dirty="0"/>
              <a:t>– WSKAŹNIKI – wniosek o dofinansowanie (6 z 7)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0835679-4B52-44B4-9B8B-90649FA5F7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1623" y="1514531"/>
            <a:ext cx="8856503" cy="5508070"/>
          </a:xfrm>
        </p:spPr>
        <p:txBody>
          <a:bodyPr>
            <a:normAutofit fontScale="77500" lnSpcReduction="20000"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pl-PL" sz="2000" b="1" dirty="0">
                <a:solidFill>
                  <a:srgbClr val="000000"/>
                </a:solidFill>
              </a:rPr>
              <a:t>Wskaźniki produktu mierzone we wszystkich celach szczegółowych:</a:t>
            </a:r>
          </a:p>
          <a:p>
            <a:pPr marL="0" indent="0">
              <a:spcBef>
                <a:spcPts val="1200"/>
              </a:spcBef>
              <a:buNone/>
            </a:pPr>
            <a:endParaRPr lang="pl-PL" sz="2000" b="1" dirty="0">
              <a:solidFill>
                <a:srgbClr val="000000"/>
              </a:solidFill>
            </a:endParaRPr>
          </a:p>
          <a:p>
            <a:pPr>
              <a:spcBef>
                <a:spcPts val="1200"/>
              </a:spcBef>
            </a:pPr>
            <a:r>
              <a:rPr lang="pl-PL" sz="1900" b="1" dirty="0"/>
              <a:t>Liczba projektów, w których sfinansowano koszty racjonalnych usprawnień dla osób z niepełnosprawnościami </a:t>
            </a:r>
            <a:r>
              <a:rPr lang="pl-PL" sz="1900" dirty="0"/>
              <a:t>- planowana wartość we wniosku o dofinansowanie zawsze wynosi „0” ponieważ wskaźnik wykazywany jest dopiero w momencie rozliczenia wydatku związanego z racjonalnymi usprawnieniami w ramach danego projektu (wtedy jego wartość wynosi 1).</a:t>
            </a:r>
          </a:p>
          <a:p>
            <a:pPr marL="0" indent="0">
              <a:spcBef>
                <a:spcPts val="1200"/>
              </a:spcBef>
              <a:buNone/>
            </a:pPr>
            <a:endParaRPr lang="pl-PL" sz="1900" dirty="0"/>
          </a:p>
          <a:p>
            <a:pPr>
              <a:spcBef>
                <a:spcPts val="1200"/>
              </a:spcBef>
            </a:pPr>
            <a:r>
              <a:rPr lang="pl-PL" sz="1900" b="1" dirty="0"/>
              <a:t>Liczba obiektów dostosowanych do potrzeb osób z niepełnosprawnościami </a:t>
            </a:r>
            <a:r>
              <a:rPr lang="pl-PL" sz="1900" dirty="0"/>
              <a:t>– wskaźnik wykazywany tylko w przypadku kiedy we wniosku zaplanowano wydatki związane z dostosowaniem w ramach cross-</a:t>
            </a:r>
            <a:r>
              <a:rPr lang="pl-PL" sz="1900" dirty="0" err="1"/>
              <a:t>financingu</a:t>
            </a:r>
            <a:r>
              <a:rPr lang="pl-PL" sz="1900" dirty="0"/>
              <a:t>.</a:t>
            </a:r>
          </a:p>
          <a:p>
            <a:pPr marL="0" indent="0">
              <a:spcBef>
                <a:spcPts val="1200"/>
              </a:spcBef>
              <a:buNone/>
            </a:pPr>
            <a:endParaRPr lang="pl-PL" sz="1900" dirty="0"/>
          </a:p>
          <a:p>
            <a:pPr lvl="0"/>
            <a:r>
              <a:rPr lang="pl-PL" sz="1900" b="1" dirty="0"/>
              <a:t>Liczba obiektów edukacyjnych dostosowanych do potrzeb osób z niepełnosprawnościami </a:t>
            </a:r>
            <a:r>
              <a:rPr lang="pl-PL" sz="1900" dirty="0"/>
              <a:t>– wskaźnik wykazywany tylko w przypadku kiedy we wniosku zaplanowano wydatki związane z dostosowaniem obiektów edukacyjnych w ramach cross-</a:t>
            </a:r>
            <a:r>
              <a:rPr lang="pl-PL" sz="1900" dirty="0" err="1"/>
              <a:t>financingu</a:t>
            </a:r>
            <a:r>
              <a:rPr lang="pl-PL" sz="1900" dirty="0"/>
              <a:t>.</a:t>
            </a:r>
          </a:p>
          <a:p>
            <a:pPr marL="0" indent="0">
              <a:buNone/>
            </a:pPr>
            <a:endParaRPr lang="pl-PL" sz="1900" b="1" dirty="0">
              <a:solidFill>
                <a:srgbClr val="000000"/>
              </a:solidFill>
            </a:endParaRPr>
          </a:p>
          <a:p>
            <a:pPr>
              <a:spcBef>
                <a:spcPts val="1200"/>
              </a:spcBef>
            </a:pPr>
            <a:endParaRPr lang="pl-PL" sz="2000" dirty="0"/>
          </a:p>
          <a:p>
            <a:pPr marL="0" indent="0">
              <a:spcBef>
                <a:spcPts val="1200"/>
              </a:spcBef>
              <a:buNone/>
            </a:pPr>
            <a:endParaRPr lang="pl-PL" sz="2000" dirty="0">
              <a:latin typeface="+mn-lt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0792703-9FC1-4957-8F44-67877D1654B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4015AA-59F6-416B-87A6-8E3D940284E2}" type="slidenum">
              <a:rPr kumimoji="0" 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002073"/>
                </a:solidFill>
                <a:effectLst/>
                <a:uLnTx/>
                <a:uFillTx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srgbClr val="002073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5897968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C8B0666-781E-415C-9D88-69D1890E9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360000"/>
            <a:ext cx="8640381" cy="1080001"/>
          </a:xfrm>
        </p:spPr>
        <p:txBody>
          <a:bodyPr>
            <a:normAutofit/>
          </a:bodyPr>
          <a:lstStyle/>
          <a:p>
            <a:r>
              <a:rPr lang="pl-PL" dirty="0"/>
              <a:t>Działanie 5.7. Edukacja przedszkolna </a:t>
            </a:r>
            <a:br>
              <a:rPr lang="pl-PL" dirty="0"/>
            </a:br>
            <a:r>
              <a:rPr lang="pl-PL" dirty="0"/>
              <a:t>– WSKAŹNIKI – wniosek o dofinansowanie (7 z 7)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0835679-4B52-44B4-9B8B-90649FA5F7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9513" y="1371912"/>
            <a:ext cx="8640382" cy="5759673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pl-PL" sz="6400" b="1" dirty="0">
                <a:solidFill>
                  <a:srgbClr val="000000"/>
                </a:solidFill>
              </a:rPr>
              <a:t>Inne wspólne wskaźniki produktu:</a:t>
            </a:r>
          </a:p>
          <a:p>
            <a:pPr marL="0" indent="0">
              <a:lnSpc>
                <a:spcPct val="110000"/>
              </a:lnSpc>
              <a:buNone/>
            </a:pPr>
            <a:endParaRPr lang="pl-PL" sz="6400" dirty="0"/>
          </a:p>
          <a:p>
            <a:pPr>
              <a:lnSpc>
                <a:spcPct val="105000"/>
              </a:lnSpc>
            </a:pPr>
            <a:r>
              <a:rPr lang="pl-PL" sz="6400" b="1" dirty="0"/>
              <a:t>Liczba osób obcego pochodzenia objętych wsparciem w programie – </a:t>
            </a:r>
            <a:r>
              <a:rPr lang="pl-PL" sz="6400" dirty="0"/>
              <a:t>należy zwrócić uwagę na zależność miedzy tym wskaźnikiem a wskaźnikiem </a:t>
            </a:r>
            <a:r>
              <a:rPr lang="pl-PL" sz="6400" b="1" dirty="0"/>
              <a:t>Liczba osób z krajów trzecich osób z krajów trzecich objętych wsparciem w programie </a:t>
            </a:r>
            <a:r>
              <a:rPr lang="pl-PL" sz="6400" dirty="0"/>
              <a:t>- jeśli w nim wykazano osoby to muszą one się znaleźć w wskaźniku dot. obcego pochodzenia.</a:t>
            </a:r>
          </a:p>
          <a:p>
            <a:pPr>
              <a:lnSpc>
                <a:spcPct val="105000"/>
              </a:lnSpc>
            </a:pPr>
            <a:endParaRPr lang="pl-PL" sz="6400" dirty="0"/>
          </a:p>
          <a:p>
            <a:pPr>
              <a:lnSpc>
                <a:spcPct val="105000"/>
              </a:lnSpc>
            </a:pPr>
            <a:r>
              <a:rPr lang="pl-PL" sz="6400" b="1" dirty="0"/>
              <a:t>Liczba osób należących do mniejszości, w tym społeczności marginalizowanych takich jak Romowie, objętych wsparciem w programie -</a:t>
            </a:r>
            <a:r>
              <a:rPr lang="pl-PL" sz="6400" dirty="0"/>
              <a:t> mniejszości narodowe: białoruska, czeska, litewska, niemiecka, ormiańska, rosyjska, słowacka, ukraińska, żydowska. Mniejszości etniczne: karaimska, łemkowska, romska, tatarska.</a:t>
            </a:r>
          </a:p>
          <a:p>
            <a:pPr marL="0" indent="0">
              <a:lnSpc>
                <a:spcPct val="105000"/>
              </a:lnSpc>
              <a:buNone/>
            </a:pPr>
            <a:endParaRPr lang="pl-PL" sz="6400" dirty="0"/>
          </a:p>
          <a:p>
            <a:pPr>
              <a:lnSpc>
                <a:spcPct val="105000"/>
              </a:lnSpc>
            </a:pPr>
            <a:r>
              <a:rPr lang="pl-PL" sz="6400" b="1" dirty="0"/>
              <a:t>Liczba osób w kryzysie bezdomności lub dotkniętych wykluczeniem z dostępu do mieszkań, objętych wsparciem w programie- </a:t>
            </a:r>
            <a:r>
              <a:rPr lang="pl-PL" sz="6400" dirty="0"/>
              <a:t>między innymi osoby bez dachu nad głową, bez mieszkania, w niezabezpieczonym zakwaterowaniu, w nieodpowiednich warunkach mieszkaniowych.</a:t>
            </a:r>
          </a:p>
          <a:p>
            <a:pPr marL="0" indent="0">
              <a:lnSpc>
                <a:spcPct val="105000"/>
              </a:lnSpc>
              <a:buNone/>
            </a:pPr>
            <a:endParaRPr lang="pl-PL" sz="6400" b="1" dirty="0"/>
          </a:p>
          <a:p>
            <a:pPr>
              <a:lnSpc>
                <a:spcPct val="105000"/>
              </a:lnSpc>
            </a:pPr>
            <a:r>
              <a:rPr lang="pl-PL" sz="6400" b="1" dirty="0"/>
              <a:t>Liczba osób z niepełnosprawnościami objętych wsparciem w programie - </a:t>
            </a:r>
            <a:r>
              <a:rPr lang="pl-PL" sz="6400" dirty="0"/>
              <a:t>osoby niepełnosprawne zgodnie z ustawą z dnia 27 sierpnia 1997 r. o rehabilitacji zawodowej i społecznej oraz zatrudnianiu osób niepełnosprawnych, a także osoby z zaburzeniami psychicznymi, o których mowa w ustawie z dnia 19 sierpnia 1994 r. o ochronie zdrowia psychicznego; osoby z odpowiednim orzeczeniem lub innym dokumentem poświadczającym stan zdrowia</a:t>
            </a:r>
            <a:r>
              <a:rPr lang="pl-PL" sz="4000" dirty="0"/>
              <a:t>. </a:t>
            </a:r>
          </a:p>
          <a:p>
            <a:pPr>
              <a:lnSpc>
                <a:spcPct val="105000"/>
              </a:lnSpc>
            </a:pPr>
            <a:endParaRPr lang="pl-PL" sz="2000" b="1" dirty="0"/>
          </a:p>
          <a:p>
            <a:pPr marL="0" indent="0">
              <a:lnSpc>
                <a:spcPct val="110000"/>
              </a:lnSpc>
              <a:buNone/>
            </a:pPr>
            <a:endParaRPr lang="pl-PL" sz="2000" dirty="0">
              <a:latin typeface="+mn-lt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0792703-9FC1-4957-8F44-67877D1654B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4015AA-59F6-416B-87A6-8E3D940284E2}" type="slidenum">
              <a:rPr kumimoji="0" 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002073"/>
                </a:solidFill>
                <a:effectLst/>
                <a:uLnTx/>
                <a:uFillTx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srgbClr val="002073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41105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2726208F-D6F7-1381-5132-3B60A6BFE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5877" y="3851845"/>
            <a:ext cx="7920115" cy="1440160"/>
          </a:xfrm>
        </p:spPr>
        <p:txBody>
          <a:bodyPr/>
          <a:lstStyle/>
          <a:p>
            <a:pPr algn="ctr"/>
            <a:r>
              <a:rPr lang="pl-PL" dirty="0">
                <a:hlinkClick r:id="rId2"/>
              </a:rPr>
              <a:t>edukacja.efs@pomorskie.eu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22276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285" y="394419"/>
            <a:ext cx="8640381" cy="1080001"/>
          </a:xfrm>
        </p:spPr>
        <p:txBody>
          <a:bodyPr>
            <a:normAutofit/>
          </a:bodyPr>
          <a:lstStyle/>
          <a:p>
            <a:r>
              <a:rPr lang="pl-PL" dirty="0"/>
              <a:t>Działanie 5.7. Edukacja przedszkolna – podstawowe informacje o naborze </a:t>
            </a:r>
            <a:endParaRPr lang="pl-PL" dirty="0">
              <a:latin typeface="+mn-lt"/>
            </a:endParaRPr>
          </a:p>
        </p:txBody>
      </p:sp>
      <p:sp>
        <p:nvSpPr>
          <p:cNvPr id="9" name="Symbol zastępczy zawartości 8" descr="Podstawowe informacje o naborze ">
            <a:extLst>
              <a:ext uri="{FF2B5EF4-FFF2-40B4-BE49-F238E27FC236}">
                <a16:creationId xmlns:a16="http://schemas.microsoft.com/office/drawing/2014/main" id="{361A7F54-C07A-4DCA-971F-DE75F20BD4B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pl-PL" sz="2000" dirty="0"/>
          </a:p>
          <a:p>
            <a:pPr marL="0" indent="0">
              <a:lnSpc>
                <a:spcPct val="100000"/>
              </a:lnSpc>
              <a:buNone/>
            </a:pPr>
            <a:endParaRPr lang="pl-PL" sz="2200" dirty="0">
              <a:latin typeface="+mn-lt"/>
            </a:endParaRPr>
          </a:p>
          <a:p>
            <a:pPr marL="0" indent="0">
              <a:buNone/>
            </a:pPr>
            <a:endParaRPr lang="pl-PL" sz="2200" dirty="0"/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B3A2462A-7F55-4F38-B9A5-2C46F230BA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3</a:t>
            </a:fld>
            <a:endParaRPr lang="pl-PL" dirty="0"/>
          </a:p>
        </p:txBody>
      </p:sp>
      <p:pic>
        <p:nvPicPr>
          <p:cNvPr id="10" name="Symbol zastępczy zawartości 9" descr="podstawowe informacje o naborze ">
            <a:extLst>
              <a:ext uri="{FF2B5EF4-FFF2-40B4-BE49-F238E27FC236}">
                <a16:creationId xmlns:a16="http://schemas.microsoft.com/office/drawing/2014/main" id="{F1CDCC14-92DA-4A1C-9858-56FC0D76499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990329" y="1820999"/>
            <a:ext cx="8640380" cy="4943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886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5" y="179438"/>
            <a:ext cx="9216446" cy="864095"/>
          </a:xfrm>
        </p:spPr>
        <p:txBody>
          <a:bodyPr>
            <a:normAutofit fontScale="90000"/>
          </a:bodyPr>
          <a:lstStyle/>
          <a:p>
            <a:r>
              <a:rPr lang="pl-PL" dirty="0"/>
              <a:t>Działanie 5.7. Edukacja przedszkolna – typ projektów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B3A2462A-7F55-4F38-B9A5-2C46F230BA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4</a:t>
            </a:fld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D195C8A4-98B3-4DFC-9A10-8D231D147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1410" y="899517"/>
            <a:ext cx="9073007" cy="6120320"/>
          </a:xfrm>
        </p:spPr>
        <p:txBody>
          <a:bodyPr>
            <a:normAutofit lnSpcReduction="10000"/>
          </a:bodyPr>
          <a:lstStyle/>
          <a:p>
            <a:pPr marL="92075" lvl="1" indent="0">
              <a:lnSpc>
                <a:spcPct val="100000"/>
              </a:lnSpc>
              <a:buNone/>
            </a:pPr>
            <a:r>
              <a:rPr lang="pl-PL" dirty="0"/>
              <a:t>W ramach naboru mogą być realizowane wyłącznie następujące </a:t>
            </a:r>
            <a:r>
              <a:rPr lang="pl-PL" b="1" dirty="0"/>
              <a:t>typy projektów</a:t>
            </a:r>
            <a:r>
              <a:rPr lang="pl-PL" dirty="0"/>
              <a:t>:</a:t>
            </a:r>
          </a:p>
          <a:p>
            <a:pPr marL="92075" lvl="1" indent="0">
              <a:lnSpc>
                <a:spcPct val="100000"/>
              </a:lnSpc>
              <a:buNone/>
            </a:pPr>
            <a:endParaRPr lang="pl-PL" dirty="0"/>
          </a:p>
          <a:p>
            <a:pPr marL="342900" lvl="0" indent="-342900">
              <a:lnSpc>
                <a:spcPct val="100000"/>
              </a:lnSpc>
              <a:buClrTx/>
              <a:buFont typeface="+mj-lt"/>
              <a:buAutoNum type="arabicPeriod"/>
            </a:pPr>
            <a:r>
              <a:rPr lang="pl-PL" b="1" dirty="0"/>
              <a:t>Zajęcia</a:t>
            </a:r>
            <a:r>
              <a:rPr lang="pl-PL" dirty="0"/>
              <a:t> </a:t>
            </a:r>
            <a:r>
              <a:rPr lang="pl-PL" b="1" dirty="0"/>
              <a:t>wspierające rozwój kompetencji kluczowych dzieci </a:t>
            </a:r>
            <a:r>
              <a:rPr lang="pl-PL" dirty="0"/>
              <a:t>(w tym dzieci z doświadczeniem migracji), jak np. zajęcia prowadzone przez specjalistów (psychologia, logopedia, diagnozowanie, integracja sensoryczna itp.).</a:t>
            </a:r>
          </a:p>
          <a:p>
            <a:pPr marL="342900" lvl="0" indent="-342900">
              <a:lnSpc>
                <a:spcPct val="100000"/>
              </a:lnSpc>
              <a:buClrTx/>
              <a:buFont typeface="+mj-lt"/>
              <a:buAutoNum type="arabicPeriod"/>
            </a:pPr>
            <a:r>
              <a:rPr lang="pl-PL" b="1" dirty="0"/>
              <a:t>Podniesienie kompetencji nauczycieli </a:t>
            </a:r>
            <a:r>
              <a:rPr lang="pl-PL" dirty="0"/>
              <a:t>w ramach doskonalenia zawodowego w zakresie kształtowania kompetencji kluczowych dzieci, przygotowania ich do samodzielnego uczenia się, realizacji zindywidualizowanego wsparcia dziecka, a także prowadzenia zajęć stymulujących rozwój psychiczny i fizyczny dzieci.</a:t>
            </a:r>
          </a:p>
          <a:p>
            <a:pPr marL="342900" lvl="0" indent="-342900">
              <a:lnSpc>
                <a:spcPct val="100000"/>
              </a:lnSpc>
              <a:buClrTx/>
              <a:buFont typeface="+mj-lt"/>
              <a:buAutoNum type="arabicPeriod"/>
            </a:pPr>
            <a:r>
              <a:rPr lang="pl-PL" b="1" dirty="0"/>
              <a:t>Wspieranie tworzenia nowych miejsc wychowania przedszkolnego </a:t>
            </a:r>
            <a:r>
              <a:rPr lang="pl-PL" dirty="0"/>
              <a:t>(typ obligatoryjny w ramach naboru).</a:t>
            </a:r>
          </a:p>
          <a:p>
            <a:pPr marL="342900" lvl="0" indent="-342900">
              <a:lnSpc>
                <a:spcPct val="100000"/>
              </a:lnSpc>
              <a:buClrTx/>
              <a:buFont typeface="+mj-lt"/>
              <a:buAutoNum type="arabicPeriod"/>
            </a:pPr>
            <a:endParaRPr lang="pl-PL" dirty="0"/>
          </a:p>
          <a:p>
            <a:pPr marL="0" indent="0">
              <a:buClrTx/>
              <a:buNone/>
            </a:pPr>
            <a:r>
              <a:rPr lang="pl-PL" b="1" dirty="0"/>
              <a:t>Uzupełniająco</a:t>
            </a:r>
            <a:r>
              <a:rPr lang="pl-PL" dirty="0"/>
              <a:t> realizowane będą również:</a:t>
            </a:r>
          </a:p>
          <a:p>
            <a:pPr marL="342900" lvl="0" indent="-342900">
              <a:buClrTx/>
              <a:buFont typeface="+mj-lt"/>
              <a:buAutoNum type="arabicPeriod"/>
            </a:pPr>
            <a:r>
              <a:rPr lang="pl-PL" dirty="0"/>
              <a:t>Działania ukierunkowane na wprowadzanie rozwiązań organizacyjnych i metodycznych wpływających na efektywność kształtowania kompetencji kluczowych.</a:t>
            </a:r>
          </a:p>
          <a:p>
            <a:pPr marL="342900" lvl="0" indent="-342900">
              <a:buClrTx/>
              <a:buFont typeface="+mj-lt"/>
              <a:buAutoNum type="arabicPeriod"/>
            </a:pPr>
            <a:r>
              <a:rPr lang="pl-PL" dirty="0"/>
              <a:t>Budowanie tożsamości regionalnej.</a:t>
            </a:r>
          </a:p>
          <a:p>
            <a:pPr marL="342900" lvl="0" indent="-342900">
              <a:buClrTx/>
              <a:buFont typeface="+mj-lt"/>
              <a:buAutoNum type="arabicPeriod"/>
            </a:pPr>
            <a:r>
              <a:rPr lang="pl-PL" dirty="0"/>
              <a:t>Podnoszenie kompetencji w zakresie świadomości i ekspresji kulturalnej.</a:t>
            </a:r>
          </a:p>
          <a:p>
            <a:pPr marL="990600" lvl="1" indent="-342900">
              <a:lnSpc>
                <a:spcPts val="2880"/>
              </a:lnSpc>
              <a:buClr>
                <a:schemeClr val="accent1"/>
              </a:buClr>
              <a:buFont typeface="+mj-lt"/>
              <a:buAutoNum type="alphaLcPeriod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10834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5" y="179437"/>
            <a:ext cx="8784687" cy="1008112"/>
          </a:xfrm>
        </p:spPr>
        <p:txBody>
          <a:bodyPr>
            <a:normAutofit/>
          </a:bodyPr>
          <a:lstStyle/>
          <a:p>
            <a:r>
              <a:rPr lang="pl-PL" dirty="0"/>
              <a:t>Działanie 5.7. Edukacja przedszkolna - grupa docelowa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B3A2462A-7F55-4F38-B9A5-2C46F230BA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5</a:t>
            </a:fld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9354F19-BBD7-421E-A578-9C31814FBE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715" y="1331565"/>
            <a:ext cx="8640382" cy="5688272"/>
          </a:xfrm>
        </p:spPr>
        <p:txBody>
          <a:bodyPr>
            <a:normAutofit/>
          </a:bodyPr>
          <a:lstStyle/>
          <a:p>
            <a:pPr marL="0" lvl="0" indent="0">
              <a:lnSpc>
                <a:spcPct val="114000"/>
              </a:lnSpc>
              <a:buNone/>
            </a:pPr>
            <a:r>
              <a:rPr lang="pl-PL" sz="2200" dirty="0"/>
              <a:t>Wsparcie w ramach Działania 5.7. będzie udzielane:</a:t>
            </a:r>
          </a:p>
          <a:p>
            <a:pPr marL="0" lvl="0" indent="0">
              <a:lnSpc>
                <a:spcPct val="114000"/>
              </a:lnSpc>
              <a:buNone/>
            </a:pPr>
            <a:endParaRPr lang="pl-PL" sz="2200" dirty="0"/>
          </a:p>
          <a:p>
            <a:pPr lvl="0" fontAlgn="base">
              <a:buClrTx/>
              <a:buFont typeface="Arial" panose="020B0604020202020204" pitchFamily="34" charset="0"/>
              <a:buChar char="•"/>
            </a:pPr>
            <a:r>
              <a:rPr lang="pl-PL" b="1" dirty="0"/>
              <a:t>dzieciom</a:t>
            </a:r>
            <a:r>
              <a:rPr lang="pl-PL" dirty="0"/>
              <a:t> biorącym udział w edukacji przedszkolnej (w tym dzieciom z doświadczeniem migracji);</a:t>
            </a:r>
          </a:p>
          <a:p>
            <a:pPr lvl="0" fontAlgn="base">
              <a:buClrTx/>
              <a:buFont typeface="Arial" panose="020B0604020202020204" pitchFamily="34" charset="0"/>
              <a:buChar char="•"/>
            </a:pPr>
            <a:r>
              <a:rPr lang="pl-PL" b="1" dirty="0"/>
              <a:t>nauczycielom i kadrze zarządzającej, </a:t>
            </a:r>
            <a:r>
              <a:rPr lang="pl-PL" dirty="0"/>
              <a:t>wspierającym i organizującym proces nauczania ośrodków wychowania przedszkolnego;</a:t>
            </a:r>
          </a:p>
          <a:p>
            <a:pPr lvl="0" fontAlgn="base">
              <a:buClrTx/>
              <a:buFont typeface="Arial" panose="020B0604020202020204" pitchFamily="34" charset="0"/>
              <a:buChar char="•"/>
            </a:pPr>
            <a:r>
              <a:rPr lang="pl-PL" b="1" dirty="0"/>
              <a:t>pedagogom, psychologom</a:t>
            </a:r>
            <a:r>
              <a:rPr lang="pl-PL" dirty="0"/>
              <a:t>;</a:t>
            </a:r>
          </a:p>
          <a:p>
            <a:pPr lvl="0" fontAlgn="base">
              <a:buClrTx/>
              <a:buFont typeface="Arial" panose="020B0604020202020204" pitchFamily="34" charset="0"/>
              <a:buChar char="•"/>
            </a:pPr>
            <a:r>
              <a:rPr lang="pl-PL" b="1" dirty="0"/>
              <a:t>dyrektorom</a:t>
            </a:r>
            <a:r>
              <a:rPr lang="pl-PL" dirty="0"/>
              <a:t> szkół i placówek oświatowych;</a:t>
            </a:r>
          </a:p>
          <a:p>
            <a:pPr lvl="0" fontAlgn="base">
              <a:buClrTx/>
              <a:buFont typeface="Arial" panose="020B0604020202020204" pitchFamily="34" charset="0"/>
              <a:buChar char="•"/>
            </a:pPr>
            <a:r>
              <a:rPr lang="pl-PL" b="1" dirty="0"/>
              <a:t>rodzicom i opiekunom prawnym </a:t>
            </a:r>
            <a:r>
              <a:rPr lang="pl-PL" dirty="0"/>
              <a:t>dzieci w wieku przedszkolnym.</a:t>
            </a:r>
          </a:p>
          <a:p>
            <a:pPr marL="0" indent="0" fontAlgn="base">
              <a:buNone/>
            </a:pPr>
            <a:endParaRPr lang="pl-PL" sz="2200" dirty="0"/>
          </a:p>
          <a:p>
            <a:pPr marL="0" indent="0" fontAlgn="base">
              <a:buNone/>
            </a:pPr>
            <a:r>
              <a:rPr lang="pl-PL" dirty="0"/>
              <a:t>Projekty skierowane do osób fizycznych muszą obejmować osoby mające miejsce zamieszkania w rozumieniu ustawy z dnia 23 kwietnia 1964 roku Kodeks cywilny lub pracujące albo uczące się na terenie województwa pomorskiego. </a:t>
            </a:r>
          </a:p>
          <a:p>
            <a:pPr marL="641350" lvl="0" indent="0">
              <a:lnSpc>
                <a:spcPct val="114000"/>
              </a:lnSpc>
              <a:buNone/>
            </a:pPr>
            <a:endParaRPr lang="pl-PL" dirty="0"/>
          </a:p>
          <a:p>
            <a:pPr marL="641350" lvl="0" indent="0">
              <a:lnSpc>
                <a:spcPct val="114000"/>
              </a:lnSpc>
              <a:buNone/>
            </a:pP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5630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F68299C-26FF-4757-ACF9-68F9D19B0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819" y="333985"/>
            <a:ext cx="8640381" cy="1429470"/>
          </a:xfrm>
        </p:spPr>
        <p:txBody>
          <a:bodyPr>
            <a:normAutofit fontScale="90000"/>
          </a:bodyPr>
          <a:lstStyle/>
          <a:p>
            <a:r>
              <a:rPr lang="pl-PL" sz="3200" dirty="0"/>
              <a:t>Działanie 5.7. Edukacja przedszkolna - podmioty</a:t>
            </a:r>
            <a:r>
              <a:rPr lang="pl-PL" sz="3100" dirty="0"/>
              <a:t> uprawnione do składania wniosków </a:t>
            </a:r>
            <a:br>
              <a:rPr lang="pl-PL" sz="3100" dirty="0"/>
            </a:br>
            <a:r>
              <a:rPr lang="pl-PL" sz="3100" dirty="0"/>
              <a:t>o dofinansowanie projektu 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9C8E8D9-411C-4B5B-846C-5585B6C5E5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3043" y="1835621"/>
            <a:ext cx="8640382" cy="55446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700" dirty="0">
                <a:solidFill>
                  <a:srgbClr val="000000"/>
                </a:solidFill>
              </a:rPr>
              <a:t>Do naboru, jako wnioskodawcy, mogą przystąpić </a:t>
            </a:r>
            <a:r>
              <a:rPr lang="pl-PL" sz="1700" b="1" dirty="0"/>
              <a:t>organy prowadzące ośrodki wychowania przedszkolnego</a:t>
            </a:r>
            <a:r>
              <a:rPr lang="pl-PL" sz="1700" dirty="0"/>
              <a:t> albo </a:t>
            </a:r>
            <a:r>
              <a:rPr lang="pl-PL" sz="1700" b="1" dirty="0"/>
              <a:t>podmioty</a:t>
            </a:r>
            <a:r>
              <a:rPr lang="pl-PL" sz="1700" dirty="0"/>
              <a:t>, które przed dniem podpisania umowy o dofinansowanie projektu uzyskają </a:t>
            </a:r>
            <a:r>
              <a:rPr lang="pl-PL" sz="1700" b="1" dirty="0"/>
              <a:t>wpis do ewidencji </a:t>
            </a:r>
            <a:r>
              <a:rPr lang="pl-PL" sz="1700" dirty="0"/>
              <a:t>prowadzonej przez właściwą jednostkę samorządu terytorialnego, o której mowa w art. 168 ust. 1 ustawy z dnia 14 grudnia 2016 r. Prawo oświatowe albo </a:t>
            </a:r>
            <a:r>
              <a:rPr lang="pl-PL" sz="1700" b="1" dirty="0"/>
              <a:t>zezwolenie</a:t>
            </a:r>
            <a:r>
              <a:rPr lang="pl-PL" sz="1700" dirty="0"/>
              <a:t> właściwego organu jednostki samorządu terytorialnego na założenie przedszkola publicznego, o którym mowa w art. 88 ust. 4 ustawy z dnia 14 grudnia 2016 r. Prawo oświatowe, uwzględniające miejsca edukacji przedszkolnej utworzone w ramach projektu w szczególności:</a:t>
            </a:r>
          </a:p>
          <a:p>
            <a:pPr lvl="6"/>
            <a:r>
              <a:rPr lang="pl-PL" sz="1700" dirty="0"/>
              <a:t>Administracja publiczna;</a:t>
            </a:r>
          </a:p>
          <a:p>
            <a:pPr lvl="6"/>
            <a:r>
              <a:rPr lang="pl-PL" sz="1700" dirty="0"/>
              <a:t>Instytucje nauki i edukacji;</a:t>
            </a:r>
          </a:p>
          <a:p>
            <a:pPr lvl="6"/>
            <a:r>
              <a:rPr lang="pl-PL" sz="1700" dirty="0"/>
              <a:t>Instytucje ochrony zdrowia;</a:t>
            </a:r>
          </a:p>
          <a:p>
            <a:pPr lvl="6"/>
            <a:r>
              <a:rPr lang="pl-PL" sz="1700" dirty="0"/>
              <a:t>Instytucje wspierające biznes;</a:t>
            </a:r>
          </a:p>
          <a:p>
            <a:pPr lvl="6"/>
            <a:r>
              <a:rPr lang="pl-PL" sz="1700" dirty="0"/>
              <a:t>Organizacje społeczne i związki wyznaniowe;</a:t>
            </a:r>
          </a:p>
          <a:p>
            <a:pPr lvl="6"/>
            <a:r>
              <a:rPr lang="pl-PL" sz="1700" dirty="0"/>
              <a:t>Osoby fizyczne;</a:t>
            </a:r>
          </a:p>
          <a:p>
            <a:pPr lvl="6"/>
            <a:r>
              <a:rPr lang="pl-PL" sz="1700" dirty="0"/>
              <a:t>Partnerzy społeczni;</a:t>
            </a:r>
          </a:p>
          <a:p>
            <a:pPr lvl="6"/>
            <a:r>
              <a:rPr lang="pl-PL" sz="1700" dirty="0"/>
              <a:t>Przedsiębiorstwa;</a:t>
            </a:r>
          </a:p>
          <a:p>
            <a:pPr lvl="6"/>
            <a:r>
              <a:rPr lang="pl-PL" sz="1700" dirty="0"/>
              <a:t>Przedsiębiorstwa realizujące cele publiczne;</a:t>
            </a:r>
          </a:p>
          <a:p>
            <a:pPr lvl="6"/>
            <a:r>
              <a:rPr lang="pl-PL" sz="1700" dirty="0"/>
              <a:t>Służby publiczne.</a:t>
            </a:r>
          </a:p>
          <a:p>
            <a:pPr marL="0" indent="0">
              <a:buNone/>
            </a:pPr>
            <a:endParaRPr lang="pl-PL" sz="1600" dirty="0"/>
          </a:p>
          <a:p>
            <a:pPr marL="0" indent="0">
              <a:buNone/>
            </a:pPr>
            <a:endParaRPr lang="pl-PL" sz="2400" b="1" dirty="0">
              <a:solidFill>
                <a:srgbClr val="000000"/>
              </a:solidFill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FCBAA90-056C-4632-BED3-DCBE6203488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56944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322" y="179437"/>
            <a:ext cx="10513168" cy="1008112"/>
          </a:xfrm>
        </p:spPr>
        <p:txBody>
          <a:bodyPr>
            <a:normAutofit/>
          </a:bodyPr>
          <a:lstStyle/>
          <a:p>
            <a:r>
              <a:rPr lang="pl-PL" dirty="0"/>
              <a:t>Działanie 5.7. Edukacja przedszkolna – zakres wsparcia (1 z 7)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B3A2462A-7F55-4F38-B9A5-2C46F230BA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7</a:t>
            </a:fld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9354F19-BBD7-421E-A578-9C31814FBE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715" y="971524"/>
            <a:ext cx="8640382" cy="64087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100" b="1" dirty="0"/>
              <a:t>Tworzenie miejsc edukacji przedszkolnej</a:t>
            </a:r>
          </a:p>
          <a:p>
            <a:pPr lvl="0">
              <a:buClrTx/>
              <a:buFont typeface="Wingdings" panose="05000000000000000000" pitchFamily="2" charset="2"/>
              <a:buChar char="§"/>
            </a:pPr>
            <a:r>
              <a:rPr lang="pl-PL" sz="1600" dirty="0"/>
              <a:t>Działania związanie z tworzeniem nowych miejsc wychowania przedszkolnego są obligatoryjne i będą realizowane tam, gdzie występują rzeczywiste deficyty i potrzeby. </a:t>
            </a:r>
          </a:p>
          <a:p>
            <a:pPr lvl="0">
              <a:buClrTx/>
              <a:buFont typeface="Wingdings" panose="05000000000000000000" pitchFamily="2" charset="2"/>
              <a:buChar char="§"/>
            </a:pPr>
            <a:r>
              <a:rPr lang="pl-PL" sz="1600" b="1" dirty="0"/>
              <a:t>Przez tworzenie miejsc rozumie się zarówno zakładanie nowych OWP, jak i zwiększanie liczby miejsc w istniejących ośrodkach. Wsparcie w powyższym zakresie musi skutkować zwiększeniem liczby miejsc przedszkolnych podlegających pod konkretny organ prowadzący na terenie danej gminy w stosunku do danych z roku poprzedzającego rok rozpoczęcia realizacji projektu.</a:t>
            </a:r>
          </a:p>
          <a:p>
            <a:pPr lvl="0">
              <a:buClrTx/>
              <a:buFont typeface="Wingdings" panose="05000000000000000000" pitchFamily="2" charset="2"/>
              <a:buChar char="§"/>
            </a:pPr>
            <a:r>
              <a:rPr lang="pl-PL" sz="1600" dirty="0"/>
              <a:t>Nowe miejsca wychowania przedszkolnego mogą być tworzone m.in.:</a:t>
            </a:r>
          </a:p>
          <a:p>
            <a:pPr lvl="1"/>
            <a:r>
              <a:rPr lang="pl-PL" sz="1600" dirty="0"/>
              <a:t>w istniejącej bazie oświatowej, np. w budynkach po byłych placówkach oświatowych, pomieszczeniach domów kultury, żłobkach itp.,</a:t>
            </a:r>
          </a:p>
          <a:p>
            <a:pPr lvl="1"/>
            <a:r>
              <a:rPr lang="pl-PL" sz="1600" dirty="0"/>
              <a:t>w innych budynkach, w tym: zlokalizowanych przy urzędach jednostek samorządu terytorialnego, pomieszczeniach remiz strażackich, w pomieszczeniach ośrodków zdrowia,</a:t>
            </a:r>
          </a:p>
          <a:p>
            <a:pPr lvl="1"/>
            <a:r>
              <a:rPr lang="pl-PL" sz="1600" dirty="0"/>
              <a:t>w funkcjonujących OWP,</a:t>
            </a:r>
          </a:p>
          <a:p>
            <a:pPr lvl="1"/>
            <a:r>
              <a:rPr lang="pl-PL" sz="1600" dirty="0"/>
              <a:t> w nowej bazie lokalowej utworzonej ze środków innych niż EFS+.</a:t>
            </a:r>
          </a:p>
          <a:p>
            <a:pPr lvl="0">
              <a:buClrTx/>
              <a:buFont typeface="Wingdings" panose="05000000000000000000" pitchFamily="2" charset="2"/>
              <a:buChar char="§"/>
            </a:pPr>
            <a:endParaRPr lang="pl-PL" dirty="0"/>
          </a:p>
          <a:p>
            <a:pPr marL="0" indent="0">
              <a:buNone/>
            </a:pPr>
            <a:endParaRPr lang="pl-PL" b="1" dirty="0"/>
          </a:p>
          <a:p>
            <a:pPr marL="0" indent="0">
              <a:buNone/>
            </a:pP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32894669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322" y="179437"/>
            <a:ext cx="10513168" cy="1008112"/>
          </a:xfrm>
        </p:spPr>
        <p:txBody>
          <a:bodyPr>
            <a:normAutofit/>
          </a:bodyPr>
          <a:lstStyle/>
          <a:p>
            <a:r>
              <a:rPr lang="pl-PL" dirty="0"/>
              <a:t>Działanie 5.7. Edukacja przedszkolna – zakres wsparcia (2 z 7)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B3A2462A-7F55-4F38-B9A5-2C46F230BA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8</a:t>
            </a:fld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9354F19-BBD7-421E-A578-9C31814FBE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715" y="971524"/>
            <a:ext cx="8640382" cy="64087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100" b="1" dirty="0"/>
              <a:t>Tworzenie miejsc edukacji przedszkolnej</a:t>
            </a:r>
          </a:p>
          <a:p>
            <a:pPr marL="0" indent="0">
              <a:buNone/>
            </a:pPr>
            <a:endParaRPr lang="pl-PL" sz="2100" b="1" dirty="0"/>
          </a:p>
          <a:p>
            <a:pPr marL="0" indent="0">
              <a:spcAft>
                <a:spcPts val="1200"/>
              </a:spcAft>
              <a:buNone/>
            </a:pPr>
            <a:r>
              <a:rPr lang="pl-PL" dirty="0"/>
              <a:t>Projekty ukierunkowane na wspieranie </a:t>
            </a:r>
            <a:r>
              <a:rPr lang="pl-PL" b="1" dirty="0"/>
              <a:t>tworzenia miejsc wychowania przedszkolnego </a:t>
            </a:r>
            <a:r>
              <a:rPr lang="pl-PL" dirty="0"/>
              <a:t>realizowane będą w szczególności poprzez: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b="1" dirty="0"/>
              <a:t>adaptację </a:t>
            </a:r>
            <a:r>
              <a:rPr lang="pl-PL" dirty="0"/>
              <a:t>(prace remontowo–wykończeniowe)</a:t>
            </a:r>
            <a:r>
              <a:rPr lang="pl-PL" b="1" dirty="0"/>
              <a:t> </a:t>
            </a:r>
            <a:r>
              <a:rPr lang="pl-PL" dirty="0"/>
              <a:t>lub</a:t>
            </a:r>
            <a:r>
              <a:rPr lang="pl-PL" b="1" dirty="0"/>
              <a:t> dostosowanie </a:t>
            </a:r>
            <a:r>
              <a:rPr lang="pl-PL" dirty="0"/>
              <a:t>budynków lub pomieszczeń;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b="1" dirty="0"/>
              <a:t>dostosowanie istniejącej bazy lokalowej</a:t>
            </a:r>
            <a:r>
              <a:rPr lang="pl-PL" dirty="0"/>
              <a:t> przedszkoli do nowo tworzonych miejsc wychowania przedszkolnego;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b="1" dirty="0"/>
              <a:t>zakup i montaż wyposażenia;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b="1" dirty="0"/>
              <a:t>zakup pomocy dydaktycznych, specjalistycznego sprzętu lub narzędzi</a:t>
            </a:r>
            <a:r>
              <a:rPr lang="pl-PL" dirty="0"/>
              <a:t>, dostosowanych do rozpoznawania potrzeb rozwojowych i edukacyjnych oraz możliwości psychofizycznych dzieci i czynników środowiskowych wpływających na ich funkcjonowanie w OWP, wspomagania rozwoju i prowadzenia terapii dzieci ze specjalnymi potrzebami edukacyjnymi;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b="1" dirty="0"/>
              <a:t>wyposażenie i montaż placu zabaw </a:t>
            </a:r>
            <a:r>
              <a:rPr lang="pl-PL" dirty="0"/>
              <a:t>wraz z bezpieczną nawierzchnią i ogrodzeniem; </a:t>
            </a:r>
          </a:p>
          <a:p>
            <a:pPr marL="457200" indent="-457200">
              <a:buAutoNum type="arabicPeriod"/>
            </a:pPr>
            <a:endParaRPr lang="pl-PL" dirty="0"/>
          </a:p>
          <a:p>
            <a:pPr marL="0" indent="0">
              <a:buNone/>
            </a:pPr>
            <a:endParaRPr lang="pl-PL" b="1" dirty="0"/>
          </a:p>
          <a:p>
            <a:pPr marL="0" indent="0">
              <a:buNone/>
            </a:pP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8737116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322" y="179437"/>
            <a:ext cx="10513168" cy="1008112"/>
          </a:xfrm>
        </p:spPr>
        <p:txBody>
          <a:bodyPr>
            <a:normAutofit/>
          </a:bodyPr>
          <a:lstStyle/>
          <a:p>
            <a:r>
              <a:rPr lang="pl-PL" dirty="0"/>
              <a:t>Działanie 5.7. Edukacja przedszkolna – zakres wsparcia (3 z 7)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B3A2462A-7F55-4F38-B9A5-2C46F230BA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9</a:t>
            </a:fld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9354F19-BBD7-421E-A578-9C31814FBE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715" y="971524"/>
            <a:ext cx="8640382" cy="6408713"/>
          </a:xfrm>
        </p:spPr>
        <p:txBody>
          <a:bodyPr>
            <a:normAutofit/>
          </a:bodyPr>
          <a:lstStyle/>
          <a:p>
            <a:pPr marL="3429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b="1" dirty="0"/>
              <a:t>modyfikację przestrzeni </a:t>
            </a:r>
            <a:r>
              <a:rPr lang="pl-PL" dirty="0"/>
              <a:t>wspierającej rozwój psychoruchowy </a:t>
            </a:r>
            <a:br>
              <a:rPr lang="pl-PL" dirty="0"/>
            </a:br>
            <a:r>
              <a:rPr lang="pl-PL" dirty="0"/>
              <a:t>i poznawczy dzieci;</a:t>
            </a:r>
          </a:p>
          <a:p>
            <a:pPr marL="3429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b="1" dirty="0"/>
              <a:t>finansowanie mechanizmu racjonalnych usprawnień </a:t>
            </a:r>
            <a:r>
              <a:rPr lang="pl-PL" dirty="0"/>
              <a:t>w celu upowszechnienia wychowania przedszkolnego wśród dzieci z niepełnosprawnościami, w tym np. </a:t>
            </a:r>
            <a:r>
              <a:rPr lang="pl-PL" b="1" dirty="0"/>
              <a:t>zatrudnienie asystenta dziecka, dostosowanie posiłków z uwzględnieniem specyficznych potrzeb żywieniowych, zakup pomocy dydaktycznych </a:t>
            </a:r>
            <a:r>
              <a:rPr lang="pl-PL" dirty="0"/>
              <a:t>lub</a:t>
            </a:r>
            <a:r>
              <a:rPr lang="pl-PL" b="1" dirty="0"/>
              <a:t> wyposażenia adekwatnych do specjalnych potrzeb </a:t>
            </a:r>
            <a:r>
              <a:rPr lang="pl-PL" dirty="0"/>
              <a:t>rozwojowych i edukacyjnych w oparciu o indywidualnie przeprowadzoną diagnozę potrzeb dziecka; </a:t>
            </a:r>
          </a:p>
          <a:p>
            <a:pPr marL="3429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b="1" dirty="0"/>
              <a:t>bieżącą działalność </a:t>
            </a:r>
            <a:r>
              <a:rPr lang="pl-PL" dirty="0"/>
              <a:t>nowego miejsca wychowania przedszkolnego </a:t>
            </a:r>
            <a:r>
              <a:rPr lang="pl-PL" b="1" dirty="0"/>
              <a:t>przez okres nie dłuższy niż 12 miesięcy;</a:t>
            </a:r>
          </a:p>
          <a:p>
            <a:pPr marL="3429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b="1" dirty="0"/>
              <a:t>wsparcie towarzyszące </a:t>
            </a:r>
            <a:r>
              <a:rPr lang="pl-PL" dirty="0"/>
              <a:t>w postaci pracy środowiskowej z opiekunami prawnymi dzieci, przy zaangażowaniu instytucji pomocy i integracji społecznej na rzecz podnoszenia świadomości w zakresie wpływu edukacji przedszkolnej na rozwój dziecka;</a:t>
            </a:r>
          </a:p>
          <a:p>
            <a:pPr marL="3429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b="1" dirty="0"/>
              <a:t>inne wydatki,</a:t>
            </a:r>
            <a:r>
              <a:rPr lang="pl-PL" dirty="0"/>
              <a:t> o ile są niezbędne do uczestnictwa konkretnego dziecka w wychowaniu przedszkolnym oraz prawidłowego funkcjonowania ośrodka wychowania przedszkolnego.</a:t>
            </a:r>
            <a:endParaRPr lang="pl-PL" b="1" dirty="0"/>
          </a:p>
          <a:p>
            <a:pPr marL="457200" indent="-457200">
              <a:buAutoNum type="arabicPeriod"/>
            </a:pPr>
            <a:endParaRPr lang="pl-PL" dirty="0"/>
          </a:p>
          <a:p>
            <a:pPr marL="0" indent="0">
              <a:buNone/>
            </a:pPr>
            <a:endParaRPr lang="pl-PL" b="1" dirty="0"/>
          </a:p>
          <a:p>
            <a:pPr marL="0" indent="0">
              <a:buNone/>
            </a:pP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71359995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z numerem strony</Template>
  <TotalTime>1082</TotalTime>
  <Words>3005</Words>
  <Application>Microsoft Office PowerPoint</Application>
  <PresentationFormat>Niestandardowy</PresentationFormat>
  <Paragraphs>245</Paragraphs>
  <Slides>28</Slides>
  <Notes>5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28</vt:i4>
      </vt:variant>
    </vt:vector>
  </HeadingPairs>
  <TitlesOfParts>
    <vt:vector size="34" baseType="lpstr">
      <vt:lpstr>Arial</vt:lpstr>
      <vt:lpstr>Calibri</vt:lpstr>
      <vt:lpstr>Open Sans</vt:lpstr>
      <vt:lpstr>Times New Roman</vt:lpstr>
      <vt:lpstr>Wingdings</vt:lpstr>
      <vt:lpstr>Motyw pakietu Office</vt:lpstr>
      <vt:lpstr>Fundusze Europejskie dla Pomorza 2021-2027 </vt:lpstr>
      <vt:lpstr>Priorytet 5. Fundusze Europejskie dla silnego społecznie Pomorza (EFS+)</vt:lpstr>
      <vt:lpstr>Działanie 5.7. Edukacja przedszkolna – podstawowe informacje o naborze </vt:lpstr>
      <vt:lpstr>Działanie 5.7. Edukacja przedszkolna – typ projektów</vt:lpstr>
      <vt:lpstr>Działanie 5.7. Edukacja przedszkolna - grupa docelowa</vt:lpstr>
      <vt:lpstr>Działanie 5.7. Edukacja przedszkolna - podmioty uprawnione do składania wniosków  o dofinansowanie projektu  </vt:lpstr>
      <vt:lpstr>Działanie 5.7. Edukacja przedszkolna – zakres wsparcia (1 z 7)</vt:lpstr>
      <vt:lpstr>Działanie 5.7. Edukacja przedszkolna – zakres wsparcia (2 z 7)</vt:lpstr>
      <vt:lpstr>Działanie 5.7. Edukacja przedszkolna – zakres wsparcia (3 z 7)</vt:lpstr>
      <vt:lpstr>Działanie 5.7. Edukacja przedszkolna – zakres wsparcia (4 z 7)</vt:lpstr>
      <vt:lpstr>Działanie 5.7. Edukacja przedszkolna – zakres wsparcia (5 z 7)</vt:lpstr>
      <vt:lpstr>Działanie 5.7. Edukacja przedszkolna – zakres wsparcia (6 z 7)</vt:lpstr>
      <vt:lpstr>Działanie 5.7. Edukacja przedszkolna – zakres wsparcia (7 z 7)</vt:lpstr>
      <vt:lpstr>Działanie 5.7. Edukacja przedszkolna – KRYTERIA FORMALNE obligatoryjne (1 z 3)</vt:lpstr>
      <vt:lpstr>Działanie 5.7. Edukacja przedszkolna – KRYTERIA FORMALNE obligatoryjne (2 z 3)</vt:lpstr>
      <vt:lpstr>Działanie 5.7. Edukacja przedszkolna – KRYTERIA FORMALNE obligatoryjne (3 z 3)</vt:lpstr>
      <vt:lpstr>Działanie 5.7. Edukacja przedszkolna – KRYTERIA MERYTORYCZNE premiujące (1 z 2)</vt:lpstr>
      <vt:lpstr>Działanie 5.7. Edukacja przedszkolna – KRYTERIA MERYTORYCZNE premiujące (2 z 2)</vt:lpstr>
      <vt:lpstr>Fundusze Europejskie dla Pomorza 2021-2027  Monitorowanie postępu rzeczowego w projekcie Działanie 5.7. Edukacja przedszkolna</vt:lpstr>
      <vt:lpstr>Działanie 5.7. Edukacja przedszkolna  – WSKAŹNIKI - dokumenty</vt:lpstr>
      <vt:lpstr>Działanie 5.7. Edukacja przedszkolna  – WSKAŹNIKI – wniosek o dofinansowanie (1 z 7)</vt:lpstr>
      <vt:lpstr>Działanie 5.7. Edukacja przedszkolna – WSKAŹNIKI – wniosek o dofinansowanie (2 z 7)</vt:lpstr>
      <vt:lpstr>Działanie 5.7. Edukacja przedszkolna  – WSKAŹNIKI – wniosek o dofinansowanie (3 z 7)</vt:lpstr>
      <vt:lpstr>Działanie 5.7. Edukacja przedszkolna – WSKAŹNIKI – wniosek o dofinansowanie (4 z 7)</vt:lpstr>
      <vt:lpstr>Działanie 5.7. Edukacja przedszkolna – WSKAŹNIKI – wniosek o dofinansowanie (5 z 7)</vt:lpstr>
      <vt:lpstr>Działanie 5.7. Edukacja przedszkolna  – WSKAŹNIKI – wniosek o dofinansowanie (6 z 7)</vt:lpstr>
      <vt:lpstr>Działanie 5.7. Edukacja przedszkolna  – WSKAŹNIKI – wniosek o dofinansowanie (7 z 7)</vt:lpstr>
      <vt:lpstr>edukacja.efs@pomorskie.eu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keywords>Specyfika, cel i kryteria wyboru projektów</cp:keywords>
  <cp:lastModifiedBy>Cygert Piotr</cp:lastModifiedBy>
  <cp:revision>46</cp:revision>
  <dcterms:created xsi:type="dcterms:W3CDTF">2022-06-22T09:40:44Z</dcterms:created>
  <dcterms:modified xsi:type="dcterms:W3CDTF">2026-01-15T10:03:33Z</dcterms:modified>
  <cp:category>Specyfika, cel i kryteria wyboru projektów</cp:category>
</cp:coreProperties>
</file>