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sldIdLst>
    <p:sldId id="1054" r:id="rId2"/>
    <p:sldId id="297" r:id="rId3"/>
    <p:sldId id="298" r:id="rId4"/>
    <p:sldId id="296" r:id="rId5"/>
    <p:sldId id="294" r:id="rId6"/>
    <p:sldId id="293" r:id="rId7"/>
    <p:sldId id="292" r:id="rId8"/>
    <p:sldId id="291" r:id="rId9"/>
    <p:sldId id="289" r:id="rId10"/>
    <p:sldId id="290" r:id="rId11"/>
    <p:sldId id="284" r:id="rId12"/>
    <p:sldId id="299" r:id="rId13"/>
    <p:sldId id="287" r:id="rId14"/>
    <p:sldId id="276" r:id="rId15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  <p:cmAuthor id="2" name="Mojek Daria" initials="MD" lastIdx="0" clrIdx="1">
    <p:extLst>
      <p:ext uri="{19B8F6BF-5375-455C-9EA6-DF929625EA0E}">
        <p15:presenceInfo xmlns:p15="http://schemas.microsoft.com/office/powerpoint/2012/main" userId="S-1-5-21-352459600-126056257-345019615-78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88076" autoAdjust="0"/>
  </p:normalViewPr>
  <p:slideViewPr>
    <p:cSldViewPr showGuides="1">
      <p:cViewPr varScale="1">
        <p:scale>
          <a:sx n="91" d="100"/>
          <a:sy n="91" d="100"/>
        </p:scale>
        <p:origin x="1782" y="84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15.01.2026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92735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5" Type="http://schemas.openxmlformats.org/officeDocument/2006/relationships/image" Target="../media/image8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1.emf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1" name="Obraz 10" descr="Obraz zawierający tekst&#10;&#10;Opis wygenerowany automatycznie">
            <a:extLst>
              <a:ext uri="{FF2B5EF4-FFF2-40B4-BE49-F238E27FC236}">
                <a16:creationId xmlns:a16="http://schemas.microsoft.com/office/drawing/2014/main" id="{2ABF63AC-8150-4C02-BE62-EBE0A03986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>
            <a:extLst>
              <a:ext uri="{FF2B5EF4-FFF2-40B4-BE49-F238E27FC236}">
                <a16:creationId xmlns:a16="http://schemas.microsoft.com/office/drawing/2014/main" id="{7E3F8DBC-0D86-4A87-B80E-1209AC8C45A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435F0698-B762-4CA8-B4E7-F5A604257866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graphicFrame>
        <p:nvGraphicFramePr>
          <p:cNvPr id="9" name="Obiekt 8">
            <a:extLst>
              <a:ext uri="{FF2B5EF4-FFF2-40B4-BE49-F238E27FC236}">
                <a16:creationId xmlns:a16="http://schemas.microsoft.com/office/drawing/2014/main" id="{8719E4FA-CED0-4848-85E8-9534F2012E9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9205808"/>
              </p:ext>
            </p:extLst>
          </p:nvPr>
        </p:nvGraphicFramePr>
        <p:xfrm>
          <a:off x="7146106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3" name="CorelDRAW" r:id="rId5" imgW="3563557" imgH="1592400" progId="CorelDraw.Graphic.19">
                  <p:embed/>
                </p:oleObj>
              </mc:Choice>
              <mc:Fallback>
                <p:oleObj name="CorelDRAW" r:id="rId5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146106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graphicFrame>
        <p:nvGraphicFramePr>
          <p:cNvPr id="8" name="Obiekt 7">
            <a:extLst>
              <a:ext uri="{FF2B5EF4-FFF2-40B4-BE49-F238E27FC236}">
                <a16:creationId xmlns:a16="http://schemas.microsoft.com/office/drawing/2014/main" id="{8AA97FE2-5807-4DCF-9ADB-039E5C2C800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266694974"/>
              </p:ext>
            </p:extLst>
          </p:nvPr>
        </p:nvGraphicFramePr>
        <p:xfrm>
          <a:off x="7794178" y="3384774"/>
          <a:ext cx="1768528" cy="790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CorelDRAW" r:id="rId3" imgW="3563557" imgH="1592400" progId="CorelDraw.Graphic.19">
                  <p:embed/>
                </p:oleObj>
              </mc:Choice>
              <mc:Fallback>
                <p:oleObj name="CorelDRAW" r:id="rId3" imgW="3563557" imgH="1592400" progId="CorelDraw.Graphic.19">
                  <p:embed/>
                  <p:pic>
                    <p:nvPicPr>
                      <p:cNvPr id="5" name="Obiekt 4">
                        <a:extLst>
                          <a:ext uri="{FF2B5EF4-FFF2-40B4-BE49-F238E27FC236}">
                            <a16:creationId xmlns:a16="http://schemas.microsoft.com/office/drawing/2014/main" id="{88EF111D-7CE5-450F-B306-F937C0A2BC8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794178" y="3384774"/>
                        <a:ext cx="1768528" cy="790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pomorskie.pl/nabory/7395-59-ksztalcenie-ustawiczne-w-zakresie-podnoszenia-kompetencji-kadr-kultury-fepm0509-iz00" TargetMode="Externa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dukacja.efs@pomorskie.eu" TargetMode="External"/><Relationship Id="rId2" Type="http://schemas.openxmlformats.org/officeDocument/2006/relationships/hyperlink" Target="https://funduszeuepomorskie.pl/nabory/7395-59-ksztalcenie-ustawiczne-w-zakresie-podnoszenia-kompetencji-kadr-kultury-fepm0509-iz00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unduszeuepomorskie.pl/nabory/8202-57-edukacja-przedszkolna-fepm0507-iz00-00125" TargetMode="External"/><Relationship Id="rId2" Type="http://schemas.openxmlformats.org/officeDocument/2006/relationships/hyperlink" Target="https://sowa2021.efs.gov.pl/" TargetMode="Externa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integracja.efs@pomorskie.eu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pomorskie.pl/" TargetMode="Externa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491805"/>
            <a:ext cx="8568541" cy="1087764"/>
          </a:xfrm>
        </p:spPr>
        <p:txBody>
          <a:bodyPr>
            <a:normAutofit fontScale="90000"/>
          </a:bodyPr>
          <a:lstStyle/>
          <a:p>
            <a:r>
              <a:rPr lang="pl-PL" sz="3100" dirty="0"/>
              <a:t>Fundusze Europejskie dla Pomorza 2021-2027</a:t>
            </a:r>
            <a:br>
              <a:rPr lang="pl-PL" dirty="0"/>
            </a:br>
            <a:endParaRPr lang="pl-PL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1450" y="4067869"/>
            <a:ext cx="7920037" cy="1080000"/>
          </a:xfrm>
        </p:spPr>
        <p:txBody>
          <a:bodyPr>
            <a:normAutofit fontScale="25000" lnSpcReduction="20000"/>
          </a:bodyPr>
          <a:lstStyle/>
          <a:p>
            <a:r>
              <a:rPr lang="pl-PL" sz="11200" dirty="0"/>
              <a:t>System wyboru projektów</a:t>
            </a:r>
          </a:p>
          <a:p>
            <a:r>
              <a:rPr lang="pl-PL" sz="11200"/>
              <a:t>Działanie 5.7. </a:t>
            </a:r>
            <a:r>
              <a:rPr lang="pl-PL" sz="11200" dirty="0"/>
              <a:t>Edukacja przedszkolna </a:t>
            </a:r>
          </a:p>
          <a:p>
            <a:r>
              <a:rPr lang="pl-PL" sz="9600" dirty="0"/>
              <a:t>14 stycznia 2026 r.</a:t>
            </a:r>
          </a:p>
        </p:txBody>
      </p:sp>
    </p:spTree>
    <p:extLst>
      <p:ext uri="{BB962C8B-B14F-4D97-AF65-F5344CB8AC3E}">
        <p14:creationId xmlns:p14="http://schemas.microsoft.com/office/powerpoint/2010/main" val="243040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1440360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negocjacji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Negocjacje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obejmują kwestie wskazane w karcie oceny projektu w zakresie kryteriów wykonalności i/lub zgodności z zasadami horyzontalnymi.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Warunki negocjacyjne mogą objąć dodatkowe ustalenia podjęte już w toku negocjacji.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Wszelkich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uzupełnień/popraw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dokonuje się we wniosku w wyznaczonym terminie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SOWA EFS (przesłanie poprawionego wniosku). 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Zakończenie negocjacji: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Pozytywny wynik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pozytywna ocena projektu wraz z liczbą punktów uzyskanych w ramach oceny kryteriów strategicznych (etap oceny merytorycznej).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Negatywny wynik negocjacji: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negatywna ocena z powodu niespełnienia warunków postawionych przez oceniających.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5.4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52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9"/>
            <a:ext cx="8640381" cy="151236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Zatwierdzanie wyników oceny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433" y="1187549"/>
            <a:ext cx="8568855" cy="547229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Planowany termin zakończenia postępowania w ramach naboru </a:t>
            </a:r>
            <a:b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FEPM.05.07-IZ.00-001/25: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do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sierpnia 2026 r.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Zatwierdzenie wyników oceny projektów: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rozstrzygnięcie naboru przez Zarząd Województwa Pomorskiego po zakończeniu ostatniego etapu oceny.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Lista z zatwierdzonymi wynikami oceny projektów -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publikacja na stronach: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https://funduszeuepomorskie.pl/nabory/8202-57-edukacja-przedszkolna-fepm0507-iz00-00125 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oraz na </a:t>
            </a:r>
            <a:r>
              <a:rPr lang="pl-PL" sz="2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Portalu Funduszy Europejskich</a:t>
            </a:r>
            <a:endParaRPr lang="pl-PL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Lista zawiera informacje o projektach wybranych do dofinansowania oraz </a:t>
            </a:r>
            <a:b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o projektach ocenionych negatywnie.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600" b="1" dirty="0">
                <a:latin typeface="Arial" panose="020B0604020202020204" pitchFamily="34" charset="0"/>
                <a:cs typeface="Arial" panose="020B0604020202020204" pitchFamily="34" charset="0"/>
              </a:rPr>
              <a:t>pkt. 5.6 Regulaminu wyboru projektów</a:t>
            </a:r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34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9"/>
            <a:ext cx="8640381" cy="1512369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Zawarcie umowy o dofinansowanie projektu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0" lvl="0" indent="0" algn="ctr">
              <a:buClr>
                <a:srgbClr val="003399"/>
              </a:buClr>
              <a:buNone/>
            </a:pPr>
            <a:endParaRPr lang="pl-PL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endParaRPr lang="pl-PL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endParaRPr lang="pl-PL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endParaRPr lang="pl-PL" sz="3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r>
              <a:rPr lang="pl-PL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Złożenie zabezpieczenia prawidłowej </a:t>
            </a:r>
          </a:p>
          <a:p>
            <a:pPr marL="0" lvl="0" indent="0" algn="ctr">
              <a:buClr>
                <a:srgbClr val="003399"/>
              </a:buClr>
              <a:buNone/>
            </a:pPr>
            <a:r>
              <a:rPr lang="pl-PL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realizacji umowy o dofinansowanie projektu</a:t>
            </a:r>
          </a:p>
          <a:p>
            <a:pPr marL="0" lvl="0" indent="0" algn="ctr">
              <a:buClr>
                <a:srgbClr val="003399"/>
              </a:buClr>
              <a:buNone/>
            </a:pPr>
            <a:endParaRPr lang="pl-PL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endParaRPr lang="pl-PL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ctr">
              <a:buClr>
                <a:srgbClr val="003399"/>
              </a:buClr>
              <a:buNone/>
            </a:pPr>
            <a:r>
              <a:rPr lang="pl-PL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pkt. 6.4 Regulaminu wyboru projektów)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466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Najczęstsze błędy przy składaniu wniosków: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Oświadczenia Wnioskodawcy:</a:t>
            </a:r>
          </a:p>
          <a:p>
            <a:pPr marL="447675" indent="-265113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brak podpisu kwalifikowanego – podpis własnoręczny, komputerowy, profil zaufany</a:t>
            </a:r>
          </a:p>
          <a:p>
            <a:pPr marL="447675" indent="-265113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złożenie „pustego” załącznika – bez wypełnienia nazwy wnioskodawcy/ zaznaczenia odpowiedzi, bez logotypów, bez podpisu</a:t>
            </a:r>
          </a:p>
          <a:p>
            <a:pPr marL="447675" indent="-265113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brak możliwości weryfikacji podpisu kwalifikowanego – skan/zdjęcie; plik .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word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bez pliku podpisu; plik podpisu w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rozszerzeniu.XADES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- brak dokumentu, który został podpisany; oświadczenia + pełnomocnictwa skomasowane w jeden plik;</a:t>
            </a:r>
          </a:p>
          <a:p>
            <a:pPr marL="447675" indent="-265113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podpis innej osoby niż wskazana jako uprawniona w sekcji Dodatkowe informacje – brak dołączonego/wskazanego pełnomocnictwa.</a:t>
            </a:r>
          </a:p>
          <a:p>
            <a:pPr marL="216000" indent="-216000">
              <a:lnSpc>
                <a:spcPct val="150000"/>
              </a:lnSpc>
              <a:spcBef>
                <a:spcPts val="0"/>
              </a:spcBef>
              <a:buFont typeface="+mj-lt"/>
              <a:buAutoNum type="arabicPeriod" startAt="2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Uzupełnienie/poprawa wniosku – należy wysłać poprawiony wniosek w SOWA EFS.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84032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8"/>
            <a:ext cx="8640381" cy="576065"/>
          </a:xfrm>
        </p:spPr>
        <p:txBody>
          <a:bodyPr/>
          <a:lstStyle/>
          <a:p>
            <a:r>
              <a:rPr lang="pl-PL" dirty="0">
                <a:solidFill>
                  <a:srgbClr val="00207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Podsumowanie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87549"/>
            <a:ext cx="8640382" cy="5472290"/>
          </a:xfrm>
        </p:spPr>
        <p:txBody>
          <a:bodyPr>
            <a:normAutofit/>
          </a:bodyPr>
          <a:lstStyle/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Nabór nr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FEPM.05.07-IZ.00-001/25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Składanie wniosków w formie dokumentu elektronicznego w aplikacji SOWA EFS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Oświadczenia Wnioskodawcy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podpisany podpisem kwalifikowanym przez osobę/osoby upoważnioną/e do reprezentowania Wnioskodawcy.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Zakładka dedykowana naborowi: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https://funduszeuepomorskie.pl/nabory/8202-57-edukacja-przedszkolna-fepm0507-iz00-00125 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Pytania: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edukacja.efs@pomorskie.eu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Korespondencja w SOWA EFS.</a:t>
            </a:r>
          </a:p>
          <a:p>
            <a:pPr marL="360000" indent="-360000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Wszelkich uzupełnień/popraw dokonuje się tylko we wniosku na wezwanie ION.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548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864095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Sposób składania wniosków (1 z 3)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15541"/>
            <a:ext cx="8640382" cy="554429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Forma elektroniczna: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składanie wniosku oraz wymaganego załącznika </a:t>
            </a:r>
            <a:b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do wniosku odbywa się </a:t>
            </a: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wyłącznie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za pośrednictwem aplikacji SOWA EFS (</a:t>
            </a:r>
            <a:r>
              <a:rPr lang="pl-PL" sz="17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https://sowa2021.efs.gov.pl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Wsparcie techniczne SOWA EFS: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wysyłając wniosek w ramach naboru, szczególnie w jego ostatnim dniu należy uwzględnić fakt, że kontakt ze wsparciem technicznym SOWA EFS jest możliwy jedynie od poniedziałku do piątku (dni robocze) w godzinach wskazanych w aplikacji SOWA EFS w zakładce „Wsparcie techniczne”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Wniosek złożony poza SOWA EFS =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brak rozpatrzenia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Wymagany załącznik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do wniosku o dofinansowanie projektu to Oświadczenia Wnioskodawcy dot. kryteriów wyboru projektów i zapoznania się z Regulaminem wyboru projektów (zał. nr 26 do Regulaminu wyboru) – do pobrania pod linkiem:</a:t>
            </a:r>
          </a:p>
          <a:p>
            <a:pPr mar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https://funduszeuepomorskie.pl/nabory/8202-57-edukacja-przedszkolna-fepm0507-iz00-00125</a:t>
            </a:r>
            <a:endParaRPr lang="pl-PL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Istotne jest, aby </a:t>
            </a:r>
            <a:r>
              <a:rPr lang="pl-PL" sz="1700" b="1" dirty="0">
                <a:latin typeface="Arial" panose="020B0604020202020204" pitchFamily="34" charset="0"/>
                <a:cs typeface="Arial" panose="020B0604020202020204" pitchFamily="34" charset="0"/>
              </a:rPr>
              <a:t>nie modyfikować 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treści załącznika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51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409989"/>
            <a:ext cx="8640381" cy="1080001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(2 z 3)</a:t>
            </a:r>
          </a:p>
        </p:txBody>
      </p:sp>
      <p:pic>
        <p:nvPicPr>
          <p:cNvPr id="9" name="Symbol zastępczy zawartości 8" descr="załącznik nr 26 do regulaminu wyboru projektów">
            <a:extLst>
              <a:ext uri="{FF2B5EF4-FFF2-40B4-BE49-F238E27FC236}">
                <a16:creationId xmlns:a16="http://schemas.microsoft.com/office/drawing/2014/main" id="{14DDB5F9-5EFD-4202-9FBA-0580AA40BEA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537594" y="937741"/>
            <a:ext cx="6120680" cy="6380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51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Sposób składania wniosków (3 z 3)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87549"/>
            <a:ext cx="8640382" cy="5472290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Załącznik musi być podpisany podpisem kwalifikowanym przez osobę/osoby upoważnioną/e do reprezentowania Wnioskodawcy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(należy posiadać podpis kwalifikowany, kupiony u jednego z certyfikowanych dostawców wymienionych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rejestrze Narodowego Centrum Certyfikacji)</a:t>
            </a:r>
          </a:p>
          <a:p>
            <a:pPr>
              <a:lnSpc>
                <a:spcPct val="16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Załącznik do formularza wniosku musi stanowić jeden plik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o rozmiarze nieprzekraczającym 20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 w przypadku większej liczby dokumentów składających się na dany załącznik, wymagane jest dostarczenie ich  w postaci pliku archiwum. Maksymalna wielkość wszystkich plików załączonych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do wniosku to 35 MB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 Dopuszczalne są pliki z rozszerzeniami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xls,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xlsx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pdf,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docx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png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jpg, txt,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mp4 oraz archiwa zip i 7z. Dopuszczalne są także pliki podpisane kwalifikowanym podpisem elektronicznym w formatach TSL,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XMLsig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PadES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CadES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, ASIC,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XMLenc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92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11486"/>
            <a:ext cx="8640381" cy="1368352"/>
          </a:xfrm>
        </p:spPr>
        <p:txBody>
          <a:bodyPr>
            <a:normAutofit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Zasady komunikacji pomiędzy ION a Wnioskodawcą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475581"/>
            <a:ext cx="8640382" cy="518425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Korespondencja: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na etapie naboru oraz oceny wniosków odbywa się wyłącznie drogą elektroniczną za pośrednictwem aplikacji SOWA EFS</a:t>
            </a: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Uzupełnienie lub poprawa wniosku (ocena formalna, etap negocjacji): </a:t>
            </a:r>
            <a:b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tylko na wezwanie ION w wyznaczonym terminie w SOWA EFS </a:t>
            </a: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Wybór projektu do dofinansowania lub negatywna ocena: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przekazanie informacji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formie pisemnej lub elektronicznej (pismo + karta oceny)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Pytania dotyczące naboru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(do dnia zakończenia naboru-tj. 18.02.2026 roku)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edukacja.efs@pomorskie.eu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7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1.9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151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70"/>
            <a:ext cx="8640381" cy="1512368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Ogólne zasady oceny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115541"/>
            <a:ext cx="8640382" cy="5544298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odbywa się w ramach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etapów: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oceny formalnej;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oceny merytorycznej;</a:t>
            </a:r>
          </a:p>
          <a:p>
            <a:pPr marL="457200" indent="-4572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negocjacji.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dokonywana jest w oparciu o kryteria wyboru projektów, które stanowią załącznik nr 1 do Regulaminu wyboru projektów.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 każdym etapie oceny ION: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przekazuje informację o wyniku oceny. Informacja o negatywnym wyniku zawiera pouczenie o możliwości wniesienia protestu;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publikuje listę wniosków, które zostały zakwalifikowane do kolejnego etapu oceny na stronie 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FEP 2021-2027</a:t>
            </a:r>
            <a:r>
              <a:rPr lang="pl-PL" u="sn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5.1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251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83494"/>
            <a:ext cx="8640381" cy="1296344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oceny formalnej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/>
          </a:bodyPr>
          <a:lstStyle/>
          <a:p>
            <a:pPr marL="268288" indent="-182563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formalna:</a:t>
            </a: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w systemie TAK/NIE i/lub NIE DOTYCZY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obligatoryjne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specyficzne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– podlegają uzupełnieniu/poprawie wyłącznie na wezwanie ION w wyznaczonym terminie w SOWA EFS, o ile są to zmiany/poprawki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 charakterze formalnym.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Zakończenie oceny: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formalna: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spełnia wszystkie kryteria i zostaje zakwalifikowany do oceny merytorycznej.</a:t>
            </a:r>
          </a:p>
          <a:p>
            <a:pPr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formalna: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nie spełnia któregokolwiek z kryteriów.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5.2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681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611486"/>
            <a:ext cx="8640381" cy="936103"/>
          </a:xfrm>
        </p:spPr>
        <p:txBody>
          <a:bodyPr/>
          <a:lstStyle/>
          <a:p>
            <a:r>
              <a:rPr lang="pl-PL" dirty="0">
                <a:solidFill>
                  <a:schemeClr val="accent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Etap oceny merytorycznej (1 z 2)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Ocena merytoryczna: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wykonalności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oraz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zgodności z zasadami horyzontalnymi: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weryfikacja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 systemie TAK/SKIEROWAĆ DO NEGOCJACJI/NIE, która podlega uzupełnieniu/poprawie na etapie negocjacji wyłącznie na wezwanie ION,</a:t>
            </a:r>
          </a:p>
          <a:p>
            <a:pPr lvl="0">
              <a:lnSpc>
                <a:spcPct val="150000"/>
              </a:lnSpc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kryteria strategiczne: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punktowy system oceny w ramach obszarów A, B, C i D,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które nie podlegają uzupełnieniu/poprawie.</a:t>
            </a:r>
          </a:p>
          <a:p>
            <a:pPr marL="0" lv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Maksymalna możliwa do uzyskania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liczba punktów 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ramach kryteriów strategicznych wynosi </a:t>
            </a: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138 punktów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 tym: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punktów łącznie za ocenę Obszaru A i B,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38</a:t>
            </a:r>
            <a:r>
              <a:rPr lang="pl-PL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punktów łącznie za ocenę Obszaru C i D.</a:t>
            </a:r>
          </a:p>
          <a:p>
            <a:pPr marL="0" lvl="0" indent="0">
              <a:lnSpc>
                <a:spcPct val="150000"/>
              </a:lnSpc>
              <a:spcBef>
                <a:spcPts val="18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Ocenę pozytywną/zakwalifikowanie do negocjacji mogą uzyskać wyłącznie wnioski 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 dofinansowanie projektu, które otrzymały minimum 50 punktów z oceny spełnienia kryteriów strategicznych z Obszaru A i B.</a:t>
            </a:r>
            <a:endParaRPr lang="pl-PL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930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12118C9C-56A6-4451-8007-C4E5EE358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1440360"/>
          </a:xfrm>
        </p:spPr>
        <p:txBody>
          <a:bodyPr/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Etap oceny merytorycznej (2 z 2)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AC9AC38-9DEA-4AE6-A16D-10E49FAEB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259557"/>
            <a:ext cx="8640382" cy="540028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>
                <a:latin typeface="Arial" panose="020B0604020202020204" pitchFamily="34" charset="0"/>
                <a:cs typeface="Arial" panose="020B0604020202020204" pitchFamily="34" charset="0"/>
              </a:rPr>
              <a:t>Zakończenie oceny: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Pozytywna ocena merytoryczna: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spełnia wszystkie kryteria wykonalności 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 zgodności z zasadami horyzontalnymi oraz osiągnął minimum punktowe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(kwalifikacja do etapu negocjacji oczekując na jego zakończenie).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Negocjacje: </a:t>
            </a:r>
          </a:p>
          <a:p>
            <a:pPr marL="630238" indent="-274638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skierowany do uzupełnienia/poprawy w ramach kryteriów wykonalności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i/lub zgodności z zasadami horyzontalnymi oraz osiągnął minimum punktowe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(w ramach wysokości alokacji na dany nabór);</a:t>
            </a:r>
          </a:p>
          <a:p>
            <a:pPr marL="630238" indent="-274638">
              <a:lnSpc>
                <a:spcPct val="150000"/>
              </a:lnSpc>
              <a:spcBef>
                <a:spcPts val="0"/>
              </a:spcBef>
              <a:buFont typeface="+mj-lt"/>
              <a:buAutoNum type="alphaLcPeriod" startAt="2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oczekuje na możliwość skierowania do negocjacji do czasu rozstrzygnięcia postępowania.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+mj-lt"/>
              <a:buAutoNum type="arabicPeriod" startAt="3"/>
            </a:pP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Negatywna ocena merytoryczna: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projekt nie spełnia któregokolwiek z kryteriów wykonalności i/lub zgodności z zasadami horyzontalnymi i/lub nie osiągnął wymaganego minimum punktowego.</a:t>
            </a:r>
          </a:p>
          <a:p>
            <a:pPr marL="0" indent="0">
              <a:lnSpc>
                <a:spcPct val="150000"/>
              </a:lnSpc>
              <a:spcBef>
                <a:spcPts val="1200"/>
              </a:spcBef>
              <a:buNone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(szczegółowy opis w 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pkt. 5.3 Regulaminu wyboru projektów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39960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1281</TotalTime>
  <Words>1270</Words>
  <Application>Microsoft Office PowerPoint</Application>
  <PresentationFormat>Niestandardowy</PresentationFormat>
  <Paragraphs>98</Paragraphs>
  <Slides>14</Slides>
  <Notes>1</Notes>
  <HiddenSlides>0</HiddenSlides>
  <MMClips>0</MMClips>
  <ScaleCrop>false</ScaleCrop>
  <HeadingPairs>
    <vt:vector size="8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Open Sans</vt:lpstr>
      <vt:lpstr>Wingdings</vt:lpstr>
      <vt:lpstr>Motyw pakietu Office</vt:lpstr>
      <vt:lpstr>CorelDRAW</vt:lpstr>
      <vt:lpstr>Fundusze Europejskie dla Pomorza 2021-2027 </vt:lpstr>
      <vt:lpstr>Sposób składania wniosków (1 z 3)</vt:lpstr>
      <vt:lpstr>Sposób składania wniosków (2 z 3)</vt:lpstr>
      <vt:lpstr>Sposób składania wniosków (3 z 3)</vt:lpstr>
      <vt:lpstr>Zasady komunikacji pomiędzy ION a Wnioskodawcą</vt:lpstr>
      <vt:lpstr>Ogólne zasady oceny</vt:lpstr>
      <vt:lpstr>Etap oceny formalnej</vt:lpstr>
      <vt:lpstr>Etap oceny merytorycznej (1 z 2)</vt:lpstr>
      <vt:lpstr>Etap oceny merytorycznej (2 z 2)</vt:lpstr>
      <vt:lpstr>Etap negocjacji</vt:lpstr>
      <vt:lpstr>Zatwierdzanie wyników oceny</vt:lpstr>
      <vt:lpstr>Zawarcie umowy o dofinansowanie projektu</vt:lpstr>
      <vt:lpstr>Najczęstsze błędy przy składaniu wniosków:</vt:lpstr>
      <vt:lpstr>Podsumowanie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keywords>System wyboru projektów</cp:keywords>
  <cp:lastModifiedBy>Cygert Piotr</cp:lastModifiedBy>
  <cp:revision>90</cp:revision>
  <cp:lastPrinted>2025-02-14T14:19:37Z</cp:lastPrinted>
  <dcterms:created xsi:type="dcterms:W3CDTF">2022-06-22T09:40:44Z</dcterms:created>
  <dcterms:modified xsi:type="dcterms:W3CDTF">2026-01-15T10:03:45Z</dcterms:modified>
  <cp:category>System wyboru projektów</cp:category>
</cp:coreProperties>
</file>