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32"/>
  </p:notesMasterIdLst>
  <p:handoutMasterIdLst>
    <p:handoutMasterId r:id="rId33"/>
  </p:handoutMasterIdLst>
  <p:sldIdLst>
    <p:sldId id="1054" r:id="rId2"/>
    <p:sldId id="274" r:id="rId3"/>
    <p:sldId id="275" r:id="rId4"/>
    <p:sldId id="276" r:id="rId5"/>
    <p:sldId id="278" r:id="rId6"/>
    <p:sldId id="277" r:id="rId7"/>
    <p:sldId id="282" r:id="rId8"/>
    <p:sldId id="281" r:id="rId9"/>
    <p:sldId id="280" r:id="rId10"/>
    <p:sldId id="283" r:id="rId11"/>
    <p:sldId id="287" r:id="rId12"/>
    <p:sldId id="286" r:id="rId13"/>
    <p:sldId id="285" r:id="rId14"/>
    <p:sldId id="284" r:id="rId15"/>
    <p:sldId id="292" r:id="rId16"/>
    <p:sldId id="304" r:id="rId17"/>
    <p:sldId id="478" r:id="rId18"/>
    <p:sldId id="479" r:id="rId19"/>
    <p:sldId id="480" r:id="rId20"/>
    <p:sldId id="484" r:id="rId21"/>
    <p:sldId id="481" r:id="rId22"/>
    <p:sldId id="483" r:id="rId23"/>
    <p:sldId id="299" r:id="rId24"/>
    <p:sldId id="300" r:id="rId25"/>
    <p:sldId id="301" r:id="rId26"/>
    <p:sldId id="302" r:id="rId27"/>
    <p:sldId id="290" r:id="rId28"/>
    <p:sldId id="294" r:id="rId29"/>
    <p:sldId id="293" r:id="rId30"/>
    <p:sldId id="303" r:id="rId31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lenik Agnieszka" initials="PA" lastIdx="1" clrIdx="0">
    <p:extLst>
      <p:ext uri="{19B8F6BF-5375-455C-9EA6-DF929625EA0E}">
        <p15:presenceInfo xmlns:p15="http://schemas.microsoft.com/office/powerpoint/2012/main" userId="S::Agnieszka.Palenik@mfipr.gov.pl::6a0c958d-6557-4bbd-8aa6-03360055b1e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10" autoAdjust="0"/>
    <p:restoredTop sz="94620" autoAdjust="0"/>
  </p:normalViewPr>
  <p:slideViewPr>
    <p:cSldViewPr showGuides="1">
      <p:cViewPr varScale="1">
        <p:scale>
          <a:sx n="97" d="100"/>
          <a:sy n="97" d="100"/>
        </p:scale>
        <p:origin x="948" y="96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3D4F4439-89C3-4BA7-BDBA-3EFD8DD65DB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CD81CC63-1EFD-4F23-8F6F-0FF6BC370EE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3E38C1-F368-4B8E-B47C-7FA529B1D06A}" type="datetimeFigureOut">
              <a:rPr lang="pl-PL" smtClean="0"/>
              <a:t>15.01.2026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B611D3D0-4CE3-4E63-ACDB-A3AD3289E77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6797660-37EF-43E9-B911-F5D902A4C00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D1CE18-5706-4F65-A887-91DBE246C6F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06708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EFF2B-0721-7148-92D1-1650B5B78E9F}" type="datetimeFigureOut">
              <a:rPr lang="pl-PL" smtClean="0"/>
              <a:t>15.01.2026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2B4DB-5212-AD42-B2C1-BD19AC94D4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277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2735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8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26613" y="1973818"/>
            <a:ext cx="8639675" cy="43263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Fundusze Europejsk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60" y="1973818"/>
            <a:ext cx="3959225" cy="72009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2" y="540402"/>
            <a:ext cx="1080000" cy="1080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88" y="540402"/>
            <a:ext cx="1080000" cy="1080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44" y="540402"/>
            <a:ext cx="1080000" cy="1080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 dirty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pl-PL" dirty="0"/>
          </a:p>
        </p:txBody>
      </p:sp>
      <p:pic>
        <p:nvPicPr>
          <p:cNvPr id="6" name="Obraz 5" descr="Ciąg czterech logotypów w kolejności od lewej: 1. Fundusze Europejskie dla Pomorza, 2. Rzeczpospolita Polska, 3. Dofinansowane przez Unię Europejską, 4. Urząd Marszałkowski Województwa Pomorskiego">
            <a:extLst>
              <a:ext uri="{FF2B5EF4-FFF2-40B4-BE49-F238E27FC236}">
                <a16:creationId xmlns:a16="http://schemas.microsoft.com/office/drawing/2014/main" id="{3FDB76B9-FC6C-44C1-A4FF-DBB958B8D7F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2160DB5-1EAD-4FBD-8F38-C81A13BC86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Tytuł 6">
            <a:extLst>
              <a:ext uri="{FF2B5EF4-FFF2-40B4-BE49-F238E27FC236}">
                <a16:creationId xmlns:a16="http://schemas.microsoft.com/office/drawing/2014/main" id="{66614A53-20B3-4B39-A3EF-0C99DA93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843" y="893817"/>
            <a:ext cx="8640381" cy="108000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425576728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F8E39A3A-22D6-B8ED-2F58-16F69704FF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465388" y="4500563"/>
            <a:ext cx="8226426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A760FD32-D539-3290-0E5F-1B5EF08EB2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5525" y="0"/>
            <a:ext cx="8640763" cy="5221288"/>
          </a:xfrm>
          <a:custGeom>
            <a:avLst/>
            <a:gdLst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39863 w 8640763"/>
              <a:gd name="connsiteY3" fmla="*/ 4500563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40763" h="5221288">
                <a:moveTo>
                  <a:pt x="0" y="0"/>
                </a:moveTo>
                <a:lnTo>
                  <a:pt x="8640763" y="0"/>
                </a:lnTo>
                <a:lnTo>
                  <a:pt x="8640763" y="4500563"/>
                </a:lnTo>
                <a:lnTo>
                  <a:pt x="1439863" y="4500563"/>
                </a:lnTo>
                <a:lnTo>
                  <a:pt x="1439863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pic>
        <p:nvPicPr>
          <p:cNvPr id="7" name="Obraz 6" descr="Fundusze Europejskie">
            <a:extLst>
              <a:ext uri="{FF2B5EF4-FFF2-40B4-BE49-F238E27FC236}">
                <a16:creationId xmlns:a16="http://schemas.microsoft.com/office/drawing/2014/main" id="{3B4B8A84-3D08-244B-BF5B-6E361D1A74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975" y="4500563"/>
            <a:ext cx="3959225" cy="7200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3C397EF-E780-3941-A190-8FF660EE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5750" y="5593629"/>
            <a:ext cx="7559675" cy="705572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pic>
        <p:nvPicPr>
          <p:cNvPr id="13" name="Obraz 12" descr="Ciąg czterech logotypów w kolejności od lewej: 1. Fundusze Europejskie dla Pomorza, 2. Rzeczpospolita Polska, 3. Dofinansowane przez Unię Europejską, 4. Urząd Marszałkowski Województwa Pomorskiego">
            <a:extLst>
              <a:ext uri="{FF2B5EF4-FFF2-40B4-BE49-F238E27FC236}">
                <a16:creationId xmlns:a16="http://schemas.microsoft.com/office/drawing/2014/main" id="{6FCFA159-EADF-49BB-9E3A-21FD151919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84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25525" y="1983572"/>
            <a:ext cx="8640763" cy="4316627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3" name="Obraz 12" descr="Fundusze Europejskie&#10;&#10;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1087764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 dirty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689" y="1282667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607082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  <p:pic>
        <p:nvPicPr>
          <p:cNvPr id="24" name="Obraz 23" descr="Ciąg czterech logotypów w kolejności od lewej: 1. Fundusze Europejskie dla Pomorza, 2. Rzeczpospolita Polska, 3. Dofinansowane przez Unię Europejską, 4. Urząd Marszałkowski Województwa Pomorskiego">
            <a:extLst>
              <a:ext uri="{FF2B5EF4-FFF2-40B4-BE49-F238E27FC236}">
                <a16:creationId xmlns:a16="http://schemas.microsoft.com/office/drawing/2014/main" id="{435F0698-B762-4CA8-B4E7-F5A60425786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C8C3AC-0971-4F08-8A44-AAB883D783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8602601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784975" cy="522128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25750" y="4500563"/>
            <a:ext cx="6840538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2808" y="5579563"/>
            <a:ext cx="6133117" cy="648546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6444" y="539750"/>
            <a:ext cx="1799844" cy="366725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pl-PL" dirty="0"/>
          </a:p>
        </p:txBody>
      </p:sp>
      <p:pic>
        <p:nvPicPr>
          <p:cNvPr id="18" name="Obraz 17" descr="Fundusze Europejskie &#10;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0" y="4500563"/>
            <a:ext cx="3959225" cy="720090"/>
          </a:xfrm>
          <a:prstGeom prst="rect">
            <a:avLst/>
          </a:prstGeom>
        </p:spPr>
      </p:pic>
      <p:pic>
        <p:nvPicPr>
          <p:cNvPr id="11" name="Obraz 10" descr="Ciąg czterech logotypów w kolejności od lewej: 1. Fundusze Europejskie dla Pomorza, 2. Rzeczpospolita Polska, 3. Dofinansowane przez Unię Europejską, 4. Urząd Marszałkowski Województwa Pomorskiego">
            <a:extLst>
              <a:ext uri="{FF2B5EF4-FFF2-40B4-BE49-F238E27FC236}">
                <a16:creationId xmlns:a16="http://schemas.microsoft.com/office/drawing/2014/main" id="{0CF3E933-1DA6-403F-9323-5B318B9943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35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25751" y="4500561"/>
            <a:ext cx="7196139" cy="21595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9925" y="0"/>
            <a:ext cx="6835775" cy="4859338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905250" y="4500562"/>
            <a:ext cx="3600449" cy="359395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25751" y="4500561"/>
            <a:ext cx="1079500" cy="358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480176" cy="1320421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9016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85200" y="7019837"/>
            <a:ext cx="1080000" cy="180000"/>
          </a:xfrm>
        </p:spPr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5279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4000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06" y="899836"/>
            <a:ext cx="4320000" cy="108000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06" y="1979837"/>
            <a:ext cx="4320382" cy="468000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900113"/>
            <a:ext cx="4986338" cy="57597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3987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9991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5970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1080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907" y="1979837"/>
            <a:ext cx="8640382" cy="46800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025870" y="0"/>
            <a:ext cx="1080742" cy="179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106612" y="0"/>
            <a:ext cx="7559293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5200" y="7019837"/>
            <a:ext cx="1080000" cy="18000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10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616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5" r:id="rId2"/>
    <p:sldLayoutId id="2147483720" r:id="rId3"/>
    <p:sldLayoutId id="2147483721" r:id="rId4"/>
    <p:sldLayoutId id="2147483710" r:id="rId5"/>
    <p:sldLayoutId id="2147483712" r:id="rId6"/>
    <p:sldLayoutId id="2147483726" r:id="rId7"/>
    <p:sldLayoutId id="2147483740" r:id="rId8"/>
    <p:sldLayoutId id="2147483723" r:id="rId9"/>
    <p:sldLayoutId id="2147483728" r:id="rId10"/>
  </p:sldLayoutIdLst>
  <p:hf sldNum="0" hdr="0" ftr="0" dt="0"/>
  <p:txStyles>
    <p:titleStyle>
      <a:lvl1pPr algn="l" defTabSz="1007943" rtl="0" eaLnBrk="1" latinLnBrk="0" hangingPunct="1">
        <a:lnSpc>
          <a:spcPts val="3600"/>
        </a:lnSpc>
        <a:spcBef>
          <a:spcPct val="0"/>
        </a:spcBef>
        <a:buNone/>
        <a:defRPr sz="2800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51986" indent="-251986" algn="l" defTabSz="1007943" rtl="0" eaLnBrk="1" latinLnBrk="0" hangingPunct="1">
        <a:lnSpc>
          <a:spcPts val="2400"/>
        </a:lnSpc>
        <a:spcBef>
          <a:spcPts val="1102"/>
        </a:spcBef>
        <a:buClr>
          <a:schemeClr val="accent1"/>
        </a:buClr>
        <a:buFontTx/>
        <a:buBlip>
          <a:blip r:embed="rId12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755957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3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259929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4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763900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267872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93" userDrawn="1">
          <p15:clr>
            <a:srgbClr val="F26B43"/>
          </p15:clr>
        </p15:guide>
        <p15:guide id="2" pos="419" userDrawn="1">
          <p15:clr>
            <a:srgbClr val="F26B43"/>
          </p15:clr>
        </p15:guide>
        <p15:guide id="3" pos="646" userDrawn="1">
          <p15:clr>
            <a:srgbClr val="F26B43"/>
          </p15:clr>
        </p15:guide>
        <p15:guide id="4" pos="873" userDrawn="1">
          <p15:clr>
            <a:srgbClr val="F26B43"/>
          </p15:clr>
        </p15:guide>
        <p15:guide id="5" pos="1100" userDrawn="1">
          <p15:clr>
            <a:srgbClr val="F26B43"/>
          </p15:clr>
        </p15:guide>
        <p15:guide id="6" pos="1327" userDrawn="1">
          <p15:clr>
            <a:srgbClr val="F26B43"/>
          </p15:clr>
        </p15:guide>
        <p15:guide id="7" pos="1553" userDrawn="1">
          <p15:clr>
            <a:srgbClr val="F26B43"/>
          </p15:clr>
        </p15:guide>
        <p15:guide id="8" pos="1780" userDrawn="1">
          <p15:clr>
            <a:srgbClr val="F26B43"/>
          </p15:clr>
        </p15:guide>
        <p15:guide id="9" pos="2007" userDrawn="1">
          <p15:clr>
            <a:srgbClr val="F26B43"/>
          </p15:clr>
        </p15:guide>
        <p15:guide id="10" pos="2234" userDrawn="1">
          <p15:clr>
            <a:srgbClr val="F26B43"/>
          </p15:clr>
        </p15:guide>
        <p15:guide id="11" pos="2460" userDrawn="1">
          <p15:clr>
            <a:srgbClr val="F26B43"/>
          </p15:clr>
        </p15:guide>
        <p15:guide id="12" pos="2687" userDrawn="1">
          <p15:clr>
            <a:srgbClr val="F26B43"/>
          </p15:clr>
        </p15:guide>
        <p15:guide id="13" pos="2914" userDrawn="1">
          <p15:clr>
            <a:srgbClr val="F26B43"/>
          </p15:clr>
        </p15:guide>
        <p15:guide id="14" pos="3141" userDrawn="1">
          <p15:clr>
            <a:srgbClr val="F26B43"/>
          </p15:clr>
        </p15:guide>
        <p15:guide id="15" pos="3368" userDrawn="1">
          <p15:clr>
            <a:srgbClr val="F26B43"/>
          </p15:clr>
        </p15:guide>
        <p15:guide id="16" pos="3594" userDrawn="1">
          <p15:clr>
            <a:srgbClr val="F26B43"/>
          </p15:clr>
        </p15:guide>
        <p15:guide id="17" pos="3821" userDrawn="1">
          <p15:clr>
            <a:srgbClr val="F26B43"/>
          </p15:clr>
        </p15:guide>
        <p15:guide id="18" pos="4048" userDrawn="1">
          <p15:clr>
            <a:srgbClr val="F26B43"/>
          </p15:clr>
        </p15:guide>
        <p15:guide id="19" pos="4275" userDrawn="1">
          <p15:clr>
            <a:srgbClr val="F26B43"/>
          </p15:clr>
        </p15:guide>
        <p15:guide id="20" pos="4501" userDrawn="1">
          <p15:clr>
            <a:srgbClr val="F26B43"/>
          </p15:clr>
        </p15:guide>
        <p15:guide id="21" pos="4728" userDrawn="1">
          <p15:clr>
            <a:srgbClr val="F26B43"/>
          </p15:clr>
        </p15:guide>
        <p15:guide id="22" pos="4955" userDrawn="1">
          <p15:clr>
            <a:srgbClr val="F26B43"/>
          </p15:clr>
        </p15:guide>
        <p15:guide id="23" pos="5182" userDrawn="1">
          <p15:clr>
            <a:srgbClr val="F26B43"/>
          </p15:clr>
        </p15:guide>
        <p15:guide id="24" pos="5408" userDrawn="1">
          <p15:clr>
            <a:srgbClr val="F26B43"/>
          </p15:clr>
        </p15:guide>
        <p15:guide id="25" pos="5635" userDrawn="1">
          <p15:clr>
            <a:srgbClr val="F26B43"/>
          </p15:clr>
        </p15:guide>
        <p15:guide id="26" pos="5862" userDrawn="1">
          <p15:clr>
            <a:srgbClr val="F26B43"/>
          </p15:clr>
        </p15:guide>
        <p15:guide id="27" pos="6089" userDrawn="1">
          <p15:clr>
            <a:srgbClr val="F26B43"/>
          </p15:clr>
        </p15:guide>
        <p15:guide id="28" pos="6316" userDrawn="1">
          <p15:clr>
            <a:srgbClr val="F26B43"/>
          </p15:clr>
        </p15:guide>
        <p15:guide id="29" pos="6542" userDrawn="1">
          <p15:clr>
            <a:srgbClr val="F26B43"/>
          </p15:clr>
        </p15:guide>
        <p15:guide id="30" orient="horz" pos="113" userDrawn="1">
          <p15:clr>
            <a:srgbClr val="F26B43"/>
          </p15:clr>
        </p15:guide>
        <p15:guide id="31" orient="horz" pos="340" userDrawn="1">
          <p15:clr>
            <a:srgbClr val="F26B43"/>
          </p15:clr>
        </p15:guide>
        <p15:guide id="32" orient="horz" pos="567" userDrawn="1">
          <p15:clr>
            <a:srgbClr val="F26B43"/>
          </p15:clr>
        </p15:guide>
        <p15:guide id="33" orient="horz" pos="794" userDrawn="1">
          <p15:clr>
            <a:srgbClr val="F26B43"/>
          </p15:clr>
        </p15:guide>
        <p15:guide id="34" orient="horz" pos="1020" userDrawn="1">
          <p15:clr>
            <a:srgbClr val="F26B43"/>
          </p15:clr>
        </p15:guide>
        <p15:guide id="35" orient="horz" pos="1247" userDrawn="1">
          <p15:clr>
            <a:srgbClr val="F26B43"/>
          </p15:clr>
        </p15:guide>
        <p15:guide id="36" orient="horz" pos="1474" userDrawn="1">
          <p15:clr>
            <a:srgbClr val="F26B43"/>
          </p15:clr>
        </p15:guide>
        <p15:guide id="37" orient="horz" pos="1701" userDrawn="1">
          <p15:clr>
            <a:srgbClr val="F26B43"/>
          </p15:clr>
        </p15:guide>
        <p15:guide id="38" orient="horz" pos="1927" userDrawn="1">
          <p15:clr>
            <a:srgbClr val="F26B43"/>
          </p15:clr>
        </p15:guide>
        <p15:guide id="39" orient="horz" pos="2154" userDrawn="1">
          <p15:clr>
            <a:srgbClr val="F26B43"/>
          </p15:clr>
        </p15:guide>
        <p15:guide id="40" orient="horz" pos="2381" userDrawn="1">
          <p15:clr>
            <a:srgbClr val="F26B43"/>
          </p15:clr>
        </p15:guide>
        <p15:guide id="41" orient="horz" pos="2608" userDrawn="1">
          <p15:clr>
            <a:srgbClr val="F26B43"/>
          </p15:clr>
        </p15:guide>
        <p15:guide id="42" orient="horz" pos="2835" userDrawn="1">
          <p15:clr>
            <a:srgbClr val="F26B43"/>
          </p15:clr>
        </p15:guide>
        <p15:guide id="43" orient="horz" pos="3061" userDrawn="1">
          <p15:clr>
            <a:srgbClr val="F26B43"/>
          </p15:clr>
        </p15:guide>
        <p15:guide id="44" orient="horz" pos="3288" userDrawn="1">
          <p15:clr>
            <a:srgbClr val="F26B43"/>
          </p15:clr>
        </p15:guide>
        <p15:guide id="45" orient="horz" pos="3515" userDrawn="1">
          <p15:clr>
            <a:srgbClr val="F26B43"/>
          </p15:clr>
        </p15:guide>
        <p15:guide id="46" orient="horz" pos="3742" userDrawn="1">
          <p15:clr>
            <a:srgbClr val="F26B43"/>
          </p15:clr>
        </p15:guide>
        <p15:guide id="47" orient="horz" pos="3968" userDrawn="1">
          <p15:clr>
            <a:srgbClr val="F26B43"/>
          </p15:clr>
        </p15:guide>
        <p15:guide id="48" orient="horz" pos="4195" userDrawn="1">
          <p15:clr>
            <a:srgbClr val="F26B43"/>
          </p15:clr>
        </p15:guide>
        <p15:guide id="49" orient="horz" pos="4422" userDrawn="1">
          <p15:clr>
            <a:srgbClr val="F26B43"/>
          </p15:clr>
        </p15:guide>
        <p15:guide id="50" orient="horz" pos="46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5.14%20Prezentacja%20System%20wyboru%20projekt&#243;w.pptx" TargetMode="External"/><Relationship Id="rId2" Type="http://schemas.openxmlformats.org/officeDocument/2006/relationships/hyperlink" Target="mailto:edukacja.efs@pomorskie.eu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funduszeuepomorskie.pl/nabory/8202-57-edukacja-przedszkolna-fepm0507-iz00-00125" TargetMode="External"/><Relationship Id="rId4" Type="http://schemas.openxmlformats.org/officeDocument/2006/relationships/hyperlink" Target="https://funduszeuepomorskie.pl/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sowa2021.efs.gov.pl/" TargetMode="Externa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726208F-D6F7-1381-5132-3B60A6BFE7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1450" y="3059757"/>
            <a:ext cx="8568541" cy="1087764"/>
          </a:xfrm>
        </p:spPr>
        <p:txBody>
          <a:bodyPr>
            <a:normAutofit fontScale="90000"/>
          </a:bodyPr>
          <a:lstStyle/>
          <a:p>
            <a:r>
              <a:rPr lang="pl-PL" sz="3100" dirty="0"/>
              <a:t>Fundusze Europejskie dla Pomorza 2021-2027</a:t>
            </a:r>
            <a:br>
              <a:rPr lang="pl-PL" dirty="0"/>
            </a:br>
            <a:endParaRPr lang="pl-PL" dirty="0"/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id="{0F4B11A1-2445-C731-5567-0EBA6FAF89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1450" y="3779837"/>
            <a:ext cx="7920037" cy="1080000"/>
          </a:xfrm>
        </p:spPr>
        <p:txBody>
          <a:bodyPr>
            <a:normAutofit fontScale="25000" lnSpcReduction="20000"/>
          </a:bodyPr>
          <a:lstStyle/>
          <a:p>
            <a:r>
              <a:rPr lang="pl-PL" sz="11200" dirty="0"/>
              <a:t>Wniosek o dofinansowanie projektu – praca            w aplikacji SOWA EFS</a:t>
            </a:r>
          </a:p>
          <a:p>
            <a:r>
              <a:rPr lang="pl-PL" sz="11200"/>
              <a:t>Działanie 5.7. </a:t>
            </a:r>
            <a:r>
              <a:rPr lang="pl-PL" sz="11200" dirty="0"/>
              <a:t>Edukacja przedszkolna </a:t>
            </a:r>
          </a:p>
          <a:p>
            <a:r>
              <a:rPr lang="pl-PL" sz="9600" dirty="0"/>
              <a:t>14 stycznia 2026 r.</a:t>
            </a:r>
          </a:p>
        </p:txBody>
      </p:sp>
    </p:spTree>
    <p:extLst>
      <p:ext uri="{BB962C8B-B14F-4D97-AF65-F5344CB8AC3E}">
        <p14:creationId xmlns:p14="http://schemas.microsoft.com/office/powerpoint/2010/main" val="243040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5B74316-9EA7-4BA5-AAB8-9525E5A01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5" y="395461"/>
            <a:ext cx="8640381" cy="1080001"/>
          </a:xfrm>
        </p:spPr>
        <p:txBody>
          <a:bodyPr>
            <a:normAutofit/>
          </a:bodyPr>
          <a:lstStyle/>
          <a:p>
            <a:r>
              <a:rPr lang="pl-PL" sz="3000" dirty="0">
                <a:latin typeface="Arial" panose="020B0604020202020204" pitchFamily="34" charset="0"/>
                <a:cs typeface="Arial" panose="020B0604020202020204" pitchFamily="34" charset="0"/>
              </a:rPr>
              <a:t>Nabór numer FEPM.05.07-IZ.00-001/25 (2 z 2)</a:t>
            </a:r>
            <a:endParaRPr lang="pl-PL" sz="3000" dirty="0"/>
          </a:p>
        </p:txBody>
      </p:sp>
      <p:pic>
        <p:nvPicPr>
          <p:cNvPr id="9" name="Symbol zastępczy zawartości 8" descr="Widok systemu aplikacyjnego SOWA - utwórz wniosek ">
            <a:extLst>
              <a:ext uri="{FF2B5EF4-FFF2-40B4-BE49-F238E27FC236}">
                <a16:creationId xmlns:a16="http://schemas.microsoft.com/office/drawing/2014/main" id="{9FD6BA6C-FC6A-487B-B127-4EDB51007F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442" y="1835621"/>
            <a:ext cx="8640763" cy="4390686"/>
          </a:xfrm>
        </p:spPr>
      </p:pic>
    </p:spTree>
    <p:extLst>
      <p:ext uri="{BB962C8B-B14F-4D97-AF65-F5344CB8AC3E}">
        <p14:creationId xmlns:p14="http://schemas.microsoft.com/office/powerpoint/2010/main" val="581821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90BF1DC-50A0-4D61-8F50-76257A45E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323453"/>
            <a:ext cx="8640381" cy="1080001"/>
          </a:xfrm>
        </p:spPr>
        <p:txBody>
          <a:bodyPr>
            <a:normAutofit/>
          </a:bodyPr>
          <a:lstStyle/>
          <a:p>
            <a:r>
              <a:rPr lang="pl-PL" sz="3000" dirty="0">
                <a:latin typeface="Arial" panose="020B0604020202020204" pitchFamily="34" charset="0"/>
                <a:cs typeface="Arial" panose="020B0604020202020204" pitchFamily="34" charset="0"/>
              </a:rPr>
              <a:t>Tworzenie wniosku z poziomu Naboru (1 z 2)</a:t>
            </a:r>
            <a:endParaRPr lang="pl-PL" sz="3000" dirty="0"/>
          </a:p>
        </p:txBody>
      </p:sp>
      <p:pic>
        <p:nvPicPr>
          <p:cNvPr id="5" name="Symbol zastępczy zawartości 4" descr="Widok systemu aplikacyjnego SOWA - utwórz projekt ">
            <a:extLst>
              <a:ext uri="{FF2B5EF4-FFF2-40B4-BE49-F238E27FC236}">
                <a16:creationId xmlns:a16="http://schemas.microsoft.com/office/drawing/2014/main" id="{C2034BB0-A38D-4F96-86B4-E652C1F693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31" y="1403454"/>
            <a:ext cx="8923017" cy="4552846"/>
          </a:xfrm>
        </p:spPr>
      </p:pic>
    </p:spTree>
    <p:extLst>
      <p:ext uri="{BB962C8B-B14F-4D97-AF65-F5344CB8AC3E}">
        <p14:creationId xmlns:p14="http://schemas.microsoft.com/office/powerpoint/2010/main" val="1186446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250CD6-0DB7-47F3-93C3-B371BFD4C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007" y="323453"/>
            <a:ext cx="8640381" cy="1080001"/>
          </a:xfrm>
        </p:spPr>
        <p:txBody>
          <a:bodyPr>
            <a:normAutofit/>
          </a:bodyPr>
          <a:lstStyle/>
          <a:p>
            <a:r>
              <a:rPr lang="pl-PL" sz="3000" dirty="0">
                <a:latin typeface="Arial" panose="020B0604020202020204" pitchFamily="34" charset="0"/>
                <a:cs typeface="Arial" panose="020B0604020202020204" pitchFamily="34" charset="0"/>
              </a:rPr>
              <a:t>Tworzenie wniosku z poziomu Naboru (2 z 2)</a:t>
            </a:r>
            <a:endParaRPr lang="pl-PL" sz="3000" dirty="0"/>
          </a:p>
        </p:txBody>
      </p:sp>
      <p:pic>
        <p:nvPicPr>
          <p:cNvPr id="9" name="Symbol zastępczy zawartości 8" descr="Widok systemu aplikacyjnego SOWA - projekt został utworzony ">
            <a:extLst>
              <a:ext uri="{FF2B5EF4-FFF2-40B4-BE49-F238E27FC236}">
                <a16:creationId xmlns:a16="http://schemas.microsoft.com/office/drawing/2014/main" id="{5836F3A0-508B-46C4-A90E-2472DA4C78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2037680"/>
            <a:ext cx="8640763" cy="4563815"/>
          </a:xfrm>
        </p:spPr>
      </p:pic>
    </p:spTree>
    <p:extLst>
      <p:ext uri="{BB962C8B-B14F-4D97-AF65-F5344CB8AC3E}">
        <p14:creationId xmlns:p14="http://schemas.microsoft.com/office/powerpoint/2010/main" val="3076135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1CA7427-0505-4A7B-BA3A-06F274763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907" y="426321"/>
            <a:ext cx="8640381" cy="1080001"/>
          </a:xfrm>
        </p:spPr>
        <p:txBody>
          <a:bodyPr>
            <a:normAutofit/>
          </a:bodyPr>
          <a:lstStyle/>
          <a:p>
            <a:r>
              <a:rPr lang="pl-PL" sz="3000" dirty="0">
                <a:latin typeface="Arial" panose="020B0604020202020204" pitchFamily="34" charset="0"/>
                <a:cs typeface="Arial" panose="020B0604020202020204" pitchFamily="34" charset="0"/>
              </a:rPr>
              <a:t>Moje projekty</a:t>
            </a:r>
            <a:endParaRPr lang="pl-PL" sz="3000" dirty="0"/>
          </a:p>
        </p:txBody>
      </p:sp>
      <p:pic>
        <p:nvPicPr>
          <p:cNvPr id="5" name="Symbol zastępczy zawartości 4" descr="Widok systemu aplikacyjnego SOWA - sprawdz, podgląd, edytuj, prześlij">
            <a:extLst>
              <a:ext uri="{FF2B5EF4-FFF2-40B4-BE49-F238E27FC236}">
                <a16:creationId xmlns:a16="http://schemas.microsoft.com/office/drawing/2014/main" id="{46E1CA38-AB8A-4B11-B857-132FAD558F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57" y="1691605"/>
            <a:ext cx="8640763" cy="4547530"/>
          </a:xfrm>
        </p:spPr>
      </p:pic>
    </p:spTree>
    <p:extLst>
      <p:ext uri="{BB962C8B-B14F-4D97-AF65-F5344CB8AC3E}">
        <p14:creationId xmlns:p14="http://schemas.microsoft.com/office/powerpoint/2010/main" val="3789605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2CCD23-2170-4741-80C9-1DD0F8ADF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251445"/>
            <a:ext cx="8640381" cy="1080001"/>
          </a:xfrm>
        </p:spPr>
        <p:txBody>
          <a:bodyPr>
            <a:normAutofit/>
          </a:bodyPr>
          <a:lstStyle/>
          <a:p>
            <a:r>
              <a:rPr lang="pl-PL" sz="3000" dirty="0">
                <a:latin typeface="Arial" panose="020B0604020202020204" pitchFamily="34" charset="0"/>
                <a:cs typeface="Arial" panose="020B0604020202020204" pitchFamily="34" charset="0"/>
              </a:rPr>
              <a:t>Tworzenie wniosku z poziomu Projektów organizacji</a:t>
            </a:r>
            <a:endParaRPr lang="pl-PL" sz="3000" dirty="0"/>
          </a:p>
        </p:txBody>
      </p:sp>
      <p:pic>
        <p:nvPicPr>
          <p:cNvPr id="7" name="Symbol zastępczy zawartości 6" descr="Widok systemu aplikacyjnego SOWA - utwórz projekt">
            <a:extLst>
              <a:ext uri="{FF2B5EF4-FFF2-40B4-BE49-F238E27FC236}">
                <a16:creationId xmlns:a16="http://schemas.microsoft.com/office/drawing/2014/main" id="{EE354499-D045-413F-91F8-25A7F9C699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02" y="1475581"/>
            <a:ext cx="9650125" cy="4888650"/>
          </a:xfrm>
        </p:spPr>
      </p:pic>
    </p:spTree>
    <p:extLst>
      <p:ext uri="{BB962C8B-B14F-4D97-AF65-F5344CB8AC3E}">
        <p14:creationId xmlns:p14="http://schemas.microsoft.com/office/powerpoint/2010/main" val="7053331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760C627-B4BA-4143-8096-9DD505D59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323453"/>
            <a:ext cx="8640381" cy="1080001"/>
          </a:xfrm>
        </p:spPr>
        <p:txBody>
          <a:bodyPr>
            <a:normAutofit/>
          </a:bodyPr>
          <a:lstStyle/>
          <a:p>
            <a:r>
              <a:rPr lang="pl-PL" sz="3000" dirty="0">
                <a:latin typeface="Arial" panose="020B0604020202020204" pitchFamily="34" charset="0"/>
                <a:cs typeface="Arial" panose="020B0604020202020204" pitchFamily="34" charset="0"/>
              </a:rPr>
              <a:t>Moje Projekty - menu</a:t>
            </a:r>
          </a:p>
        </p:txBody>
      </p:sp>
      <p:pic>
        <p:nvPicPr>
          <p:cNvPr id="9" name="Symbol zastępczy zawartości 8" descr="Widok systemu aplikacyjnego SOWA - zespól projektowy">
            <a:extLst>
              <a:ext uri="{FF2B5EF4-FFF2-40B4-BE49-F238E27FC236}">
                <a16:creationId xmlns:a16="http://schemas.microsoft.com/office/drawing/2014/main" id="{BC08C113-44B3-4D5A-9875-A62E000AB6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873" y="1763613"/>
            <a:ext cx="8640763" cy="4477032"/>
          </a:xfrm>
        </p:spPr>
      </p:pic>
    </p:spTree>
    <p:extLst>
      <p:ext uri="{BB962C8B-B14F-4D97-AF65-F5344CB8AC3E}">
        <p14:creationId xmlns:p14="http://schemas.microsoft.com/office/powerpoint/2010/main" val="26300522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726208F-D6F7-1381-5132-3B60A6BFE7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5848" y="3235955"/>
            <a:ext cx="7920115" cy="1087764"/>
          </a:xfrm>
        </p:spPr>
        <p:txBody>
          <a:bodyPr>
            <a:noAutofit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Kluczowe informacje przy składaniu wniosków o dofinansowanie projektów </a:t>
            </a:r>
            <a:b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 konkurencyjnej procedurze </a:t>
            </a:r>
            <a:b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dla Działań EFS+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38150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0CE173B-FE4D-4260-933C-0C4C609B2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5" y="344955"/>
            <a:ext cx="8640381" cy="1080001"/>
          </a:xfrm>
        </p:spPr>
        <p:txBody>
          <a:bodyPr/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Wzór wniosku o dofinansowanie projektu (1 z 2)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BE6E9F4-72C5-44D9-9C76-3C9926A930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17</a:t>
            </a:fld>
            <a:endParaRPr lang="pl-PL" dirty="0"/>
          </a:p>
        </p:txBody>
      </p:sp>
      <p:pic>
        <p:nvPicPr>
          <p:cNvPr id="8" name="Symbol zastępczy zawartości 7" descr="Widok systemu aplikacyjnego SOWA - wniosek">
            <a:extLst>
              <a:ext uri="{FF2B5EF4-FFF2-40B4-BE49-F238E27FC236}">
                <a16:creationId xmlns:a16="http://schemas.microsoft.com/office/drawing/2014/main" id="{E4DD7828-A1C3-4AB7-9380-0A85904467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94" y="1450236"/>
            <a:ext cx="9217024" cy="4930147"/>
          </a:xfrm>
        </p:spPr>
      </p:pic>
    </p:spTree>
    <p:extLst>
      <p:ext uri="{BB962C8B-B14F-4D97-AF65-F5344CB8AC3E}">
        <p14:creationId xmlns:p14="http://schemas.microsoft.com/office/powerpoint/2010/main" val="27662629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00FE3DF-41EB-4EED-A628-38FD366DE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736" y="359838"/>
            <a:ext cx="8640381" cy="1080001"/>
          </a:xfrm>
        </p:spPr>
        <p:txBody>
          <a:bodyPr/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Wzór wniosku o dofinansowanie projektu (2 z 2)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081553B-9A5B-4253-B547-34296DC3C4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18</a:t>
            </a:fld>
            <a:endParaRPr lang="pl-PL" dirty="0"/>
          </a:p>
        </p:txBody>
      </p:sp>
      <p:pic>
        <p:nvPicPr>
          <p:cNvPr id="9" name="Symbol zastępczy zawartości 6" descr="Widok systemu aplikacyjnego SOWA - wniosek">
            <a:extLst>
              <a:ext uri="{FF2B5EF4-FFF2-40B4-BE49-F238E27FC236}">
                <a16:creationId xmlns:a16="http://schemas.microsoft.com/office/drawing/2014/main" id="{284107FA-4412-4548-8347-D9F7197B2F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85" y="1362466"/>
            <a:ext cx="8928993" cy="5265825"/>
          </a:xfrm>
        </p:spPr>
      </p:pic>
    </p:spTree>
    <p:extLst>
      <p:ext uri="{BB962C8B-B14F-4D97-AF65-F5344CB8AC3E}">
        <p14:creationId xmlns:p14="http://schemas.microsoft.com/office/powerpoint/2010/main" val="28058954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DC31A6B-12FD-4FBA-B11C-F2D6249A8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Sekcja: Wnioskodawca i realizatorzy (1 z 2)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08594B8-692D-4481-9418-9C0089F3B9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19</a:t>
            </a:fld>
            <a:endParaRPr lang="pl-PL" dirty="0"/>
          </a:p>
        </p:txBody>
      </p:sp>
      <p:pic>
        <p:nvPicPr>
          <p:cNvPr id="7" name="Symbol zastępczy zawartości 6" descr="Widok systemu aplikacyjnego SOWA - wnioskodawca i realizatorzy">
            <a:extLst>
              <a:ext uri="{FF2B5EF4-FFF2-40B4-BE49-F238E27FC236}">
                <a16:creationId xmlns:a16="http://schemas.microsoft.com/office/drawing/2014/main" id="{0901B4DA-0781-4E1D-814A-CD9F9EEF85B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439835"/>
            <a:ext cx="9221088" cy="486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045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908" y="445184"/>
            <a:ext cx="8640381" cy="1080001"/>
          </a:xfrm>
        </p:spPr>
        <p:txBody>
          <a:bodyPr>
            <a:normAutofit/>
          </a:bodyPr>
          <a:lstStyle/>
          <a:p>
            <a:r>
              <a:rPr lang="pl-PL" sz="3000" dirty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endParaRPr lang="pl-PL" sz="3000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010" y="1187708"/>
            <a:ext cx="8928895" cy="5184258"/>
          </a:xfrm>
        </p:spPr>
        <p:txBody>
          <a:bodyPr>
            <a:normAutofit fontScale="62500" lnSpcReduction="20000"/>
          </a:bodyPr>
          <a:lstStyle/>
          <a:p>
            <a:pPr marL="457200" lvl="1" indent="-457200">
              <a:lnSpc>
                <a:spcPct val="150000"/>
              </a:lnSpc>
              <a:spcAft>
                <a:spcPts val="0"/>
              </a:spcAft>
              <a:buClr>
                <a:srgbClr val="002060"/>
              </a:buClr>
              <a:buFont typeface="+mj-lt"/>
              <a:buAutoNum type="arabicPeriod"/>
            </a:pPr>
            <a:r>
              <a:rPr lang="pl-PL" sz="3200" b="1" dirty="0">
                <a:latin typeface="Arial" panose="020B0604020202020204" pitchFamily="34" charset="0"/>
                <a:cs typeface="Arial" panose="020B0604020202020204" pitchFamily="34" charset="0"/>
              </a:rPr>
              <a:t>SOWA EFS</a:t>
            </a:r>
          </a:p>
          <a:p>
            <a:pPr marL="961172" lvl="2" indent="-457200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Tworzenie konta</a:t>
            </a:r>
          </a:p>
          <a:p>
            <a:pPr marL="961172" lvl="2" indent="-457200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Rejestracja organizacji</a:t>
            </a:r>
          </a:p>
          <a:p>
            <a:pPr marL="961172" lvl="2" indent="-457200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Nabory</a:t>
            </a:r>
          </a:p>
          <a:p>
            <a:pPr marL="961172" lvl="2" indent="-457200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Projekty</a:t>
            </a:r>
          </a:p>
          <a:p>
            <a:pPr marL="457200" lvl="1" indent="-457200">
              <a:lnSpc>
                <a:spcPct val="150000"/>
              </a:lnSpc>
              <a:spcAft>
                <a:spcPts val="0"/>
              </a:spcAft>
              <a:buClr>
                <a:srgbClr val="002060"/>
              </a:buClr>
              <a:buFont typeface="+mj-lt"/>
              <a:buAutoNum type="arabicPeriod"/>
            </a:pPr>
            <a:r>
              <a:rPr lang="pl-PL" sz="3200" b="1" dirty="0">
                <a:latin typeface="Arial" panose="020B0604020202020204" pitchFamily="34" charset="0"/>
                <a:cs typeface="Arial" panose="020B0604020202020204" pitchFamily="34" charset="0"/>
              </a:rPr>
              <a:t>Kluczowe informacje przy składaniu wniosków w konkurencyjnej procedurze dla Działań EFS+ </a:t>
            </a:r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marL="961172" lvl="2" indent="-457200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Poprawne wskazanie nazwy podmiotu</a:t>
            </a:r>
          </a:p>
          <a:p>
            <a:pPr marL="961172" lvl="2" indent="-457200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Zgodność ze szczegółowymi uwarunkowaniami określonymi dla naboru</a:t>
            </a:r>
          </a:p>
          <a:p>
            <a:pPr marL="961172" lvl="2" indent="-457200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Kompletność wniosku o dofinansowanie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529927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BDFFF29-F126-4CFC-909D-8BB603525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819" y="283194"/>
            <a:ext cx="8640381" cy="1080001"/>
          </a:xfrm>
        </p:spPr>
        <p:txBody>
          <a:bodyPr/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Sekcja: Wnioskodawca i realizatorzy (2 z 2)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4AA8583-D93A-4ED9-90B9-1F1689CA95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20</a:t>
            </a:fld>
            <a:endParaRPr lang="pl-PL" dirty="0"/>
          </a:p>
        </p:txBody>
      </p:sp>
      <p:pic>
        <p:nvPicPr>
          <p:cNvPr id="14" name="Symbol zastępczy zawartości 7" descr="Widok systemu aplikacyjnego SOWA - inne podmioty">
            <a:extLst>
              <a:ext uri="{FF2B5EF4-FFF2-40B4-BE49-F238E27FC236}">
                <a16:creationId xmlns:a16="http://schemas.microsoft.com/office/drawing/2014/main" id="{6E475A65-22D3-45ED-B1B8-F215D681C1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70" y="1228107"/>
            <a:ext cx="9439927" cy="5103460"/>
          </a:xfrm>
        </p:spPr>
      </p:pic>
    </p:spTree>
    <p:extLst>
      <p:ext uri="{BB962C8B-B14F-4D97-AF65-F5344CB8AC3E}">
        <p14:creationId xmlns:p14="http://schemas.microsoft.com/office/powerpoint/2010/main" val="41645109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29B03ED-B6C5-4284-B524-D70266E0C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768" y="359835"/>
            <a:ext cx="8640381" cy="1080001"/>
          </a:xfrm>
        </p:spPr>
        <p:txBody>
          <a:bodyPr/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Poprawne wskazanie nazwy podmiotu we wniosku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ED58F97-BEA8-4DC4-AD50-2974235D2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999" y="1223553"/>
            <a:ext cx="8380149" cy="558062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  <a:t>WAŻNE!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SOWA EFS zawsze rozpoznaje Realizatora jako Partnera, czyli:  </a:t>
            </a:r>
          </a:p>
          <a:p>
            <a:pPr marL="0" indent="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2200" b="1" u="sng" dirty="0">
                <a:latin typeface="Arial" panose="020B0604020202020204" pitchFamily="34" charset="0"/>
                <a:cs typeface="Arial" panose="020B0604020202020204" pitchFamily="34" charset="0"/>
              </a:rPr>
              <a:t>PARTNER = REALIZATOR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  <a:t>(Obowiązują zapisy art. 39 ustawy wdrożeniowej)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Jeśli projekt ma być realizowany przez jednostkę/podmiot podległe Wnioskodawcy lub Partnerowi należy wpisać w sekcji wniosku</a:t>
            </a:r>
            <a:b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i="1" dirty="0">
                <a:latin typeface="Arial" panose="020B0604020202020204" pitchFamily="34" charset="0"/>
                <a:cs typeface="Arial" panose="020B0604020202020204" pitchFamily="34" charset="0"/>
              </a:rPr>
              <a:t>Wnioskodawca i realizatorzy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 w polu Nazwa: </a:t>
            </a:r>
          </a:p>
          <a:p>
            <a:pPr marL="0" indent="0"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  <a:t>nazwę jednostki nadrzędnej / nazwę maksymalnie jednej jednostki podległej</a:t>
            </a:r>
            <a:b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22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  <a:t>W polach dotyczących danych adresowych należy wpisać dane dotyczące właściwej jednostki nadrzędnej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F81B522-AFDA-4F13-9E15-782FAF0E7B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002596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8525D11-A3AB-440E-B9A0-4A7B1F93C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417" y="359838"/>
            <a:ext cx="8640381" cy="1080001"/>
          </a:xfrm>
        </p:spPr>
        <p:txBody>
          <a:bodyPr/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Sekcja: Wskaźniki projektu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65159D1-3353-45D0-AA4B-F1CACEDE49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22</a:t>
            </a:fld>
            <a:endParaRPr lang="pl-PL" dirty="0"/>
          </a:p>
        </p:txBody>
      </p:sp>
      <p:pic>
        <p:nvPicPr>
          <p:cNvPr id="5" name="Symbol zastępczy zawartości 6" descr="Widok systemu aplikacyjnego SOWA - wskaźniki">
            <a:extLst>
              <a:ext uri="{FF2B5EF4-FFF2-40B4-BE49-F238E27FC236}">
                <a16:creationId xmlns:a16="http://schemas.microsoft.com/office/drawing/2014/main" id="{00EB7F2F-FBE7-403E-99A5-7922A9FD4B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03" y="1259557"/>
            <a:ext cx="8639907" cy="4679950"/>
          </a:xfrm>
        </p:spPr>
      </p:pic>
    </p:spTree>
    <p:extLst>
      <p:ext uri="{BB962C8B-B14F-4D97-AF65-F5344CB8AC3E}">
        <p14:creationId xmlns:p14="http://schemas.microsoft.com/office/powerpoint/2010/main" val="37447416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C6FDFAB-4425-4C39-BE0D-9129B1612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4" y="395461"/>
            <a:ext cx="8640381" cy="1080001"/>
          </a:xfrm>
        </p:spPr>
        <p:txBody>
          <a:bodyPr>
            <a:normAutofit/>
          </a:bodyPr>
          <a:lstStyle/>
          <a:p>
            <a:r>
              <a:rPr lang="pl-PL" sz="3000" dirty="0"/>
              <a:t>Sekcja: Oświadczenia</a:t>
            </a:r>
          </a:p>
        </p:txBody>
      </p:sp>
      <p:pic>
        <p:nvPicPr>
          <p:cNvPr id="5" name="Symbol zastępczy zawartości 4" descr="Widok systemu aplikacyjnego SOWA - oświadczenia">
            <a:extLst>
              <a:ext uri="{FF2B5EF4-FFF2-40B4-BE49-F238E27FC236}">
                <a16:creationId xmlns:a16="http://schemas.microsoft.com/office/drawing/2014/main" id="{79D63AFB-3407-4434-8C34-93601C3492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88" y="1907629"/>
            <a:ext cx="8843254" cy="3043769"/>
          </a:xfrm>
        </p:spPr>
      </p:pic>
    </p:spTree>
    <p:extLst>
      <p:ext uri="{BB962C8B-B14F-4D97-AF65-F5344CB8AC3E}">
        <p14:creationId xmlns:p14="http://schemas.microsoft.com/office/powerpoint/2010/main" val="40281558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C6FDFAB-4425-4C39-BE0D-9129B1612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5" y="475565"/>
            <a:ext cx="8640381" cy="1080001"/>
          </a:xfrm>
        </p:spPr>
        <p:txBody>
          <a:bodyPr>
            <a:normAutofit/>
          </a:bodyPr>
          <a:lstStyle/>
          <a:p>
            <a:r>
              <a:rPr lang="pl-PL" sz="3000" dirty="0">
                <a:latin typeface="Arial" panose="020B0604020202020204" pitchFamily="34" charset="0"/>
                <a:cs typeface="Arial" panose="020B0604020202020204" pitchFamily="34" charset="0"/>
              </a:rPr>
              <a:t>Sekcja: Dodatkowe informacje (1 z 2)</a:t>
            </a:r>
            <a:endParaRPr lang="pl-PL" sz="3000" dirty="0"/>
          </a:p>
        </p:txBody>
      </p:sp>
      <p:pic>
        <p:nvPicPr>
          <p:cNvPr id="9" name="Symbol zastępczy zawartości 8" descr="Widok systemu aplikacyjnego SOWA - dodatkowe infromacje ">
            <a:extLst>
              <a:ext uri="{FF2B5EF4-FFF2-40B4-BE49-F238E27FC236}">
                <a16:creationId xmlns:a16="http://schemas.microsoft.com/office/drawing/2014/main" id="{058DFE2C-7955-4BA1-88E5-9D3140DD6A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570" y="1403573"/>
            <a:ext cx="5494206" cy="4901536"/>
          </a:xfrm>
        </p:spPr>
      </p:pic>
    </p:spTree>
    <p:extLst>
      <p:ext uri="{BB962C8B-B14F-4D97-AF65-F5344CB8AC3E}">
        <p14:creationId xmlns:p14="http://schemas.microsoft.com/office/powerpoint/2010/main" val="10018446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C6FDFAB-4425-4C39-BE0D-9129B1612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000" dirty="0">
                <a:latin typeface="Arial" panose="020B0604020202020204" pitchFamily="34" charset="0"/>
                <a:cs typeface="Arial" panose="020B0604020202020204" pitchFamily="34" charset="0"/>
              </a:rPr>
              <a:t>Sekcja: Dodatkowe informacje (2 z 2)</a:t>
            </a:r>
            <a:endParaRPr lang="pl-PL" sz="3000" dirty="0"/>
          </a:p>
        </p:txBody>
      </p:sp>
      <p:pic>
        <p:nvPicPr>
          <p:cNvPr id="8" name="Symbol zastępczy zawartości 4" descr="Widok systemu aplikacyjnego SOWA - dodatkowe informacje">
            <a:extLst>
              <a:ext uri="{FF2B5EF4-FFF2-40B4-BE49-F238E27FC236}">
                <a16:creationId xmlns:a16="http://schemas.microsoft.com/office/drawing/2014/main" id="{AA7B66C3-6A8F-48C2-B987-0434DBF8D0C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602" y="1691605"/>
            <a:ext cx="6549024" cy="1656184"/>
          </a:xfrm>
        </p:spPr>
      </p:pic>
      <p:pic>
        <p:nvPicPr>
          <p:cNvPr id="9" name="Symbol zastępczy zawartości 8" descr="Widok systemu aplikacyjnego SOWA - sekcja dodatkowe informacje ">
            <a:extLst>
              <a:ext uri="{FF2B5EF4-FFF2-40B4-BE49-F238E27FC236}">
                <a16:creationId xmlns:a16="http://schemas.microsoft.com/office/drawing/2014/main" id="{828045A8-8FA8-47E6-AAB6-F65EA177EA0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722399" y="3347789"/>
            <a:ext cx="6436227" cy="363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1440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C6FDFAB-4425-4C39-BE0D-9129B1612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Sekcja: Załącznik</a:t>
            </a:r>
            <a:endParaRPr lang="pl-PL" dirty="0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031F98F-F6C3-43A8-BFD6-981A2ED8AE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9482" y="2555701"/>
            <a:ext cx="7848392" cy="4680018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Załącznik należy pobrać z Regulaminu wyboru projektów </a:t>
            </a:r>
            <a:b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(Załącznik nr 26),</a:t>
            </a:r>
          </a:p>
          <a:p>
            <a:pPr marL="342900" indent="-342900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Nie należy modyfikować treści załącznika,</a:t>
            </a:r>
          </a:p>
          <a:p>
            <a:pPr marL="342900" indent="-342900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Należy wypełnić prawidłowo załącznik,</a:t>
            </a:r>
          </a:p>
          <a:p>
            <a:pPr marL="342900" indent="-342900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KOP weryfikuje, czy załącznik podpisała osoba wskazana we wniosku w sekcji Dodatkowe informacje.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Załącznik do wniosku musi być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podpisany PODPISEM KWALIFIKOWANYM przez osobę/osoby upoważnioną/e do reprezentowania Wnioskodawcy.</a:t>
            </a:r>
          </a:p>
          <a:p>
            <a:endParaRPr lang="pl-PL" dirty="0"/>
          </a:p>
        </p:txBody>
      </p:sp>
      <p:pic>
        <p:nvPicPr>
          <p:cNvPr id="12" name="Symbol zastępczy zawartości 4" descr="Widok systemu aplikacyjnego SOWA - załączniki">
            <a:extLst>
              <a:ext uri="{FF2B5EF4-FFF2-40B4-BE49-F238E27FC236}">
                <a16:creationId xmlns:a16="http://schemas.microsoft.com/office/drawing/2014/main" id="{4C59DFE5-4163-401A-B721-E9862081C28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698" y="1512018"/>
            <a:ext cx="4140200" cy="935638"/>
          </a:xfrm>
        </p:spPr>
      </p:pic>
    </p:spTree>
    <p:extLst>
      <p:ext uri="{BB962C8B-B14F-4D97-AF65-F5344CB8AC3E}">
        <p14:creationId xmlns:p14="http://schemas.microsoft.com/office/powerpoint/2010/main" val="37965361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640E28F-77E7-43A1-BA10-9545985FD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5" y="323453"/>
            <a:ext cx="8640381" cy="1080001"/>
          </a:xfrm>
        </p:spPr>
        <p:txBody>
          <a:bodyPr>
            <a:normAutofit/>
          </a:bodyPr>
          <a:lstStyle/>
          <a:p>
            <a:r>
              <a:rPr lang="pl-PL" sz="3000" dirty="0">
                <a:latin typeface="Arial" panose="020B0604020202020204" pitchFamily="34" charset="0"/>
                <a:cs typeface="Arial" panose="020B0604020202020204" pitchFamily="34" charset="0"/>
              </a:rPr>
              <a:t>Przesłanie wniosku do instytucji</a:t>
            </a:r>
            <a:endParaRPr lang="pl-PL" sz="3000" dirty="0"/>
          </a:p>
        </p:txBody>
      </p:sp>
      <p:pic>
        <p:nvPicPr>
          <p:cNvPr id="5" name="Symbol zastępczy zawartości 4" descr="Widok systemu aplikacyjnego SOWA - prześlij">
            <a:extLst>
              <a:ext uri="{FF2B5EF4-FFF2-40B4-BE49-F238E27FC236}">
                <a16:creationId xmlns:a16="http://schemas.microsoft.com/office/drawing/2014/main" id="{E4EE1125-61D0-4084-AE95-B87F2AB6EB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62" y="1979837"/>
            <a:ext cx="8640763" cy="4402414"/>
          </a:xfrm>
        </p:spPr>
      </p:pic>
    </p:spTree>
    <p:extLst>
      <p:ext uri="{BB962C8B-B14F-4D97-AF65-F5344CB8AC3E}">
        <p14:creationId xmlns:p14="http://schemas.microsoft.com/office/powerpoint/2010/main" val="12607958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E0A27D8-7562-431D-8A88-E7899582A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Kontakt w czasie trwania naboru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112AD70-A167-4F47-9A99-CFA3403E7B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Pytania należy kierować na adres poczty elektronicznej: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pl-PL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edukacja.efs@pomorskie.eu</a:t>
            </a:r>
            <a:endParaRPr lang="pl-PL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1800"/>
              </a:spcBef>
              <a:buNone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Najczęściej zadawane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  <a:hlinkClick r:id="rId3" action="ppaction://hlinkpres?slideindex=1&amp;slidetitle="/>
              </a:rPr>
              <a:t>pytania i odpowiedzi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publikowane są na stronie internetowej </a:t>
            </a:r>
            <a:r>
              <a:rPr lang="pl-PL" u="sng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FEP 2021-2027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 zakładce dedykowanej naborowi</a:t>
            </a:r>
          </a:p>
          <a:p>
            <a:pPr marL="0" indent="0">
              <a:lnSpc>
                <a:spcPct val="150000"/>
              </a:lnSpc>
              <a:spcBef>
                <a:spcPts val="1800"/>
              </a:spcBef>
              <a:buNone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https://funduszeuepomorskie.pl/nabory/8202-57-edukacja-przedszkolna-fepm0507-iz00-00125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1800"/>
              </a:spcBef>
              <a:buNone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Wysyłając wniosek w ramach naboru, szczególnie w ostatnim dniu naboru należy uwzględnić, że kontakt ze wsparciem technicznym SOWA EFS jest możliwy jedynie od poniedziałku do piątku (dni robocze) w godzinach wskazanych w aplikacji SOWA EFS w zakładce „Wsparcie techniczne”.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828558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3FCFF8-B8E6-4BC4-9CCD-8DBCE954A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PODSUMOWANIE: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759B310-8491-4BC4-9D42-6AA52F8B1E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60000"/>
              </a:lnSpc>
              <a:spcBef>
                <a:spcPts val="1200"/>
              </a:spcBef>
              <a:buFont typeface="Arial" panose="020B0604020202020204" pitchFamily="34" charset="0"/>
              <a:buAutoNum type="arabicPeriod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Dane w SOWA EFS (REALIZATOR = PARTNER).</a:t>
            </a:r>
          </a:p>
          <a:p>
            <a:pPr marL="457200" indent="-457200">
              <a:lnSpc>
                <a:spcPct val="160000"/>
              </a:lnSpc>
              <a:spcBef>
                <a:spcPts val="1200"/>
              </a:spcBef>
              <a:buFont typeface="Arial" panose="020B0604020202020204" pitchFamily="34" charset="0"/>
              <a:buAutoNum type="arabicPeriod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Wybór wszystkich wskaźników wymienionych w Regulaminie wyboru projektów.</a:t>
            </a:r>
          </a:p>
          <a:p>
            <a:pPr marL="457200" indent="-457200">
              <a:lnSpc>
                <a:spcPct val="160000"/>
              </a:lnSpc>
              <a:spcBef>
                <a:spcPts val="1200"/>
              </a:spcBef>
              <a:buFont typeface="Arial" panose="020B0604020202020204" pitchFamily="34" charset="0"/>
              <a:buAutoNum type="arabicPeriod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Kompletność wniosku o dofinansowanie (Załącznik nr 26 do Regulaminu wyboru projektów, podpis kwalifikowany).</a:t>
            </a:r>
          </a:p>
          <a:p>
            <a:pPr marL="457200" indent="-457200">
              <a:lnSpc>
                <a:spcPct val="160000"/>
              </a:lnSpc>
              <a:spcBef>
                <a:spcPts val="1200"/>
              </a:spcBef>
              <a:buFont typeface="Arial" panose="020B0604020202020204" pitchFamily="34" charset="0"/>
              <a:buAutoNum type="arabicPeriod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Instrukcja merytoryczna wypełniania formularza wniosku o dofinansowanie (Załącznik nr 4 do Regulaminu wyboru projektów).</a:t>
            </a:r>
          </a:p>
        </p:txBody>
      </p:sp>
    </p:spTree>
    <p:extLst>
      <p:ext uri="{BB962C8B-B14F-4D97-AF65-F5344CB8AC3E}">
        <p14:creationId xmlns:p14="http://schemas.microsoft.com/office/powerpoint/2010/main" val="2620540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034BE10-4A7B-45F8-9F53-E6C16B14C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907" y="388545"/>
            <a:ext cx="8640381" cy="1080001"/>
          </a:xfrm>
        </p:spPr>
        <p:txBody>
          <a:bodyPr>
            <a:normAutofit/>
          </a:bodyPr>
          <a:lstStyle/>
          <a:p>
            <a:r>
              <a:rPr lang="pl-PL" sz="3000" dirty="0">
                <a:latin typeface="Arial" panose="020B0604020202020204" pitchFamily="34" charset="0"/>
                <a:cs typeface="Arial" panose="020B0604020202020204" pitchFamily="34" charset="0"/>
              </a:rPr>
              <a:t>Witamy w Systemie Obsługi Wniosków Aplikacyjnych… </a:t>
            </a:r>
            <a:r>
              <a:rPr lang="pl-PL" sz="3000" b="0" dirty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https://sowa2021.efs.gov.pl</a:t>
            </a:r>
            <a:endParaRPr lang="pl-PL" sz="3000" dirty="0"/>
          </a:p>
        </p:txBody>
      </p:sp>
      <p:pic>
        <p:nvPicPr>
          <p:cNvPr id="4" name="Symbol zastępczy zawartości 3" descr="Widok systemu aplikacyjnego SOWA">
            <a:extLst>
              <a:ext uri="{FF2B5EF4-FFF2-40B4-BE49-F238E27FC236}">
                <a16:creationId xmlns:a16="http://schemas.microsoft.com/office/drawing/2014/main" id="{08FD57F1-CDEE-4D92-ADB2-1CAE18998F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2509" y="1835621"/>
            <a:ext cx="9366793" cy="501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0553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726208F-D6F7-1381-5132-3B60A6BFE7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5848" y="3807636"/>
            <a:ext cx="7920115" cy="1087764"/>
          </a:xfrm>
        </p:spPr>
        <p:txBody>
          <a:bodyPr/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Owocnej pracy nad wnioskiem</a:t>
            </a:r>
            <a:b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o dofinansowanie projektu!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58748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80748F-0EF0-4023-8D0A-A916A1326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474186"/>
            <a:ext cx="8640381" cy="1080001"/>
          </a:xfrm>
        </p:spPr>
        <p:txBody>
          <a:bodyPr>
            <a:normAutofit/>
          </a:bodyPr>
          <a:lstStyle/>
          <a:p>
            <a:r>
              <a:rPr lang="pl-PL" sz="3000" dirty="0">
                <a:latin typeface="Arial" panose="020B0604020202020204" pitchFamily="34" charset="0"/>
                <a:cs typeface="Arial" panose="020B0604020202020204" pitchFamily="34" charset="0"/>
              </a:rPr>
              <a:t>Rejestracja konta użytkownika</a:t>
            </a:r>
            <a:endParaRPr lang="pl-PL" sz="3000" dirty="0"/>
          </a:p>
        </p:txBody>
      </p:sp>
      <p:pic>
        <p:nvPicPr>
          <p:cNvPr id="5" name="Symbol zastępczy zawartości 4" descr="Widok systemu aplikacyjnego SOWA - utwórz konto">
            <a:extLst>
              <a:ext uri="{FF2B5EF4-FFF2-40B4-BE49-F238E27FC236}">
                <a16:creationId xmlns:a16="http://schemas.microsoft.com/office/drawing/2014/main" id="{A155B268-A09C-4FBD-8160-455AFB3010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7394" y="1551717"/>
            <a:ext cx="9687913" cy="499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138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D56F98-9A36-409E-B3ED-A6A38F29B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851" y="386768"/>
            <a:ext cx="8640381" cy="1080001"/>
          </a:xfrm>
        </p:spPr>
        <p:txBody>
          <a:bodyPr>
            <a:normAutofit/>
          </a:bodyPr>
          <a:lstStyle/>
          <a:p>
            <a:r>
              <a:rPr lang="pl-PL" sz="3000" dirty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Użytkownicy</a:t>
            </a:r>
            <a:endParaRPr lang="pl-PL" sz="3000" dirty="0"/>
          </a:p>
        </p:txBody>
      </p:sp>
      <p:pic>
        <p:nvPicPr>
          <p:cNvPr id="4" name="Symbol zastępczy zawartości 3" descr="Widok systemu aplikacyjnego SOWA - profile użytkowników">
            <a:extLst>
              <a:ext uri="{FF2B5EF4-FFF2-40B4-BE49-F238E27FC236}">
                <a16:creationId xmlns:a16="http://schemas.microsoft.com/office/drawing/2014/main" id="{4571D69E-FDFE-4311-B162-69E631F45B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1870" y="1331565"/>
            <a:ext cx="9648342" cy="516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573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5111B4-94FE-464A-ABC0-68F6C60DF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907" y="393534"/>
            <a:ext cx="8640381" cy="1080001"/>
          </a:xfrm>
        </p:spPr>
        <p:txBody>
          <a:bodyPr>
            <a:normAutofit/>
          </a:bodyPr>
          <a:lstStyle/>
          <a:p>
            <a:r>
              <a:rPr lang="pl-PL" sz="3000" dirty="0">
                <a:latin typeface="Arial" panose="020B0604020202020204" pitchFamily="34" charset="0"/>
                <a:cs typeface="Arial" panose="020B0604020202020204" pitchFamily="34" charset="0"/>
              </a:rPr>
              <a:t>Moje konto</a:t>
            </a:r>
            <a:endParaRPr lang="pl-PL" sz="3000" dirty="0"/>
          </a:p>
        </p:txBody>
      </p:sp>
      <p:pic>
        <p:nvPicPr>
          <p:cNvPr id="5" name="Symbol zastępczy zawartości 4" descr="Widok systemu aplikacyjnego SOWA - rejestracja organizacji">
            <a:extLst>
              <a:ext uri="{FF2B5EF4-FFF2-40B4-BE49-F238E27FC236}">
                <a16:creationId xmlns:a16="http://schemas.microsoft.com/office/drawing/2014/main" id="{C6F76E9F-734F-4AD1-8C25-A25EC639CF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5524" y="1619597"/>
            <a:ext cx="8640763" cy="461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765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B9AFC1C-733E-49C0-829F-39708CF77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907" y="393900"/>
            <a:ext cx="8640381" cy="1080001"/>
          </a:xfrm>
        </p:spPr>
        <p:txBody>
          <a:bodyPr>
            <a:normAutofit/>
          </a:bodyPr>
          <a:lstStyle/>
          <a:p>
            <a:r>
              <a:rPr lang="pl-PL" sz="3000" dirty="0">
                <a:latin typeface="Arial" panose="020B0604020202020204" pitchFamily="34" charset="0"/>
                <a:cs typeface="Arial" panose="020B0604020202020204" pitchFamily="34" charset="0"/>
              </a:rPr>
              <a:t>Rejestracja organizacji</a:t>
            </a:r>
            <a:endParaRPr lang="pl-PL" sz="3000" dirty="0"/>
          </a:p>
        </p:txBody>
      </p:sp>
      <p:pic>
        <p:nvPicPr>
          <p:cNvPr id="4" name="Symbol zastępczy zawartości 3" descr="Rejestracja organizacji">
            <a:extLst>
              <a:ext uri="{FF2B5EF4-FFF2-40B4-BE49-F238E27FC236}">
                <a16:creationId xmlns:a16="http://schemas.microsoft.com/office/drawing/2014/main" id="{AA051008-A702-4FEC-9DF7-C006E1D3CD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8998" y="1619597"/>
            <a:ext cx="8973816" cy="479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243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CBF8F1-0101-4FB4-B0D9-D105FCF71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388614"/>
            <a:ext cx="8640381" cy="1080001"/>
          </a:xfrm>
        </p:spPr>
        <p:txBody>
          <a:bodyPr>
            <a:normAutofit/>
          </a:bodyPr>
          <a:lstStyle/>
          <a:p>
            <a:r>
              <a:rPr lang="pl-PL" sz="3000" dirty="0">
                <a:latin typeface="Arial" panose="020B0604020202020204" pitchFamily="34" charset="0"/>
                <a:cs typeface="Arial" panose="020B0604020202020204" pitchFamily="34" charset="0"/>
              </a:rPr>
              <a:t>Role w organizacji</a:t>
            </a:r>
            <a:endParaRPr lang="pl-PL" sz="3000" dirty="0"/>
          </a:p>
        </p:txBody>
      </p:sp>
      <p:pic>
        <p:nvPicPr>
          <p:cNvPr id="4" name="Symbol zastępczy zawartości 3" descr="Widok systemu aplikacyjnego SOWA - nazwa ról">
            <a:extLst>
              <a:ext uri="{FF2B5EF4-FFF2-40B4-BE49-F238E27FC236}">
                <a16:creationId xmlns:a16="http://schemas.microsoft.com/office/drawing/2014/main" id="{049C8DEF-3F72-4904-9D06-DFE7642A7A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1410" y="1619597"/>
            <a:ext cx="8640763" cy="4622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993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F7FD7FA-3AF0-431A-AF11-157B8447F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908" y="359835"/>
            <a:ext cx="8640381" cy="1080001"/>
          </a:xfrm>
        </p:spPr>
        <p:txBody>
          <a:bodyPr>
            <a:normAutofit/>
          </a:bodyPr>
          <a:lstStyle/>
          <a:p>
            <a:r>
              <a:rPr lang="pl-PL" sz="3000" dirty="0">
                <a:latin typeface="Arial" panose="020B0604020202020204" pitchFamily="34" charset="0"/>
                <a:cs typeface="Arial" panose="020B0604020202020204" pitchFamily="34" charset="0"/>
              </a:rPr>
              <a:t>Nabór numer FEPM.05.07-IZ.00-001/25 (1 z 2)</a:t>
            </a:r>
            <a:endParaRPr lang="pl-PL" sz="3000" dirty="0"/>
          </a:p>
        </p:txBody>
      </p:sp>
      <p:pic>
        <p:nvPicPr>
          <p:cNvPr id="5" name="Symbol zastępczy zawartości 4" descr="Widok systemu aplikacyjnego SOWA - lista naborów">
            <a:extLst>
              <a:ext uri="{FF2B5EF4-FFF2-40B4-BE49-F238E27FC236}">
                <a16:creationId xmlns:a16="http://schemas.microsoft.com/office/drawing/2014/main" id="{2FCC68F8-A0BC-4D9D-B8C9-F11C6A2A1D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08" y="1835621"/>
            <a:ext cx="8640763" cy="4620218"/>
          </a:xfrm>
        </p:spPr>
      </p:pic>
    </p:spTree>
    <p:extLst>
      <p:ext uri="{BB962C8B-B14F-4D97-AF65-F5344CB8AC3E}">
        <p14:creationId xmlns:p14="http://schemas.microsoft.com/office/powerpoint/2010/main" val="56424447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z numerem strony</Template>
  <TotalTime>720</TotalTime>
  <Words>533</Words>
  <Application>Microsoft Office PowerPoint</Application>
  <PresentationFormat>Niestandardowy</PresentationFormat>
  <Paragraphs>70</Paragraphs>
  <Slides>30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30</vt:i4>
      </vt:variant>
    </vt:vector>
  </HeadingPairs>
  <TitlesOfParts>
    <vt:vector size="35" baseType="lpstr">
      <vt:lpstr>Arial</vt:lpstr>
      <vt:lpstr>Calibri</vt:lpstr>
      <vt:lpstr>Open Sans</vt:lpstr>
      <vt:lpstr>Wingdings</vt:lpstr>
      <vt:lpstr>Motyw pakietu Office</vt:lpstr>
      <vt:lpstr>Fundusze Europejskie dla Pomorza 2021-2027 </vt:lpstr>
      <vt:lpstr>AGENDA</vt:lpstr>
      <vt:lpstr>Witamy w Systemie Obsługi Wniosków Aplikacyjnych… https://sowa2021.efs.gov.pl</vt:lpstr>
      <vt:lpstr>Rejestracja konta użytkownika</vt:lpstr>
      <vt:lpstr>Użytkownicy</vt:lpstr>
      <vt:lpstr>Moje konto</vt:lpstr>
      <vt:lpstr>Rejestracja organizacji</vt:lpstr>
      <vt:lpstr>Role w organizacji</vt:lpstr>
      <vt:lpstr>Nabór numer FEPM.05.07-IZ.00-001/25 (1 z 2)</vt:lpstr>
      <vt:lpstr>Nabór numer FEPM.05.07-IZ.00-001/25 (2 z 2)</vt:lpstr>
      <vt:lpstr>Tworzenie wniosku z poziomu Naboru (1 z 2)</vt:lpstr>
      <vt:lpstr>Tworzenie wniosku z poziomu Naboru (2 z 2)</vt:lpstr>
      <vt:lpstr>Moje projekty</vt:lpstr>
      <vt:lpstr>Tworzenie wniosku z poziomu Projektów organizacji</vt:lpstr>
      <vt:lpstr>Moje Projekty - menu</vt:lpstr>
      <vt:lpstr>Kluczowe informacje przy składaniu wniosków o dofinansowanie projektów  w konkurencyjnej procedurze  dla Działań EFS+</vt:lpstr>
      <vt:lpstr>Wzór wniosku o dofinansowanie projektu (1 z 2)</vt:lpstr>
      <vt:lpstr>Wzór wniosku o dofinansowanie projektu (2 z 2)</vt:lpstr>
      <vt:lpstr>Sekcja: Wnioskodawca i realizatorzy (1 z 2)</vt:lpstr>
      <vt:lpstr>Sekcja: Wnioskodawca i realizatorzy (2 z 2)</vt:lpstr>
      <vt:lpstr>Poprawne wskazanie nazwy podmiotu we wniosku</vt:lpstr>
      <vt:lpstr>Sekcja: Wskaźniki projektu</vt:lpstr>
      <vt:lpstr>Sekcja: Oświadczenia</vt:lpstr>
      <vt:lpstr>Sekcja: Dodatkowe informacje (1 z 2)</vt:lpstr>
      <vt:lpstr>Sekcja: Dodatkowe informacje (2 z 2)</vt:lpstr>
      <vt:lpstr>Sekcja: Załącznik</vt:lpstr>
      <vt:lpstr>Przesłanie wniosku do instytucji</vt:lpstr>
      <vt:lpstr>Kontakt w czasie trwania naboru</vt:lpstr>
      <vt:lpstr>PODSUMOWANIE:</vt:lpstr>
      <vt:lpstr>Owocnej pracy nad wnioskiem o dofinansowanie projektu!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Sowiński Piotr</dc:creator>
  <cp:keywords>Wniosek o dofinansowanie projektu – praca            w aplikacji SOWA EFS</cp:keywords>
  <cp:lastModifiedBy>Cygert Piotr</cp:lastModifiedBy>
  <cp:revision>43</cp:revision>
  <dcterms:created xsi:type="dcterms:W3CDTF">2022-06-22T09:40:44Z</dcterms:created>
  <dcterms:modified xsi:type="dcterms:W3CDTF">2026-01-15T10:03:54Z</dcterms:modified>
  <cp:category>Wniosek o dofinansowanie projektu – praca            w aplikacji SOWA EFS</cp:category>
</cp:coreProperties>
</file>