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9"/>
  </p:notesMasterIdLst>
  <p:handoutMasterIdLst>
    <p:handoutMasterId r:id="rId30"/>
  </p:handoutMasterIdLst>
  <p:sldIdLst>
    <p:sldId id="1065" r:id="rId2"/>
    <p:sldId id="274" r:id="rId3"/>
    <p:sldId id="276" r:id="rId4"/>
    <p:sldId id="282" r:id="rId5"/>
    <p:sldId id="277" r:id="rId6"/>
    <p:sldId id="306" r:id="rId7"/>
    <p:sldId id="309" r:id="rId8"/>
    <p:sldId id="300" r:id="rId9"/>
    <p:sldId id="315" r:id="rId10"/>
    <p:sldId id="311" r:id="rId11"/>
    <p:sldId id="313" r:id="rId12"/>
    <p:sldId id="304" r:id="rId13"/>
    <p:sldId id="305" r:id="rId14"/>
    <p:sldId id="297" r:id="rId15"/>
    <p:sldId id="279" r:id="rId16"/>
    <p:sldId id="289" r:id="rId17"/>
    <p:sldId id="278" r:id="rId18"/>
    <p:sldId id="281" r:id="rId19"/>
    <p:sldId id="291" r:id="rId20"/>
    <p:sldId id="293" r:id="rId21"/>
    <p:sldId id="283" r:id="rId22"/>
    <p:sldId id="290" r:id="rId23"/>
    <p:sldId id="286" r:id="rId24"/>
    <p:sldId id="294" r:id="rId25"/>
    <p:sldId id="295" r:id="rId26"/>
    <p:sldId id="308" r:id="rId27"/>
    <p:sldId id="296" r:id="rId28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3C1"/>
    <a:srgbClr val="5193D4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10" autoAdjust="0"/>
    <p:restoredTop sz="94620" autoAdjust="0"/>
  </p:normalViewPr>
  <p:slideViewPr>
    <p:cSldViewPr showGuides="1">
      <p:cViewPr varScale="1">
        <p:scale>
          <a:sx n="97" d="100"/>
          <a:sy n="97" d="100"/>
        </p:scale>
        <p:origin x="948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3D4F4439-89C3-4BA7-BDBA-3EFD8DD65D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D81CC63-1EFD-4F23-8F6F-0FF6BC370E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E38C1-F368-4B8E-B47C-7FA529B1D06A}" type="datetimeFigureOut">
              <a:rPr lang="pl-PL" smtClean="0"/>
              <a:t>15.01.2026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611D3D0-4CE3-4E63-ACDB-A3AD3289E7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6797660-37EF-43E9-B911-F5D902A4C0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1CE18-5706-4F65-A887-91DBE246C6F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0670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15.01.2026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27355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447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9748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61602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43578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27275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62067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05279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04605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92666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0488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9964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5376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0242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1002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7874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3685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0370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1287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Fundusze Europejsk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2160DB5-1EAD-4FBD-8F38-C81A13BC86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66614A53-20B3-4B39-A3EF-0C99DA93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843" y="893817"/>
            <a:ext cx="8640381" cy="1080001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Fundusze Europejsk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13" name="Obraz 12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6FCFA159-EADF-49BB-9E3A-21FD151919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email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459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Fundusze Europejskie&#10;&#10;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ctr">
              <a:lnSpc>
                <a:spcPts val="3500"/>
              </a:lnSpc>
              <a:buNone/>
              <a:defRPr sz="1800" b="1">
                <a:solidFill>
                  <a:schemeClr val="tx2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689" y="1282667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607082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C8C3AC-0971-4F08-8A44-AAB883D783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MERYTORYCZ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Fundusze Europejskie &#10;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 descr="Ciąg czterech logotypów w kolejności od lewej: 1. Fundusze Europejskie dla Pomorza, 2. Rzeczpospolita Polska, 3. Dofinansowane przez Unię Europejską, 4. Urząd Marszałkowski Województwa Pomorskiego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1" y="4500561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MERYTORYCZNY 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25906" y="1979837"/>
            <a:ext cx="4140000" cy="4680018"/>
          </a:xfrm>
        </p:spPr>
        <p:txBody>
          <a:bodyPr/>
          <a:lstStyle>
            <a:lvl1pPr>
              <a:defRPr sz="2200">
                <a:latin typeface="+mn-lt"/>
              </a:defRPr>
            </a:lvl1pPr>
            <a:lvl2pPr>
              <a:defRPr sz="2200">
                <a:latin typeface="+mn-lt"/>
              </a:defRPr>
            </a:lvl2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525906" y="1979613"/>
            <a:ext cx="4140000" cy="4680226"/>
          </a:xfrm>
        </p:spPr>
        <p:txBody>
          <a:bodyPr/>
          <a:lstStyle>
            <a:lvl1pPr>
              <a:defRPr sz="2200">
                <a:latin typeface="+mn-lt"/>
              </a:defRPr>
            </a:lvl1pPr>
            <a:lvl2pPr>
              <a:defRPr sz="2200">
                <a:latin typeface="+mn-lt"/>
              </a:defRPr>
            </a:lvl2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SLAJD MERYTORYCZNY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10" r:id="rId3"/>
    <p:sldLayoutId id="2147483720" r:id="rId4"/>
    <p:sldLayoutId id="2147483721" r:id="rId5"/>
    <p:sldLayoutId id="2147483712" r:id="rId6"/>
    <p:sldLayoutId id="2147483726" r:id="rId7"/>
    <p:sldLayoutId id="2147483740" r:id="rId8"/>
    <p:sldLayoutId id="2147483723" r:id="rId9"/>
    <p:sldLayoutId id="2147483728" r:id="rId10"/>
    <p:sldLayoutId id="2147483741" r:id="rId11"/>
  </p:sldLayoutIdLst>
  <p:hf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5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uepomorskie.pl/dokumenty/4795-zasady-realizacji-projektow-w-ramach-europejskiego-funduszu-spolecznego-plu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duszeeuropejskie.gov.pl/strony/o-funduszach/dokumenty/wytyczne-dotyczace-kwalifikowalnosci-2021-2027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funduszeuepomorskie.pl/dokumenty/4795-zasady-realizacji-projektow-w-ramach-europejskiego-funduszu-spolecznego-plus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&#8211;zamowienia.efs@pomorskie.e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450" y="3419797"/>
            <a:ext cx="8568541" cy="1087764"/>
          </a:xfrm>
        </p:spPr>
        <p:txBody>
          <a:bodyPr>
            <a:normAutofit fontScale="90000"/>
          </a:bodyPr>
          <a:lstStyle/>
          <a:p>
            <a:r>
              <a:rPr lang="pl-PL" sz="3100" dirty="0"/>
              <a:t>Fundusze Europejskie dla Pomorza 2021-2027</a:t>
            </a:r>
            <a:br>
              <a:rPr lang="pl-PL" dirty="0"/>
            </a:br>
            <a:endParaRPr lang="pl-PL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450" y="3982042"/>
            <a:ext cx="8424936" cy="1080000"/>
          </a:xfrm>
        </p:spPr>
        <p:txBody>
          <a:bodyPr>
            <a:normAutofit fontScale="25000" lnSpcReduction="20000"/>
          </a:bodyPr>
          <a:lstStyle/>
          <a:p>
            <a:r>
              <a:rPr lang="pl-PL" sz="11200" dirty="0"/>
              <a:t>Zasady realizacji projektów </a:t>
            </a:r>
          </a:p>
          <a:p>
            <a:r>
              <a:rPr lang="pl-PL" sz="11200"/>
              <a:t>Działanie 5.7. </a:t>
            </a:r>
            <a:r>
              <a:rPr lang="pl-PL" sz="11200" dirty="0"/>
              <a:t>Edukacja przedszkolna </a:t>
            </a:r>
          </a:p>
          <a:p>
            <a:r>
              <a:rPr lang="pl-PL" sz="9600" dirty="0"/>
              <a:t>14 stycznia 2026 r.</a:t>
            </a:r>
          </a:p>
        </p:txBody>
      </p:sp>
    </p:spTree>
    <p:extLst>
      <p:ext uri="{BB962C8B-B14F-4D97-AF65-F5344CB8AC3E}">
        <p14:creationId xmlns:p14="http://schemas.microsoft.com/office/powerpoint/2010/main" val="154196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9D29220-632B-4E93-A27A-25B51248B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Budżet projektu – kategorie kosztów 1/2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78DD32D6-C4B8-467C-B824-652AA80C5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2123653"/>
            <a:ext cx="8640382" cy="4320480"/>
          </a:xfrm>
        </p:spPr>
        <p:txBody>
          <a:bodyPr/>
          <a:lstStyle/>
          <a:p>
            <a:endParaRPr lang="pl-PL" dirty="0"/>
          </a:p>
          <a:p>
            <a:pPr marL="0" indent="0">
              <a:buNone/>
            </a:pPr>
            <a:endParaRPr lang="pl-PL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Koszty pośrednie</a:t>
            </a: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Nieruchomości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Dostawy</a:t>
            </a:r>
            <a:r>
              <a:rPr lang="pl-PL" dirty="0"/>
              <a:t>(inne niż środki trwałe)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Środki trwałe </a:t>
            </a:r>
            <a:r>
              <a:rPr lang="pl-PL" dirty="0"/>
              <a:t>/ Dostawy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Personel projektu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8644750-5AB1-4DE0-A296-93663168BD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99269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9D29220-632B-4E93-A27A-25B51248B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Budżet projektu – kategorie kosztów 2/2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78DD32D6-C4B8-467C-B824-652AA80C5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2123653"/>
            <a:ext cx="8640382" cy="4320480"/>
          </a:xfrm>
        </p:spPr>
        <p:txBody>
          <a:bodyPr/>
          <a:lstStyle/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Podatki i opłaty </a:t>
            </a: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Roboty budowlane</a:t>
            </a: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Koszty wsparcia uczestników projektu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Usługi zewnętrzne</a:t>
            </a: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Wartości niematerialne i prawne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8644750-5AB1-4DE0-A296-93663168BD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3577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58D7A6-6F54-4E59-8B4C-1363E2C6E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Finansowanie bieżącej działalności OWP      </a:t>
            </a:r>
            <a:br>
              <a:rPr lang="pl-PL" dirty="0"/>
            </a:br>
            <a:r>
              <a:rPr lang="pl-PL" dirty="0"/>
              <a:t>                                                                                         </a:t>
            </a:r>
            <a:r>
              <a:rPr lang="pl-PL" sz="1800" dirty="0"/>
              <a:t>1/2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D902E8-9F23-4C30-9D04-0CCAB4CBF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pl-PL" dirty="0"/>
              <a:t>Wnioskodawca </a:t>
            </a:r>
            <a:r>
              <a:rPr lang="pl-PL" b="1" u="sng" dirty="0"/>
              <a:t>jest zobligowany</a:t>
            </a:r>
            <a:r>
              <a:rPr lang="pl-PL" dirty="0"/>
              <a:t> do podjęcia decyzji, czy działalność bieżąca </a:t>
            </a:r>
            <a:r>
              <a:rPr lang="pl-PL" b="1" u="sng" dirty="0"/>
              <a:t>w stosunku do nowo utworzonych miejsc w ramach projektu</a:t>
            </a:r>
            <a:r>
              <a:rPr lang="pl-PL" dirty="0"/>
              <a:t> będzie finansowana ze środków EFS+, czy z krajowych środków publicznych i w związku z tym jest </a:t>
            </a:r>
            <a:r>
              <a:rPr lang="pl-PL" b="1" dirty="0"/>
              <a:t>zobowiązany do zawarcia </a:t>
            </a:r>
            <a:br>
              <a:rPr lang="pl-PL" b="1" dirty="0"/>
            </a:br>
            <a:r>
              <a:rPr lang="pl-PL" b="1" dirty="0"/>
              <a:t>we wniosku o dofinasowanie deklaracji w tym zakresie</a:t>
            </a:r>
            <a:r>
              <a:rPr lang="pl-PL" dirty="0"/>
              <a:t>.</a:t>
            </a:r>
          </a:p>
          <a:p>
            <a:pPr marL="0" lvl="0" indent="0">
              <a:buNone/>
            </a:pPr>
            <a:r>
              <a:rPr lang="pl-PL" dirty="0"/>
              <a:t> </a:t>
            </a:r>
          </a:p>
          <a:p>
            <a:pPr marL="0" lvl="0" indent="0">
              <a:buNone/>
            </a:pPr>
            <a:r>
              <a:rPr lang="pl-PL" dirty="0"/>
              <a:t>Jeżeli bieżąca działalność </a:t>
            </a:r>
            <a:r>
              <a:rPr lang="pl-PL" b="1" u="sng" dirty="0"/>
              <a:t>będzie finansowana ze środków EFS+</a:t>
            </a:r>
            <a:r>
              <a:rPr lang="pl-PL" dirty="0"/>
              <a:t> zgodnie z pkt 2.3.1 ust. 6 Regulaminu należy  we wniosku </a:t>
            </a:r>
            <a:br>
              <a:rPr lang="pl-PL" dirty="0"/>
            </a:br>
            <a:r>
              <a:rPr lang="pl-PL" dirty="0"/>
              <a:t>o dofinansowanie zawrzeć oświadczenie, że działalność bieżąca </a:t>
            </a:r>
            <a:br>
              <a:rPr lang="pl-PL" dirty="0"/>
            </a:br>
            <a:r>
              <a:rPr lang="pl-PL" dirty="0"/>
              <a:t>w zakresie projektu </a:t>
            </a:r>
            <a:r>
              <a:rPr lang="pl-PL" b="1" u="sng" dirty="0"/>
              <a:t>nie będzie dofinansowana z krajowych środków publicznych </a:t>
            </a:r>
            <a:r>
              <a:rPr lang="pl-PL" dirty="0"/>
              <a:t>przeznaczonych na finansowanie wychowania przedszkolnego.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B4E7131-4AEB-4504-BB4D-E570A62702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9494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52BC61-0B94-4BD2-BF54-381BE7C3F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Finansowanie bieżącej działalności OWP       </a:t>
            </a:r>
            <a:br>
              <a:rPr lang="pl-PL" dirty="0"/>
            </a:br>
            <a:r>
              <a:rPr lang="pl-PL" dirty="0"/>
              <a:t>                                                                                  </a:t>
            </a:r>
            <a:r>
              <a:rPr lang="pl-PL" sz="1800" dirty="0"/>
              <a:t>2/2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EFFBBC-6970-46D4-9D7F-84FDF7862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Warunek określony w pkt 2.3.1 ust. 6 Regulaminu jest mechanizmem zapewniającym eliminowanie podwójnego finansowania tych samych wydatków, ze środków publicznych.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Jednocześnie należy mieć na uwadze, że wydatki, dotyczące bieżącego funkcjonowania stanowią katalog otwarty, a finansowanie bieżącej działalności (</a:t>
            </a:r>
            <a:r>
              <a:rPr lang="pl-PL" b="1" u="sng" dirty="0"/>
              <a:t>przez okres nie dłuższy niż 12 miesięcy</a:t>
            </a:r>
            <a:r>
              <a:rPr lang="pl-PL" dirty="0"/>
              <a:t>), dotyczyć może </a:t>
            </a:r>
            <a:r>
              <a:rPr lang="pl-PL" b="1" u="sng" dirty="0"/>
              <a:t>wyłącznie </a:t>
            </a:r>
            <a:r>
              <a:rPr lang="pl-PL" dirty="0"/>
              <a:t>nowo utworzonych miejsc.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C3AB377-52F7-40C5-94C7-7AAAD1FEC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8936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508A28-8E2F-41A5-AC2D-E16621E01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647753"/>
          </a:xfrm>
        </p:spPr>
        <p:txBody>
          <a:bodyPr/>
          <a:lstStyle/>
          <a:p>
            <a:pPr algn="ctr"/>
            <a:r>
              <a:rPr lang="pl-PL" dirty="0"/>
              <a:t>Uproszczone metody rozliczania wydatków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38538C-51D9-4D16-97BE-96DE9B782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907629"/>
            <a:ext cx="8640382" cy="5112250"/>
          </a:xfrm>
        </p:spPr>
        <p:txBody>
          <a:bodyPr>
            <a:normAutofit/>
          </a:bodyPr>
          <a:lstStyle/>
          <a:p>
            <a:r>
              <a:rPr lang="pl-PL" dirty="0"/>
              <a:t>W ramach naboru </a:t>
            </a:r>
            <a:r>
              <a:rPr lang="pl-PL" b="1" dirty="0"/>
              <a:t>NIE DOPUSZCZA </a:t>
            </a:r>
            <a:r>
              <a:rPr lang="pl-PL" dirty="0"/>
              <a:t>się stosowania metody rozliczania wydatków na podstawie kwot ryczałtowych określanych przez beneficjenta w oparciu o szczegółowy budżet projektu. </a:t>
            </a:r>
            <a:r>
              <a:rPr lang="pl-PL" b="1" dirty="0"/>
              <a:t>Koszty bezpośrednie w</a:t>
            </a:r>
            <a:r>
              <a:rPr lang="pl-PL" dirty="0"/>
              <a:t> </a:t>
            </a:r>
            <a:r>
              <a:rPr lang="pl-PL" b="1" dirty="0"/>
              <a:t>projekcie powinny być rozliczane                        na podstawie rzeczywiście poniesionych wydatków.</a:t>
            </a:r>
          </a:p>
          <a:p>
            <a:endParaRPr lang="pl-PL" b="1" dirty="0"/>
          </a:p>
          <a:p>
            <a:r>
              <a:rPr lang="pl-PL" dirty="0"/>
              <a:t>Koszty pośrednie w projekcie rozliczane są wyłącznie z wykorzystaniem stawek ryczałtowych określonych w podrozdziale 3.12 pkt 5 Wytycznych dotyczących kwalifikowalności wydatków  na lata 2021-2027 oraz </a:t>
            </a:r>
            <a:r>
              <a:rPr lang="pl-PL" u="sng" dirty="0">
                <a:hlinkClick r:id="rId3"/>
              </a:rPr>
              <a:t>Zasadach realizacji projektów w ramach EFS+</a:t>
            </a:r>
            <a:r>
              <a:rPr lang="pl-PL" dirty="0"/>
              <a:t>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C49E4BE-8462-49D4-897B-C90A3928D4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2128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775197-8C1C-41C7-9B0D-5E7F877A4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49" y="1115541"/>
            <a:ext cx="8640381" cy="1417911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Koszty pośrednie</a:t>
            </a:r>
            <a:br>
              <a:rPr lang="pl-PL" dirty="0"/>
            </a:br>
            <a:r>
              <a:rPr lang="pl-PL" sz="2700" dirty="0"/>
              <a:t>„Wytyczne dotyczące kwalifikowalności wydatków na lata 2021-2027”, Podrozdział 3.12. Koszty pośrednie</a:t>
            </a:r>
            <a:br>
              <a:rPr lang="pl-PL" sz="2700" dirty="0"/>
            </a:br>
            <a:endParaRPr lang="pl-PL" sz="27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F35F35-94E5-4C04-BF54-EF916FF98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3046003"/>
            <a:ext cx="8640382" cy="3960440"/>
          </a:xfrm>
        </p:spPr>
        <p:txBody>
          <a:bodyPr>
            <a:normAutofit/>
          </a:bodyPr>
          <a:lstStyle/>
          <a:p>
            <a:r>
              <a:rPr lang="pl-PL" dirty="0"/>
              <a:t>Koszty pośrednie dotyczą wydatków o charakterze administracyjnym i organizacyjnym, niezwiązanych bezpośrednio             z realizacją zadań merytorycznych, określonych w zamkniętym katalogu kosztów pośrednich.</a:t>
            </a:r>
          </a:p>
          <a:p>
            <a:r>
              <a:rPr lang="pl-PL" dirty="0"/>
              <a:t>Niedopuszczalna jest sytuacja, w której koszty pośrednie zostaną rozliczone w ramach kosztów bezpośrednich. </a:t>
            </a:r>
          </a:p>
          <a:p>
            <a:r>
              <a:rPr lang="pl-PL" dirty="0"/>
              <a:t>Koszty pośrednie projektu EFS+ są rozliczane wyłącznie                           z wykorzystaniem czterech </a:t>
            </a:r>
            <a:r>
              <a:rPr lang="pl-PL" b="1" dirty="0"/>
              <a:t>stawek ryczałtowych</a:t>
            </a:r>
            <a:r>
              <a:rPr lang="pl-PL" dirty="0"/>
              <a:t>, których wysokość zależy od wartości kosztów bezpośrednich w projekcie.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4A566B6-1DFA-44E3-99DE-AE4F88EC76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8567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C61503-3448-42FF-9FAB-606ECDE0B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647753"/>
          </a:xfrm>
        </p:spPr>
        <p:txBody>
          <a:bodyPr/>
          <a:lstStyle/>
          <a:p>
            <a:pPr algn="ctr"/>
            <a:r>
              <a:rPr lang="pl-PL" dirty="0"/>
              <a:t>Koszty pośrednie – stawki ryczałtowe</a:t>
            </a:r>
          </a:p>
        </p:txBody>
      </p:sp>
      <p:pic>
        <p:nvPicPr>
          <p:cNvPr id="4" name="Symbol zastępczy zawartości 3" descr="&#10;Widok budżetu z Systemu Obsługi Wniosków Aplikacyjnych dotyczącego stawek ryczałtowych w kosztach pośrednich&#10;">
            <a:extLst>
              <a:ext uri="{FF2B5EF4-FFF2-40B4-BE49-F238E27FC236}">
                <a16:creationId xmlns:a16="http://schemas.microsoft.com/office/drawing/2014/main" id="{B0568858-FD63-4631-8A64-BF6A2E0FB1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0294" r="17054"/>
          <a:stretch/>
        </p:blipFill>
        <p:spPr>
          <a:xfrm>
            <a:off x="89322" y="1763613"/>
            <a:ext cx="10277635" cy="5533774"/>
          </a:xfrm>
          <a:prstGeom prst="rect">
            <a:avLst/>
          </a:prstGeom>
        </p:spPr>
      </p:pic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5619FD8A-106A-4076-880D-0D975BB584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9582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80A7A9-6322-4D4B-82DF-689394178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201" y="1691605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Kwalifikowalność podatku VAT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31B03C-D604-45D4-880B-9C9E9FAAA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3" y="2977250"/>
            <a:ext cx="8640382" cy="2304256"/>
          </a:xfrm>
        </p:spPr>
        <p:txBody>
          <a:bodyPr>
            <a:normAutofit/>
          </a:bodyPr>
          <a:lstStyle/>
          <a:p>
            <a:r>
              <a:rPr lang="pl-PL" dirty="0"/>
              <a:t>Podatek VAT w projekcie, ze względu na jego wartość, tj. </a:t>
            </a:r>
            <a:r>
              <a:rPr lang="pl-PL" b="1" dirty="0"/>
              <a:t>poniżej 5 mln EUR</a:t>
            </a:r>
            <a:r>
              <a:rPr lang="pl-PL" dirty="0"/>
              <a:t>(włączając VAT), jest kwalifikowalny, zatem możliwość jego odzyskania nie jest badana.</a:t>
            </a:r>
          </a:p>
          <a:p>
            <a:r>
              <a:rPr lang="pl-PL" dirty="0"/>
              <a:t>Nie ma potrzeby składania oświadczeń do wniosku.</a:t>
            </a:r>
          </a:p>
          <a:p>
            <a:r>
              <a:rPr lang="pl-PL" dirty="0"/>
              <a:t>W polu Możliwość odzyskania VAT należy wybrać „</a:t>
            </a:r>
            <a:r>
              <a:rPr lang="pl-PL" b="1" dirty="0"/>
              <a:t>Nie dotyczy</a:t>
            </a:r>
            <a:r>
              <a:rPr lang="pl-PL" dirty="0"/>
              <a:t>”.</a:t>
            </a:r>
            <a:endParaRPr lang="pl-PL" b="1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F977117-6B72-4E03-B282-BD52E3B59F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01359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6ABBF2-0A69-451B-B013-159A29709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31" y="1259557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Cross-</a:t>
            </a:r>
            <a:r>
              <a:rPr lang="pl-PL" dirty="0" err="1"/>
              <a:t>financing</a:t>
            </a:r>
            <a:r>
              <a:rPr lang="pl-PL" dirty="0"/>
              <a:t> w projektach EFS+ dotyczy wyłącznie 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BA435A-327C-4A36-AC83-1E4207435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4" y="2771725"/>
            <a:ext cx="8640382" cy="4176464"/>
          </a:xfrm>
        </p:spPr>
        <p:txBody>
          <a:bodyPr>
            <a:normAutofit/>
          </a:bodyPr>
          <a:lstStyle/>
          <a:p>
            <a:r>
              <a:rPr lang="pl-PL" dirty="0"/>
              <a:t>zakupu gruntu i nieruchomości;</a:t>
            </a:r>
          </a:p>
          <a:p>
            <a:r>
              <a:rPr lang="pl-PL" dirty="0"/>
              <a:t>zakupu infrastruktury rozumianej jako budowa nowej infrastruktury oraz wykonywanie wszelkich prac w ramach istniejącej infrastruktury;</a:t>
            </a:r>
          </a:p>
          <a:p>
            <a:r>
              <a:rPr lang="pl-PL" dirty="0"/>
              <a:t>zakupu mebli, sprzętu i pojazdów, z wyjątkiem sytuacji, gdy:</a:t>
            </a:r>
          </a:p>
          <a:p>
            <a:pPr lvl="1"/>
            <a:r>
              <a:rPr lang="pl-PL" dirty="0"/>
              <a:t>zakupy te zostaną zamortyzowane w całości w okresie realizacji projektu</a:t>
            </a:r>
          </a:p>
          <a:p>
            <a:pPr lvl="1"/>
            <a:r>
              <a:rPr lang="pl-PL" dirty="0"/>
              <a:t>beneficjent udowodni, że zakup będzie najbardziej opłacalną opcją</a:t>
            </a:r>
          </a:p>
          <a:p>
            <a:pPr lvl="1"/>
            <a:r>
              <a:rPr lang="pl-PL" dirty="0"/>
              <a:t>zakupy te są konieczne dla osiągniecia celów projektu 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4197D64-AE30-4DAC-BDC1-031744E571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69829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DA9255-CD1D-4035-9F8B-883755157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115541"/>
            <a:ext cx="8640381" cy="647753"/>
          </a:xfrm>
        </p:spPr>
        <p:txBody>
          <a:bodyPr/>
          <a:lstStyle/>
          <a:p>
            <a:pPr algn="ctr"/>
            <a:r>
              <a:rPr lang="pl-PL" dirty="0"/>
              <a:t>Cross-</a:t>
            </a:r>
            <a:r>
              <a:rPr lang="pl-PL" dirty="0" err="1"/>
              <a:t>financing</a:t>
            </a:r>
            <a:r>
              <a:rPr lang="pl-PL" dirty="0"/>
              <a:t> - c.d.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34918B-EF21-4F40-BEF3-C730FFF07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2411345"/>
            <a:ext cx="8640382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 ramach naboru wartość wydatków w ramach cross-</a:t>
            </a:r>
            <a:r>
              <a:rPr lang="pl-PL" dirty="0" err="1"/>
              <a:t>financingu</a:t>
            </a:r>
            <a:r>
              <a:rPr lang="pl-PL" dirty="0"/>
              <a:t>       </a:t>
            </a:r>
            <a:r>
              <a:rPr lang="pl-PL" b="1" dirty="0"/>
              <a:t>nie może stanowić więcej niż 40% wartości projektu ogółem.</a:t>
            </a:r>
          </a:p>
          <a:p>
            <a:pPr marL="0" indent="0">
              <a:buNone/>
            </a:pPr>
            <a:r>
              <a:rPr lang="pl-PL" dirty="0"/>
              <a:t>Zgodnie ze stanowiskiem Komisji Europejskiej do limitu cross-</a:t>
            </a:r>
            <a:r>
              <a:rPr lang="pl-PL" dirty="0" err="1"/>
              <a:t>financingu</a:t>
            </a:r>
            <a:r>
              <a:rPr lang="pl-PL" dirty="0"/>
              <a:t> należy wliczyć sumę kosztów bezpośrednich, oznaczonych jako koszty mieszczące się w limicie cross-</a:t>
            </a:r>
            <a:r>
              <a:rPr lang="pl-PL" dirty="0" err="1"/>
              <a:t>financingu</a:t>
            </a:r>
            <a:r>
              <a:rPr lang="pl-PL" dirty="0"/>
              <a:t> oraz naliczonych od nich, zgodnie z przyjętą stawka ryczałtową, kosztów pośrednich.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dirty="0"/>
              <a:t>W ramach cross-</a:t>
            </a:r>
            <a:r>
              <a:rPr lang="pl-PL" dirty="0" err="1"/>
              <a:t>financingu</a:t>
            </a:r>
            <a:r>
              <a:rPr lang="pl-PL" dirty="0"/>
              <a:t> </a:t>
            </a:r>
            <a:r>
              <a:rPr lang="pl-PL" b="1" dirty="0"/>
              <a:t>nie będą kwalifikowalne wydatki związane z budową a jedynie </a:t>
            </a:r>
            <a:r>
              <a:rPr lang="pl-PL" b="1"/>
              <a:t>wydatki na adaptację </a:t>
            </a:r>
            <a:r>
              <a:rPr lang="pl-PL" dirty="0"/>
              <a:t>(prace remontowo–wykończeniowe)</a:t>
            </a:r>
            <a:r>
              <a:rPr lang="pl-PL" b="1" dirty="0"/>
              <a:t> </a:t>
            </a:r>
            <a:r>
              <a:rPr lang="pl-PL" dirty="0"/>
              <a:t>lub</a:t>
            </a:r>
            <a:r>
              <a:rPr lang="pl-PL" b="1" dirty="0"/>
              <a:t> dostosowanie </a:t>
            </a:r>
            <a:r>
              <a:rPr lang="pl-PL" dirty="0"/>
              <a:t>budynków lub pomieszczeń;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b="1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0FD9ED9-DCDA-4C68-A7B9-107A97949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4914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863777"/>
          </a:xfrm>
        </p:spPr>
        <p:txBody>
          <a:bodyPr/>
          <a:lstStyle/>
          <a:p>
            <a:pPr algn="ctr"/>
            <a:r>
              <a:rPr lang="pl-PL" dirty="0"/>
              <a:t>Prawidłowość realizacji projektu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b="1" dirty="0"/>
              <a:t>Wytyczne dotyczące kwalifikowalności wydatków na lata 2021-2027</a:t>
            </a:r>
            <a:br>
              <a:rPr lang="pl-PL" dirty="0"/>
            </a:br>
            <a:r>
              <a:rPr lang="pl-PL" dirty="0"/>
              <a:t>(</a:t>
            </a:r>
            <a:r>
              <a:rPr lang="pl-PL" dirty="0">
                <a:hlinkClick r:id="rId3"/>
              </a:rPr>
              <a:t>https://www.funduszeeuropejskie.gov.pl/strony/o-funduszach/dokumenty/wytyczne-dotyczace-kwalifikowalnosci-2021-2027/</a:t>
            </a:r>
            <a:r>
              <a:rPr lang="pl-PL" dirty="0"/>
              <a:t> )</a:t>
            </a:r>
          </a:p>
          <a:p>
            <a:endParaRPr lang="pl-PL" dirty="0"/>
          </a:p>
          <a:p>
            <a:r>
              <a:rPr lang="pl-PL" b="1" dirty="0"/>
              <a:t>Zasady realizacji projektów w ramach Europejskiego Funduszu Społecznego Plus</a:t>
            </a:r>
            <a:br>
              <a:rPr lang="pl-PL" dirty="0"/>
            </a:br>
            <a:r>
              <a:rPr lang="pl-PL" dirty="0"/>
              <a:t>(</a:t>
            </a:r>
            <a:r>
              <a:rPr lang="pl-PL" dirty="0">
                <a:solidFill>
                  <a:schemeClr val="accent2">
                    <a:lumMod val="50000"/>
                  </a:schemeClr>
                </a:solidFill>
                <a:hlinkClick r:id="rId4"/>
              </a:rPr>
              <a:t>https://funduszeuepomorskie.pl/dokumenty/4795-zasady-realizacji-projektow-w-ramach-europejskiego-funduszu-spolecznego-plus</a:t>
            </a:r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dirty="0"/>
              <a:t>)</a:t>
            </a:r>
          </a:p>
          <a:p>
            <a:endParaRPr lang="pl-PL" dirty="0"/>
          </a:p>
          <a:p>
            <a:r>
              <a:rPr lang="pl-PL" b="1" dirty="0"/>
              <a:t>Instrukcja merytoryczna wypełniania formularza wniosku o dofinansowanie projektu z Europejskiego Funduszu Społecznego Plus w ramach programu Fundusze Europejskie dla Pomorza 2021-2027                                             </a:t>
            </a:r>
            <a:r>
              <a:rPr lang="pl-PL" dirty="0"/>
              <a:t>(</a:t>
            </a:r>
            <a:r>
              <a:rPr lang="pl-PL" dirty="0">
                <a:solidFill>
                  <a:srgbClr val="0563C1"/>
                </a:solidFill>
              </a:rPr>
              <a:t>Załącznik nr 4 do Regulaminu wyboru projektów</a:t>
            </a:r>
            <a:r>
              <a:rPr lang="pl-PL" dirty="0"/>
              <a:t>)</a:t>
            </a:r>
          </a:p>
          <a:p>
            <a:endParaRPr lang="pl-PL" b="1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8F764A44-CD07-40BA-BE89-3AEACA19F8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4D799E-AFC9-432F-A0DE-82A30C9AB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Wydatki na dostępność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643462-E7B5-4FD8-9F01-DD3CFBDCE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763613"/>
            <a:ext cx="8640382" cy="4680002"/>
          </a:xfrm>
        </p:spPr>
        <p:txBody>
          <a:bodyPr>
            <a:normAutofit/>
          </a:bodyPr>
          <a:lstStyle/>
          <a:p>
            <a:r>
              <a:rPr lang="pl-PL" dirty="0"/>
              <a:t>System Obsługi Wniosków Aplikacyjnych EFS (SOWA EFS+) zapewni możliwość określania wydatków w projekcie przeznaczonych na zapewnianie dostępności. Służy temu dedykowany limit pn. „Wydatki na dostępność”.</a:t>
            </a:r>
          </a:p>
          <a:p>
            <a:r>
              <a:rPr lang="pl-PL" dirty="0"/>
              <a:t>wydatki przypisane do tego limitu to </a:t>
            </a:r>
            <a:r>
              <a:rPr lang="pl-PL" b="1" dirty="0"/>
              <a:t>wydatki, które całkowicie   lub w znaczący sposób </a:t>
            </a:r>
            <a:r>
              <a:rPr lang="pl-PL" dirty="0"/>
              <a:t>dotyczą działań wspierających dostępność w projekcie, np. dotyczące tworzenia standardów i modeli dostępności, organizacji wydarzeń poświęconych tematyce dostępności (np. szkoleń, konferencji), zakupu sprzętu służącego poprawie dostępności itp. Należy mieć na uwadze, że oznaczenie danej pozycji kosztów jako „wydatki na dostępność” spowoduje</a:t>
            </a:r>
            <a:r>
              <a:rPr lang="pl-PL" b="1" dirty="0"/>
              <a:t> uznanie pozycji w całości za związaną z dostępnością.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8BC1B54-8346-4216-B163-384E0E2897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7050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C35639-04ED-4A23-A0D5-0D8AAFC02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539477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Taryfikator towarów i usług – Załącznik nr 24 do Regulaminu wyboru projektów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1E4754-3627-4ABB-9145-2BB8E0283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409" y="2014175"/>
            <a:ext cx="8640382" cy="4680002"/>
          </a:xfrm>
        </p:spPr>
        <p:txBody>
          <a:bodyPr>
            <a:normAutofit/>
          </a:bodyPr>
          <a:lstStyle/>
          <a:p>
            <a:r>
              <a:rPr lang="pl-PL" dirty="0"/>
              <a:t>Katalog wydatków ujętych w Taryfikatorze nie jest katalogiem zamkniętym. </a:t>
            </a:r>
          </a:p>
          <a:p>
            <a:r>
              <a:rPr lang="pl-PL" dirty="0"/>
              <a:t>Stawki przedstawione w taryfikatorze należy traktować jako maksymalne. Odstępstwo od stawek przyjętych w taryfikatorze jest możliwe jedynie w uzasadnionych przypadkach. </a:t>
            </a:r>
          </a:p>
          <a:p>
            <a:r>
              <a:rPr lang="pl-PL" dirty="0"/>
              <a:t>Na etapie realizacji projektu, Beneficjent może zakupić towar               lub usługę w cenie innej niż określona w Taryfikatorze i budżecie projektu, o ile jest to cena rynkowa potwierdzona w wyniku przeprowadzonego w projekcie postępowania o udzielenie zamówienia lub postępowania konkurencyjnego. </a:t>
            </a:r>
          </a:p>
          <a:p>
            <a:r>
              <a:rPr lang="pl-PL" dirty="0"/>
              <a:t>Inne koszty związane z realizacją projektu, które nie zostały w nim ujęte powinny być zgodne z cenami rynkowymi oraz spełniać zasady kwalifikowalności wydatków. 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4170813-4ECF-4D7C-9006-70FF1DE7F4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91995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Taryfikator towarów i usług ">
            <a:extLst>
              <a:ext uri="{FF2B5EF4-FFF2-40B4-BE49-F238E27FC236}">
                <a16:creationId xmlns:a16="http://schemas.microsoft.com/office/drawing/2014/main" id="{5D4D3D9C-305D-45F8-B724-76ACE55CF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251445"/>
            <a:ext cx="8640381" cy="648667"/>
          </a:xfrm>
        </p:spPr>
        <p:txBody>
          <a:bodyPr/>
          <a:lstStyle/>
          <a:p>
            <a:pPr algn="ctr"/>
            <a:r>
              <a:rPr lang="pl-PL" dirty="0"/>
              <a:t>Taryfikator towarów i usług 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378BFFD-E0D8-4993-8557-136FB90938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22</a:t>
            </a:fld>
            <a:endParaRPr lang="pl-PL" dirty="0"/>
          </a:p>
        </p:txBody>
      </p:sp>
      <p:pic>
        <p:nvPicPr>
          <p:cNvPr id="8" name="Symbol zastępczy zawartości 7" descr="Taryfikator towarów i usług ">
            <a:extLst>
              <a:ext uri="{FF2B5EF4-FFF2-40B4-BE49-F238E27FC236}">
                <a16:creationId xmlns:a16="http://schemas.microsoft.com/office/drawing/2014/main" id="{413EE98D-0766-411F-8293-509DCE8A57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3498" y="1349874"/>
            <a:ext cx="6738024" cy="522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508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65ED71-4AFD-4A72-9663-331D1A79A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187549"/>
            <a:ext cx="8640381" cy="648071"/>
          </a:xfrm>
        </p:spPr>
        <p:txBody>
          <a:bodyPr/>
          <a:lstStyle/>
          <a:p>
            <a:pPr algn="ctr"/>
            <a:r>
              <a:rPr lang="pl-PL" dirty="0"/>
              <a:t>Personel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2986C0-E998-4877-A63A-25C83123B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902" y="2123653"/>
            <a:ext cx="8640382" cy="4536504"/>
          </a:xfrm>
        </p:spPr>
        <p:txBody>
          <a:bodyPr>
            <a:normAutofit/>
          </a:bodyPr>
          <a:lstStyle/>
          <a:p>
            <a:r>
              <a:rPr lang="pl-PL" b="1" dirty="0"/>
              <a:t>Personel projektu </a:t>
            </a:r>
            <a:r>
              <a:rPr lang="pl-PL" dirty="0"/>
              <a:t>–osoby zaangażowane do realizacji zadań lub czynności w ramach projektu:</a:t>
            </a:r>
          </a:p>
          <a:p>
            <a:r>
              <a:rPr lang="pl-PL" dirty="0"/>
              <a:t>•</a:t>
            </a:r>
            <a:r>
              <a:rPr lang="pl-PL" b="1" dirty="0"/>
              <a:t>zatrudnione na podstawie stosunku pracy;</a:t>
            </a:r>
            <a:endParaRPr lang="pl-PL" dirty="0"/>
          </a:p>
          <a:p>
            <a:r>
              <a:rPr lang="pl-PL" dirty="0"/>
              <a:t>•</a:t>
            </a:r>
            <a:r>
              <a:rPr lang="pl-PL" b="1" dirty="0"/>
              <a:t>wolontariusze </a:t>
            </a:r>
            <a:r>
              <a:rPr lang="pl-PL" dirty="0"/>
              <a:t>wykonujący świadczenia na zasadach określonych w ustawie z dnia 24 kwietnia 2003 r. o działalności pożytku publicznego i o wolontariacie (Dz. U. z 2022 r. poz. 1327, z </a:t>
            </a:r>
            <a:r>
              <a:rPr lang="pl-PL" dirty="0" err="1"/>
              <a:t>późn</a:t>
            </a:r>
            <a:r>
              <a:rPr lang="pl-PL" dirty="0"/>
              <a:t>. zm.), zwanej dalej: „ustawą o działalności pożytku publicznego i wolontariacie”;</a:t>
            </a:r>
          </a:p>
          <a:p>
            <a:r>
              <a:rPr lang="pl-PL" dirty="0"/>
              <a:t>•</a:t>
            </a:r>
            <a:r>
              <a:rPr lang="pl-PL" b="1" dirty="0"/>
              <a:t>osoby fizyczne prowadzące działalność gospodarczą będące beneficjentem </a:t>
            </a:r>
            <a:r>
              <a:rPr lang="pl-PL" dirty="0"/>
              <a:t>oraz osoby z nią współpracujące w rozumieniu art. 8 ust. 11 ustawy z dnia 13 października 1998 r. o systemie ubezpieczeń społecznych (Dz. U. z 2022 r. poz. 1009, z </a:t>
            </a:r>
            <a:r>
              <a:rPr lang="pl-PL" dirty="0" err="1"/>
              <a:t>późn</a:t>
            </a:r>
            <a:r>
              <a:rPr lang="pl-PL" dirty="0"/>
              <a:t>. zm.), zwanej dalej: „ustawą o systemie ubezpieczeń społecznych”.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F1286FF-525F-43FD-AE49-CFD6E36D81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11715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259A9D-70EC-4260-AE91-61F0C6132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1259557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Trwałość rezultatów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B18E7C-FC34-4432-810B-54E5B7943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402" y="1979637"/>
            <a:ext cx="9073008" cy="4104456"/>
          </a:xfrm>
        </p:spPr>
        <p:txBody>
          <a:bodyPr>
            <a:normAutofit/>
          </a:bodyPr>
          <a:lstStyle/>
          <a:p>
            <a:r>
              <a:rPr lang="pl-PL" dirty="0"/>
              <a:t>Beneficjenci zobowiązani są do zachowania trwałości utworzonych                w ramach projektu miejsc wychowania przedszkolnego, </a:t>
            </a:r>
            <a:r>
              <a:rPr lang="pl-PL" b="1" dirty="0"/>
              <a:t>przez okres  co najmniej równy okresowi realizacji projektu</a:t>
            </a:r>
            <a:r>
              <a:rPr lang="pl-PL" dirty="0"/>
              <a:t>. </a:t>
            </a:r>
          </a:p>
          <a:p>
            <a:r>
              <a:rPr lang="pl-PL" dirty="0"/>
              <a:t>Trwałość to </a:t>
            </a:r>
            <a:r>
              <a:rPr lang="pl-PL" b="1" dirty="0"/>
              <a:t>instytucjonalna gotowość placówki </a:t>
            </a:r>
            <a:r>
              <a:rPr lang="pl-PL" dirty="0"/>
              <a:t>do świadczenia usług przedszkolnych w ramach utworzonych w projekcie miejsc wychowania przedszkolnego finansowanych ze środków innych                   niż europejskie. </a:t>
            </a:r>
          </a:p>
          <a:p>
            <a:r>
              <a:rPr lang="pl-PL" dirty="0"/>
              <a:t>Liczba zadeklarowanych w arkuszu organizacyjnym placówki                      (lub innym równoważnym dokumencie w przypadku placówek niepublicznych) miejsc wychowania przedszkolnego uwzględnia dokładną liczbę miejsc utworzonych w projekcie.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34AE6F1-5568-4724-A7E5-83AC8D6822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47342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80A48C-2577-458D-A276-8EC524C0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1043533"/>
            <a:ext cx="8640381" cy="719761"/>
          </a:xfrm>
        </p:spPr>
        <p:txBody>
          <a:bodyPr/>
          <a:lstStyle/>
          <a:p>
            <a:pPr algn="ctr"/>
            <a:r>
              <a:rPr lang="pl-PL" dirty="0"/>
              <a:t>Trwałość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0040AE-878D-449D-B6AD-821D10D5F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2123753"/>
            <a:ext cx="8640191" cy="3312168"/>
          </a:xfrm>
        </p:spPr>
        <p:txBody>
          <a:bodyPr/>
          <a:lstStyle/>
          <a:p>
            <a:r>
              <a:rPr lang="pl-PL" dirty="0"/>
              <a:t>Zachowanie trwałości projektu obowiązuje wyłącznie                                </a:t>
            </a:r>
            <a:r>
              <a:rPr lang="pl-PL" b="1" dirty="0"/>
              <a:t>w odniesieniu do wydatków ponoszonych jako cross-</a:t>
            </a:r>
            <a:r>
              <a:rPr lang="pl-PL" b="1" dirty="0" err="1"/>
              <a:t>financing</a:t>
            </a:r>
            <a:r>
              <a:rPr lang="pl-PL" b="1" dirty="0"/>
              <a:t>  </a:t>
            </a:r>
            <a:r>
              <a:rPr lang="pl-PL" dirty="0"/>
              <a:t>lub w sytuacji, gdy projekt podlega obowiązkowi utrzymania inwestycji zgodnie z obowiązującymi zasadami pomocy publicznej.</a:t>
            </a:r>
          </a:p>
          <a:p>
            <a:r>
              <a:rPr lang="pl-PL" dirty="0"/>
              <a:t>Trwałość projektu musi być zachowana </a:t>
            </a:r>
            <a:r>
              <a:rPr lang="pl-PL" b="1" dirty="0"/>
              <a:t>przez okres 5 lat (3 lat                w przypadku MŚP</a:t>
            </a:r>
            <a:r>
              <a:rPr lang="pl-PL" dirty="0"/>
              <a:t> – w odniesieniu do projektów, z którymi związany jest wymóg utrzymania inwestycji lub miejsc pracy)                 od daty płatności końcowej na rzecz beneficjenta. 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43F3ED0-A39E-4483-8B50-4932A3751A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2047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80A48C-2577-458D-A276-8EC524C0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1043533"/>
            <a:ext cx="8640381" cy="719761"/>
          </a:xfrm>
        </p:spPr>
        <p:txBody>
          <a:bodyPr/>
          <a:lstStyle/>
          <a:p>
            <a:pPr algn="ctr"/>
            <a:r>
              <a:rPr lang="pl-PL" dirty="0"/>
              <a:t>Umowa …. I co dalej?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0040AE-878D-449D-B6AD-821D10D5F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2123753"/>
            <a:ext cx="8640191" cy="3312168"/>
          </a:xfrm>
        </p:spPr>
        <p:txBody>
          <a:bodyPr>
            <a:normAutofit fontScale="70000" lnSpcReduction="20000"/>
          </a:bodyPr>
          <a:lstStyle/>
          <a:p>
            <a:endParaRPr lang="pl-PL" dirty="0"/>
          </a:p>
          <a:p>
            <a:r>
              <a:rPr lang="pl-PL" dirty="0"/>
              <a:t>Nadanie dostępu do systemu SL2021 osobom uprawnionym,</a:t>
            </a:r>
          </a:p>
          <a:p>
            <a:r>
              <a:rPr lang="pl-PL" dirty="0"/>
              <a:t>Przygotowanie i przekazanie  harmonogramu płatności obejmującego cały okres realizacji projektu,</a:t>
            </a:r>
          </a:p>
          <a:p>
            <a:r>
              <a:rPr lang="pl-PL" dirty="0"/>
              <a:t>Złożenie wniosku o zaliczkę, wg </a:t>
            </a:r>
            <a:r>
              <a:rPr lang="pl-PL" dirty="0" err="1"/>
              <a:t>scieżki</a:t>
            </a:r>
            <a:r>
              <a:rPr lang="pl-PL" dirty="0"/>
              <a:t> „utwórz szybki wniosek o zaliczkę”.</a:t>
            </a:r>
          </a:p>
          <a:p>
            <a:r>
              <a:rPr lang="pl-PL" dirty="0"/>
              <a:t>Przygotowanie i złożenie wykazu zamówień planowanych w projekcie na dedykowaną skrzynkę email </a:t>
            </a:r>
            <a:r>
              <a:rPr lang="pl-PL" dirty="0">
                <a:hlinkClick r:id="rId3"/>
              </a:rPr>
              <a:t>–zamowienia.efs@pomorskie.eu</a:t>
            </a:r>
            <a:r>
              <a:rPr lang="pl-PL" dirty="0"/>
              <a:t>  (w terminie do 30 dni od podpisania umowy). </a:t>
            </a:r>
          </a:p>
          <a:p>
            <a:r>
              <a:rPr lang="pl-PL" dirty="0"/>
              <a:t>Złożenie oświadczenia o formie prowadzenia wyodrębnionej ewidencji księgowej.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43F3ED0-A39E-4483-8B50-4932A3751A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79712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BDA9A0-0B58-4FD2-80F8-CA01C16B7E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8943" y="3635821"/>
            <a:ext cx="7920115" cy="1087764"/>
          </a:xfrm>
        </p:spPr>
        <p:txBody>
          <a:bodyPr/>
          <a:lstStyle/>
          <a:p>
            <a:r>
              <a:rPr lang="pl-PL" dirty="0"/>
              <a:t>Dziękujemy za uwagę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9C0E5B2-FC1A-4042-9BBC-49405798B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943" y="5147989"/>
            <a:ext cx="7920037" cy="646235"/>
          </a:xfrm>
        </p:spPr>
        <p:txBody>
          <a:bodyPr/>
          <a:lstStyle/>
          <a:p>
            <a:r>
              <a:rPr lang="pl-PL" dirty="0"/>
              <a:t>Gdańsk, 14.01.2026r.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00531B9-D107-4E0D-BACE-3C83D9DB5B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2475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768B17-1F8B-46C1-9283-30C596901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1475581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Źródła finansowania wydatków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19C5A5-C1BF-4CAD-8070-2A832D404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4" y="2533570"/>
            <a:ext cx="8640382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b="1" dirty="0"/>
              <a:t>Dofinansowanie – 90 %</a:t>
            </a:r>
          </a:p>
          <a:p>
            <a:r>
              <a:rPr lang="pl-PL" sz="2400" dirty="0"/>
              <a:t>współfinansowanie ze środków EFS + – 85 %;</a:t>
            </a:r>
          </a:p>
          <a:p>
            <a:r>
              <a:rPr lang="pl-PL" sz="2400" dirty="0"/>
              <a:t>krajowy wkład publiczny (budżet państwa) – 5 %.</a:t>
            </a:r>
          </a:p>
          <a:p>
            <a:pPr marL="0" indent="0">
              <a:buNone/>
            </a:pPr>
            <a:endParaRPr lang="pl-PL" sz="2400" b="1" dirty="0"/>
          </a:p>
          <a:p>
            <a:pPr marL="0" indent="0">
              <a:buNone/>
            </a:pPr>
            <a:r>
              <a:rPr lang="pl-PL" sz="2400" b="1" dirty="0"/>
              <a:t>Wkład własny – 10 % wartości projektu.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118DBBF-00FB-4AB3-8F83-2E18C6C547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10653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19C5A5-C1BF-4CAD-8070-2A832D404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845" y="2771725"/>
            <a:ext cx="8640382" cy="27363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wkład własny to zasoby pieniężne lub niepieniężne beneficjenta/partnerów, które zostaną przeznaczone na pokrycie wydatków kwalifikowalnych.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wkład własny to różnica między kwotą wydatków kwalifikowalnych projektu, a kwotą dofinansowania przekazaną beneficjentowi/partnerom, zgodnie z poziomem dofinansowania określonym jako % dofinansowania wydatków kwalifikowalnych</a:t>
            </a: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B3281969-6994-4AAD-9760-1CD0BFED4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1403573"/>
            <a:ext cx="8640381" cy="1080001"/>
          </a:xfrm>
        </p:spPr>
        <p:txBody>
          <a:bodyPr/>
          <a:lstStyle/>
          <a:p>
            <a:pPr algn="ctr"/>
            <a:r>
              <a:rPr lang="pl-PL" dirty="0"/>
              <a:t>Wkład własny 1/2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84BEB7A0-8EC2-4C87-8F1E-E510A174A9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4641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29B499-045C-4753-8959-8960D524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Wkład własny 2/2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B0F396-272D-4789-9C90-4CA3AD2F62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5906" y="1763613"/>
            <a:ext cx="4140000" cy="4896242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Wkład własny niepieniężny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dirty="0"/>
              <a:t>udostępnianie/użyczanie </a:t>
            </a:r>
            <a:r>
              <a:rPr lang="pl-PL" u="sng" dirty="0"/>
              <a:t>własnych</a:t>
            </a:r>
            <a:r>
              <a:rPr lang="pl-PL" dirty="0"/>
              <a:t> pomieszczeń, </a:t>
            </a:r>
            <a:r>
              <a:rPr lang="pl-PL" dirty="0" err="1"/>
              <a:t>sal</a:t>
            </a:r>
            <a:r>
              <a:rPr lang="pl-PL" dirty="0"/>
              <a:t>, sprzętu na potrzeby projektu;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dirty="0"/>
              <a:t>świadczenia wykonywane przez wolontariuszy.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8FB1E3D-D762-4212-B738-BB4E399F8A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25906" y="1763613"/>
            <a:ext cx="4140000" cy="4896226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Wkład własny pieniężny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dirty="0"/>
              <a:t>wynagrodzenie kadry merytorycznej zaangażowanej  w realizację projektu,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dirty="0"/>
              <a:t>wynajem sali, pomieszczeń, sprzętu na potrzeby projektu    od podmiotów zewnętrznych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dirty="0"/>
              <a:t>środki finansowe będące                w dyspozycji danej instytucji        lub pozyskane przez tę instytucję z innych źródeł przeznaczone na pokrycie wydatków w projekcie;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dirty="0"/>
              <a:t>wkład w ramach kosztów pośrednich rozliczanych ryczałtem;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3613127-4ECE-4FB4-9387-E6B335DBD5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7506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A3E38AD-D983-4D70-B689-9A167E0D3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Wkład własny - ważne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C9C9C7EF-7F30-42B3-8D09-C47EB88F4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Wkład własny niepieniężny wystąpi wyłącznie w przypadku udostępnienia/ użyczenia własnych pomieszczeń, </a:t>
            </a:r>
            <a:r>
              <a:rPr lang="pl-PL" dirty="0" err="1"/>
              <a:t>sal</a:t>
            </a:r>
            <a:r>
              <a:rPr lang="pl-PL" dirty="0"/>
              <a:t>, sprzętu na potrzeby projektu,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Kalkulacja wkładu własnego niepieniężnego winna być sporządzona w oparciu o dokument wewnętrzny jednostki określający stawki wynajmu pomieszczeń czy </a:t>
            </a:r>
            <a:r>
              <a:rPr lang="pl-PL" dirty="0" err="1"/>
              <a:t>sal</a:t>
            </a:r>
            <a:r>
              <a:rPr lang="pl-PL" dirty="0"/>
              <a:t>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Kalkulacja wkładu własnego pieniężnego winna być sporządzona w oparciu o stawki rynkowe i/ lub stawki występujące u Wnioskodawcy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DA2DA00-E884-444A-8FE9-74F674A668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6122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A3E38AD-D983-4D70-B689-9A167E0D3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Źródła wkładu własnego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C9C9C7EF-7F30-42B3-8D09-C47EB88F4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Wnoszony przez Beneficjenta wkład własny może być zarówno publiczny, jak i prywatny. Jego rodzaj zależy od statusu prawnego beneficjenta/partnera tj. :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firma prywatna wnosi wkład prywatny, 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jednostka samorządu terytorialnego (JST) wnosi wkład publiczny, pochodzący z budżetu państwa, funduszy celowych (PFRON, Fundusz Pracy) czy własnych środków gospodarczych (wpłat za wyżywienie). </a:t>
            </a:r>
          </a:p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DA2DA00-E884-444A-8FE9-74F674A668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0477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AA4AE3-8997-448D-B53A-F71605E56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Kwalifikowalność wydatków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77C74B-12D3-4978-8646-A943E7F7B3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Ocena kwalifikowalności projektu dokonywana jest: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- na etapie oceny wniosku                       o dofinansowanie projektu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-na etapie realizacji projektu                    w ramach weryfikacji wniosków </a:t>
            </a:r>
            <a:br>
              <a:rPr lang="pl-PL" dirty="0"/>
            </a:br>
            <a:r>
              <a:rPr lang="pl-PL" dirty="0"/>
              <a:t>o płatność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-na etapie kontroli projektu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978C9C5-60F8-4578-A724-6F22F7B5C6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 b="1" dirty="0"/>
          </a:p>
          <a:p>
            <a:endParaRPr lang="pl-PL" b="1" dirty="0"/>
          </a:p>
          <a:p>
            <a:endParaRPr lang="pl-PL" b="1" dirty="0"/>
          </a:p>
          <a:p>
            <a:r>
              <a:rPr lang="pl-PL" b="1" dirty="0"/>
              <a:t>Fakt, że dany projekt kwalifikuje się do współfinansowania           w ramach naboru nie oznacza, że wszystkie wydatki poniesione podczas jego realizacji będą uznane za kwalifikowalne.</a:t>
            </a:r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BDD4A50-7DD7-4C20-9AAD-07634B805E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3647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9D29220-632B-4E93-A27A-25B51248B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/>
              <a:t>Budżet projektu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78DD32D6-C4B8-467C-B824-652AA80C5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2123653"/>
            <a:ext cx="8640382" cy="432048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Nazwy wydatków </a:t>
            </a:r>
            <a:r>
              <a:rPr lang="pl-PL" dirty="0"/>
              <a:t>w obrębie jednego zadania i podmiotu realizującego projekt (Wnioskodawca/Realizator, jeśli dotyczy)  powinny być unikalne.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Nazwa kosztu powinna być precyzyjna </a:t>
            </a:r>
            <a:r>
              <a:rPr lang="pl-PL" dirty="0"/>
              <a:t>powinna zawierać czytelną kalkulację, formę rozliczania wydatku,  formę zatrudnienia, wymiar etatu, tak aby łatwo można było ocenić racjonalność kosztu.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Limity</a:t>
            </a:r>
            <a:r>
              <a:rPr lang="pl-PL" dirty="0"/>
              <a:t>-dany koszt może być jednocześnie objęty jednym lub dwoma dostępnymi limitami: </a:t>
            </a:r>
            <a:r>
              <a:rPr lang="pl-PL" b="1" dirty="0"/>
              <a:t>Cross - </a:t>
            </a:r>
            <a:r>
              <a:rPr lang="pl-PL" b="1" dirty="0" err="1"/>
              <a:t>financing</a:t>
            </a:r>
            <a:r>
              <a:rPr lang="pl-PL" b="1" dirty="0"/>
              <a:t> Wydatki na dostępność</a:t>
            </a:r>
            <a:r>
              <a:rPr lang="pl-PL" dirty="0"/>
              <a:t>, jak również pole może zostać niewypełnione.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b="1" dirty="0"/>
              <a:t>Kategorie kosztów - </a:t>
            </a:r>
            <a:r>
              <a:rPr lang="pl-PL" dirty="0"/>
              <a:t>pole powinno być wypełnione zgodnie z  definicją kategorii w Instrukcji wypełniania wniosku o dofinansowanie.</a:t>
            </a:r>
          </a:p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8644750-5AB1-4DE0-A296-93663168BD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0312437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1824</TotalTime>
  <Words>1776</Words>
  <Application>Microsoft Office PowerPoint</Application>
  <PresentationFormat>Niestandardowy</PresentationFormat>
  <Paragraphs>181</Paragraphs>
  <Slides>27</Slides>
  <Notes>19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3" baseType="lpstr">
      <vt:lpstr>Arial</vt:lpstr>
      <vt:lpstr>Calibri</vt:lpstr>
      <vt:lpstr>Open Sans</vt:lpstr>
      <vt:lpstr>Tahoma</vt:lpstr>
      <vt:lpstr>Wingdings</vt:lpstr>
      <vt:lpstr>Motyw pakietu Office</vt:lpstr>
      <vt:lpstr>Fundusze Europejskie dla Pomorza 2021-2027 </vt:lpstr>
      <vt:lpstr>Prawidłowość realizacji projektu</vt:lpstr>
      <vt:lpstr>Źródła finansowania wydatków</vt:lpstr>
      <vt:lpstr>Wkład własny 1/2</vt:lpstr>
      <vt:lpstr>Wkład własny 2/2</vt:lpstr>
      <vt:lpstr>Wkład własny - ważne</vt:lpstr>
      <vt:lpstr>Źródła wkładu własnego</vt:lpstr>
      <vt:lpstr>Kwalifikowalność wydatków</vt:lpstr>
      <vt:lpstr>Budżet projektu</vt:lpstr>
      <vt:lpstr>Budżet projektu – kategorie kosztów 1/2</vt:lpstr>
      <vt:lpstr>Budżet projektu – kategorie kosztów 2/2</vt:lpstr>
      <vt:lpstr>Finansowanie bieżącej działalności OWP                                                                                                1/2</vt:lpstr>
      <vt:lpstr>Finansowanie bieżącej działalności OWP                                                                                          2/2</vt:lpstr>
      <vt:lpstr>Uproszczone metody rozliczania wydatków</vt:lpstr>
      <vt:lpstr>Koszty pośrednie „Wytyczne dotyczące kwalifikowalności wydatków na lata 2021-2027”, Podrozdział 3.12. Koszty pośrednie </vt:lpstr>
      <vt:lpstr>Koszty pośrednie – stawki ryczałtowe</vt:lpstr>
      <vt:lpstr>Kwalifikowalność podatku VAT</vt:lpstr>
      <vt:lpstr>Cross-financing w projektach EFS+ dotyczy wyłącznie :</vt:lpstr>
      <vt:lpstr>Cross-financing - c.d.</vt:lpstr>
      <vt:lpstr>Wydatki na dostępność </vt:lpstr>
      <vt:lpstr>Taryfikator towarów i usług – Załącznik nr 24 do Regulaminu wyboru projektów</vt:lpstr>
      <vt:lpstr>Taryfikator towarów i usług </vt:lpstr>
      <vt:lpstr>Personel projektu</vt:lpstr>
      <vt:lpstr>Trwałość rezultatów</vt:lpstr>
      <vt:lpstr>Trwałość projektu</vt:lpstr>
      <vt:lpstr>Umowa …. I co dalej?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keywords>Zasady realizacji projektów</cp:keywords>
  <cp:lastModifiedBy>Cygert Piotr</cp:lastModifiedBy>
  <cp:revision>138</cp:revision>
  <cp:lastPrinted>2023-09-06T12:53:25Z</cp:lastPrinted>
  <dcterms:created xsi:type="dcterms:W3CDTF">2022-06-22T09:40:44Z</dcterms:created>
  <dcterms:modified xsi:type="dcterms:W3CDTF">2026-01-15T10:04:04Z</dcterms:modified>
  <cp:category>Zasady realizacji projektów</cp:category>
</cp:coreProperties>
</file>