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8" r:id="rId1"/>
  </p:sldMasterIdLst>
  <p:notesMasterIdLst>
    <p:notesMasterId r:id="rId21"/>
  </p:notesMasterIdLst>
  <p:handoutMasterIdLst>
    <p:handoutMasterId r:id="rId22"/>
  </p:handoutMasterIdLst>
  <p:sldIdLst>
    <p:sldId id="1065" r:id="rId2"/>
    <p:sldId id="493" r:id="rId3"/>
    <p:sldId id="510" r:id="rId4"/>
    <p:sldId id="509" r:id="rId5"/>
    <p:sldId id="488" r:id="rId6"/>
    <p:sldId id="490" r:id="rId7"/>
    <p:sldId id="489" r:id="rId8"/>
    <p:sldId id="502" r:id="rId9"/>
    <p:sldId id="495" r:id="rId10"/>
    <p:sldId id="487" r:id="rId11"/>
    <p:sldId id="499" r:id="rId12"/>
    <p:sldId id="513" r:id="rId13"/>
    <p:sldId id="500" r:id="rId14"/>
    <p:sldId id="497" r:id="rId15"/>
    <p:sldId id="512" r:id="rId16"/>
    <p:sldId id="507" r:id="rId17"/>
    <p:sldId id="501" r:id="rId18"/>
    <p:sldId id="496" r:id="rId19"/>
    <p:sldId id="511" r:id="rId20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lenik Agnieszka" initials="PA" lastIdx="1" clrIdx="0">
    <p:extLst>
      <p:ext uri="{19B8F6BF-5375-455C-9EA6-DF929625EA0E}">
        <p15:presenceInfo xmlns:p15="http://schemas.microsoft.com/office/powerpoint/2012/main" userId="S::Agnieszka.Palenik@mfipr.gov.pl::6a0c958d-6557-4bbd-8aa6-03360055b1e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0A15C55-8517-42AA-B614-E9B94910E393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 pośredni 2 — Ak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810" autoAdjust="0"/>
    <p:restoredTop sz="67769" autoAdjust="0"/>
  </p:normalViewPr>
  <p:slideViewPr>
    <p:cSldViewPr showGuides="1">
      <p:cViewPr varScale="1">
        <p:scale>
          <a:sx n="70" d="100"/>
          <a:sy n="70" d="100"/>
        </p:scale>
        <p:origin x="1860" y="60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6" d="100"/>
          <a:sy n="86" d="100"/>
        </p:scale>
        <p:origin x="3864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>
            <a:extLst>
              <a:ext uri="{FF2B5EF4-FFF2-40B4-BE49-F238E27FC236}">
                <a16:creationId xmlns:a16="http://schemas.microsoft.com/office/drawing/2014/main" id="{3D4F4439-89C3-4BA7-BDBA-3EFD8DD65DB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CD81CC63-1EFD-4F23-8F6F-0FF6BC370EE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3E38C1-F368-4B8E-B47C-7FA529B1D06A}" type="datetimeFigureOut">
              <a:rPr lang="pl-PL" smtClean="0"/>
              <a:t>15.01.2026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B611D3D0-4CE3-4E63-ACDB-A3AD3289E7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A6797660-37EF-43E9-B911-F5D902A4C00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D1CE18-5706-4F65-A887-91DBE246C6F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206708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EEFF2B-0721-7148-92D1-1650B5B78E9F}" type="datetimeFigureOut">
              <a:rPr lang="pl-PL" smtClean="0"/>
              <a:t>15.01.2026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2B4DB-5212-AD42-B2C1-BD19AC94D45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92773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9273554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3674402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5116086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3910379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9012546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0196127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0838314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6189021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36561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360874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412867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274533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274632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96159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696196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843414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pl-PL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224180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19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12" Type="http://schemas.openxmlformats.org/officeDocument/2006/relationships/image" Target="../media/image1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5" Type="http://schemas.openxmlformats.org/officeDocument/2006/relationships/image" Target="../media/image11.png"/><Relationship Id="rId15" Type="http://schemas.openxmlformats.org/officeDocument/2006/relationships/image" Target="../media/image8.pn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Relationship Id="rId14" Type="http://schemas.openxmlformats.org/officeDocument/2006/relationships/image" Target="../media/image20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26613" y="1973818"/>
            <a:ext cx="8639675" cy="4326381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Fundusze Europejsk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60" y="1973818"/>
            <a:ext cx="3959225" cy="720090"/>
          </a:xfrm>
          <a:prstGeom prst="rect">
            <a:avLst/>
          </a:prstGeom>
        </p:spPr>
      </p:pic>
      <p:pic>
        <p:nvPicPr>
          <p:cNvPr id="14" name="Obraz 13">
            <a:extLst>
              <a:ext uri="{FF2B5EF4-FFF2-40B4-BE49-F238E27FC236}">
                <a16:creationId xmlns:a16="http://schemas.microsoft.com/office/drawing/2014/main" id="{2B41AD81-079D-B212-C8B7-9A9D3BEE5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632" y="540402"/>
            <a:ext cx="1080000" cy="1080000"/>
          </a:xfrm>
          <a:prstGeom prst="rect">
            <a:avLst/>
          </a:prstGeom>
        </p:spPr>
      </p:pic>
      <p:pic>
        <p:nvPicPr>
          <p:cNvPr id="15" name="Obraz 14">
            <a:extLst>
              <a:ext uri="{FF2B5EF4-FFF2-40B4-BE49-F238E27FC236}">
                <a16:creationId xmlns:a16="http://schemas.microsoft.com/office/drawing/2014/main" id="{0A433181-6EED-44B3-4822-4AF9E6BA90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5788" y="540402"/>
            <a:ext cx="1080000" cy="1080000"/>
          </a:xfrm>
          <a:prstGeom prst="rect">
            <a:avLst/>
          </a:prstGeom>
        </p:spPr>
      </p:pic>
      <p:pic>
        <p:nvPicPr>
          <p:cNvPr id="16" name="Obraz 15">
            <a:extLst>
              <a:ext uri="{FF2B5EF4-FFF2-40B4-BE49-F238E27FC236}">
                <a16:creationId xmlns:a16="http://schemas.microsoft.com/office/drawing/2014/main" id="{276322E5-6025-7EA2-67FB-9F57E92100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3944" y="540402"/>
            <a:ext cx="1080000" cy="10800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 dirty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endParaRPr lang="pl-PL" dirty="0"/>
          </a:p>
        </p:txBody>
      </p:sp>
      <p:pic>
        <p:nvPicPr>
          <p:cNvPr id="6" name="Obraz 5" descr="Ciąg czterech logotypów w kolejności od lewej: 1. Fundusze Europejskie dla Pomorza, 2. Rzeczpospolita Polska, 3. Dofinansowane przez Unię Europejską, 4. Urząd Marszałkowski Województwa Pomorskiego">
            <a:extLst>
              <a:ext uri="{FF2B5EF4-FFF2-40B4-BE49-F238E27FC236}">
                <a16:creationId xmlns:a16="http://schemas.microsoft.com/office/drawing/2014/main" id="{3FDB76B9-FC6C-44C1-A4FF-DBB958B8D7F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133" y="6444133"/>
            <a:ext cx="8855261" cy="828683"/>
          </a:xfrm>
          <a:prstGeom prst="rect">
            <a:avLst/>
          </a:prstGeom>
        </p:spPr>
      </p:pic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22160DB5-1EAD-4FBD-8F38-C81A13BC867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Tytuł 6">
            <a:extLst>
              <a:ext uri="{FF2B5EF4-FFF2-40B4-BE49-F238E27FC236}">
                <a16:creationId xmlns:a16="http://schemas.microsoft.com/office/drawing/2014/main" id="{66614A53-20B3-4B39-A3EF-0C99DA93CE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7843" y="893817"/>
            <a:ext cx="8640381" cy="1080001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</p:spTree>
    <p:extLst>
      <p:ext uri="{BB962C8B-B14F-4D97-AF65-F5344CB8AC3E}">
        <p14:creationId xmlns:p14="http://schemas.microsoft.com/office/powerpoint/2010/main" val="425576728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ostokąt 11">
            <a:extLst>
              <a:ext uri="{FF2B5EF4-FFF2-40B4-BE49-F238E27FC236}">
                <a16:creationId xmlns:a16="http://schemas.microsoft.com/office/drawing/2014/main" id="{F8E39A3A-22D6-B8ED-2F58-16F69704FF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465388" y="4500563"/>
            <a:ext cx="8226426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Symbol zastępczy obrazu 10">
            <a:extLst>
              <a:ext uri="{FF2B5EF4-FFF2-40B4-BE49-F238E27FC236}">
                <a16:creationId xmlns:a16="http://schemas.microsoft.com/office/drawing/2014/main" id="{A760FD32-D539-3290-0E5F-1B5EF08EB2F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25525" y="0"/>
            <a:ext cx="8640763" cy="5221288"/>
          </a:xfrm>
          <a:custGeom>
            <a:avLst/>
            <a:gdLst>
              <a:gd name="connsiteX0" fmla="*/ 0 w 8640763"/>
              <a:gd name="connsiteY0" fmla="*/ 0 h 5221288"/>
              <a:gd name="connsiteX1" fmla="*/ 8640763 w 8640763"/>
              <a:gd name="connsiteY1" fmla="*/ 0 h 5221288"/>
              <a:gd name="connsiteX2" fmla="*/ 8640763 w 8640763"/>
              <a:gd name="connsiteY2" fmla="*/ 4500563 h 5221288"/>
              <a:gd name="connsiteX3" fmla="*/ 1439863 w 8640763"/>
              <a:gd name="connsiteY3" fmla="*/ 4500563 h 5221288"/>
              <a:gd name="connsiteX4" fmla="*/ 1439863 w 8640763"/>
              <a:gd name="connsiteY4" fmla="*/ 5221288 h 5221288"/>
              <a:gd name="connsiteX5" fmla="*/ 0 w 8640763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640763" h="5221288">
                <a:moveTo>
                  <a:pt x="0" y="0"/>
                </a:moveTo>
                <a:lnTo>
                  <a:pt x="8640763" y="0"/>
                </a:lnTo>
                <a:lnTo>
                  <a:pt x="8640763" y="4500563"/>
                </a:lnTo>
                <a:lnTo>
                  <a:pt x="1439863" y="4500563"/>
                </a:lnTo>
                <a:lnTo>
                  <a:pt x="1439863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pic>
        <p:nvPicPr>
          <p:cNvPr id="7" name="Obraz 6" descr="Fundusze Europejskie">
            <a:extLst>
              <a:ext uri="{FF2B5EF4-FFF2-40B4-BE49-F238E27FC236}">
                <a16:creationId xmlns:a16="http://schemas.microsoft.com/office/drawing/2014/main" id="{3B4B8A84-3D08-244B-BF5B-6E361D1A74B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6975" y="4500563"/>
            <a:ext cx="3959225" cy="720090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C3C397EF-E780-3941-A190-8FF660EE9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5750" y="5593629"/>
            <a:ext cx="7559675" cy="705572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pic>
        <p:nvPicPr>
          <p:cNvPr id="13" name="Obraz 12" descr="Ciąg czterech logotypów w kolejności od lewej: 1. Fundusze Europejskie dla Pomorza, 2. Rzeczpospolita Polska, 3. Dofinansowane przez Unię Europejską, 4. Urząd Marszałkowski Województwa Pomorskiego">
            <a:extLst>
              <a:ext uri="{FF2B5EF4-FFF2-40B4-BE49-F238E27FC236}">
                <a16:creationId xmlns:a16="http://schemas.microsoft.com/office/drawing/2014/main" id="{6FCFA159-EADF-49BB-9E3A-21FD1519198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133" y="6444133"/>
            <a:ext cx="8855261" cy="828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084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25525" y="1983572"/>
            <a:ext cx="8640763" cy="4316627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pic>
        <p:nvPicPr>
          <p:cNvPr id="13" name="Obraz 12" descr="Fundusze Europejskie&#10;&#10;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525" y="1983572"/>
            <a:ext cx="3959225" cy="7200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70227"/>
            <a:ext cx="7920115" cy="1087764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 dirty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endParaRPr lang="pl-PL" dirty="0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039E0742-6ADE-F448-8437-7F591E1D07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757" y="1244366"/>
            <a:ext cx="381000" cy="381000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F60567DB-D582-D44E-A6AD-12B2B5F1FE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250" y="545866"/>
            <a:ext cx="381000" cy="381000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39EEE39C-033E-F640-8C4C-E23D91BEA3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0511" y="1244366"/>
            <a:ext cx="381000" cy="381000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C169AC8E-96EA-1048-803E-97D6CEE5E1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786" y="538288"/>
            <a:ext cx="381000" cy="381000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D5D90F56-CFD2-1A40-B479-B556FC2D37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25" y="545866"/>
            <a:ext cx="381000" cy="381000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48E96C1A-FA5C-A24F-9872-8608B9B3BC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5689" y="1282667"/>
            <a:ext cx="381000" cy="381000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28B2440F-CBE5-784D-ADC8-E797F64F47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607082"/>
            <a:ext cx="381000" cy="381000"/>
          </a:xfrm>
          <a:prstGeom prst="rect">
            <a:avLst/>
          </a:prstGeom>
        </p:spPr>
      </p:pic>
      <p:pic>
        <p:nvPicPr>
          <p:cNvPr id="29" name="Obraz 28">
            <a:extLst>
              <a:ext uri="{FF2B5EF4-FFF2-40B4-BE49-F238E27FC236}">
                <a16:creationId xmlns:a16="http://schemas.microsoft.com/office/drawing/2014/main" id="{1C717A0E-10D0-FA43-BF65-49909BDCEA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018" y="535269"/>
            <a:ext cx="381000" cy="381000"/>
          </a:xfrm>
          <a:prstGeom prst="rect">
            <a:avLst/>
          </a:prstGeom>
        </p:spPr>
      </p:pic>
      <p:pic>
        <p:nvPicPr>
          <p:cNvPr id="31" name="Obraz 30">
            <a:extLst>
              <a:ext uri="{FF2B5EF4-FFF2-40B4-BE49-F238E27FC236}">
                <a16:creationId xmlns:a16="http://schemas.microsoft.com/office/drawing/2014/main" id="{A2891D6F-956C-9342-B2BB-C701A5BC51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256" y="531095"/>
            <a:ext cx="381000" cy="381000"/>
          </a:xfrm>
          <a:prstGeom prst="rect">
            <a:avLst/>
          </a:prstGeom>
        </p:spPr>
      </p:pic>
      <p:pic>
        <p:nvPicPr>
          <p:cNvPr id="33" name="Obraz 32">
            <a:extLst>
              <a:ext uri="{FF2B5EF4-FFF2-40B4-BE49-F238E27FC236}">
                <a16:creationId xmlns:a16="http://schemas.microsoft.com/office/drawing/2014/main" id="{7DE0C268-A93E-1C47-9AA3-10F1F10D09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802" y="1251987"/>
            <a:ext cx="381000" cy="381000"/>
          </a:xfrm>
          <a:prstGeom prst="rect">
            <a:avLst/>
          </a:prstGeom>
        </p:spPr>
      </p:pic>
      <p:pic>
        <p:nvPicPr>
          <p:cNvPr id="35" name="Obraz 34">
            <a:extLst>
              <a:ext uri="{FF2B5EF4-FFF2-40B4-BE49-F238E27FC236}">
                <a16:creationId xmlns:a16="http://schemas.microsoft.com/office/drawing/2014/main" id="{45508241-FE91-D847-8686-4F72BD3142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613" y="1250549"/>
            <a:ext cx="381000" cy="381000"/>
          </a:xfrm>
          <a:prstGeom prst="rect">
            <a:avLst/>
          </a:prstGeom>
        </p:spPr>
      </p:pic>
      <p:pic>
        <p:nvPicPr>
          <p:cNvPr id="37" name="Obraz 36">
            <a:extLst>
              <a:ext uri="{FF2B5EF4-FFF2-40B4-BE49-F238E27FC236}">
                <a16:creationId xmlns:a16="http://schemas.microsoft.com/office/drawing/2014/main" id="{EB9A3203-260A-FA4A-9526-A6276A5756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1250549"/>
            <a:ext cx="381000" cy="381000"/>
          </a:xfrm>
          <a:prstGeom prst="rect">
            <a:avLst/>
          </a:prstGeom>
        </p:spPr>
      </p:pic>
      <p:pic>
        <p:nvPicPr>
          <p:cNvPr id="24" name="Obraz 23" descr="Ciąg czterech logotypów w kolejności od lewej: 1. Fundusze Europejskie dla Pomorza, 2. Rzeczpospolita Polska, 3. Dofinansowane przez Unię Europejską, 4. Urząd Marszałkowski Województwa Pomorskiego">
            <a:extLst>
              <a:ext uri="{FF2B5EF4-FFF2-40B4-BE49-F238E27FC236}">
                <a16:creationId xmlns:a16="http://schemas.microsoft.com/office/drawing/2014/main" id="{435F0698-B762-4CA8-B4E7-F5A604257866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133" y="6444133"/>
            <a:ext cx="8855261" cy="828683"/>
          </a:xfrm>
          <a:prstGeom prst="rect">
            <a:avLst/>
          </a:prstGeom>
        </p:spPr>
      </p:pic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AC8C3AC-0971-4F08-8A44-AAB883D783C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8602601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owy (krótk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ymbol zastępczy obrazu 16">
            <a:extLst>
              <a:ext uri="{FF2B5EF4-FFF2-40B4-BE49-F238E27FC236}">
                <a16:creationId xmlns:a16="http://schemas.microsoft.com/office/drawing/2014/main" id="{69383BDA-94B1-6FB6-27E3-0CC3DEDF5AF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6784975" cy="5221288"/>
          </a:xfrm>
          <a:custGeom>
            <a:avLst/>
            <a:gdLst>
              <a:gd name="connsiteX0" fmla="*/ 0 w 6784975"/>
              <a:gd name="connsiteY0" fmla="*/ 0 h 5221288"/>
              <a:gd name="connsiteX1" fmla="*/ 6784975 w 6784975"/>
              <a:gd name="connsiteY1" fmla="*/ 0 h 5221288"/>
              <a:gd name="connsiteX2" fmla="*/ 6784975 w 6784975"/>
              <a:gd name="connsiteY2" fmla="*/ 4500563 h 5221288"/>
              <a:gd name="connsiteX3" fmla="*/ 2825750 w 6784975"/>
              <a:gd name="connsiteY3" fmla="*/ 4500563 h 5221288"/>
              <a:gd name="connsiteX4" fmla="*/ 2825750 w 6784975"/>
              <a:gd name="connsiteY4" fmla="*/ 5221288 h 5221288"/>
              <a:gd name="connsiteX5" fmla="*/ 0 w 6784975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84975" h="5221288">
                <a:moveTo>
                  <a:pt x="0" y="0"/>
                </a:moveTo>
                <a:lnTo>
                  <a:pt x="6784975" y="0"/>
                </a:lnTo>
                <a:lnTo>
                  <a:pt x="6784975" y="4500563"/>
                </a:lnTo>
                <a:lnTo>
                  <a:pt x="2825750" y="4500563"/>
                </a:lnTo>
                <a:lnTo>
                  <a:pt x="2825750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 dirty="0"/>
              <a:t>Kliknij ikonę, aby dodać obraz</a:t>
            </a:r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id="{38965D1A-9BC8-2AB7-6B73-C2BBDA5D66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825750" y="4500563"/>
            <a:ext cx="6840538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72808" y="5579563"/>
            <a:ext cx="6133117" cy="648546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6444" y="539750"/>
            <a:ext cx="1799844" cy="366725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endParaRPr lang="pl-PL" dirty="0"/>
          </a:p>
        </p:txBody>
      </p:sp>
      <p:pic>
        <p:nvPicPr>
          <p:cNvPr id="18" name="Obraz 17" descr="Fundusze Europejskie &#10;">
            <a:extLst>
              <a:ext uri="{FF2B5EF4-FFF2-40B4-BE49-F238E27FC236}">
                <a16:creationId xmlns:a16="http://schemas.microsoft.com/office/drawing/2014/main" id="{EB4DB370-BCB9-D1E9-5613-5A9DCA5F311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5750" y="4500563"/>
            <a:ext cx="3959225" cy="720090"/>
          </a:xfrm>
          <a:prstGeom prst="rect">
            <a:avLst/>
          </a:prstGeom>
        </p:spPr>
      </p:pic>
      <p:pic>
        <p:nvPicPr>
          <p:cNvPr id="11" name="Obraz 10" descr="Ciąg czterech logotypów w kolejności od lewej: 1. Fundusze Europejskie dla Pomorza, 2. Rzeczpospolita Polska, 3. Dofinansowane przez Unię Europejską, 4. Urząd Marszałkowski Województwa Pomorskiego">
            <a:extLst>
              <a:ext uri="{FF2B5EF4-FFF2-40B4-BE49-F238E27FC236}">
                <a16:creationId xmlns:a16="http://schemas.microsoft.com/office/drawing/2014/main" id="{0CF3E933-1DA6-403F-9323-5B318B99433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133" y="6444133"/>
            <a:ext cx="8855261" cy="828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9351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192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>
            <a:extLst>
              <a:ext uri="{FF2B5EF4-FFF2-40B4-BE49-F238E27FC236}">
                <a16:creationId xmlns:a16="http://schemas.microsoft.com/office/drawing/2014/main" id="{0D1F565A-4734-6B49-4F72-233C397DE0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825751" y="4500561"/>
            <a:ext cx="7196139" cy="215959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Symbol zastępczy obrazu 8">
            <a:extLst>
              <a:ext uri="{FF2B5EF4-FFF2-40B4-BE49-F238E27FC236}">
                <a16:creationId xmlns:a16="http://schemas.microsoft.com/office/drawing/2014/main" id="{12E8330A-FFD8-2BBA-E745-7200C0738BE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69925" y="0"/>
            <a:ext cx="6835775" cy="4859338"/>
          </a:xfrm>
          <a:custGeom>
            <a:avLst/>
            <a:gdLst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55824 w 6835775"/>
              <a:gd name="connsiteY3" fmla="*/ 4500563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35775" h="4859338">
                <a:moveTo>
                  <a:pt x="0" y="0"/>
                </a:moveTo>
                <a:lnTo>
                  <a:pt x="6835775" y="0"/>
                </a:lnTo>
                <a:lnTo>
                  <a:pt x="6835775" y="4500563"/>
                </a:lnTo>
                <a:lnTo>
                  <a:pt x="2155824" y="4500563"/>
                </a:lnTo>
                <a:lnTo>
                  <a:pt x="2155824" y="4859338"/>
                </a:lnTo>
                <a:lnTo>
                  <a:pt x="0" y="485933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7BF7E1EF-0AB1-F3B1-F5CD-6A2AA30561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905250" y="4500562"/>
            <a:ext cx="3600449" cy="359395"/>
          </a:xfrm>
          <a:prstGeom prst="rect">
            <a:avLst/>
          </a:prstGeom>
          <a:solidFill>
            <a:srgbClr val="005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03E2C530-5988-0861-50D8-1C7FE1662A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825751" y="4500561"/>
            <a:ext cx="1079500" cy="3587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86113" y="5195719"/>
            <a:ext cx="6480176" cy="1320421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90164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ajd - tytuł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05279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lajd - tytuł + 2 elementy zawartości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34000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ajd - tytuł + zdjęcie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5906" y="899836"/>
            <a:ext cx="4320000" cy="1080001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906" y="1979837"/>
            <a:ext cx="4320382" cy="468000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Symbol zastępczy obrazu 6">
            <a:extLst>
              <a:ext uri="{FF2B5EF4-FFF2-40B4-BE49-F238E27FC236}">
                <a16:creationId xmlns:a16="http://schemas.microsoft.com/office/drawing/2014/main" id="{E681B9F9-7BA5-2D43-A1BD-8AF5D025063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900113"/>
            <a:ext cx="4986338" cy="5759726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53987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Slajd - tytuł + zawartość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630E28BA-19A4-6182-CE10-65107EDF6B75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69991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_Slajd - tytuł + 2 elementy zawartości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A72189C-757E-47DF-313E-E0F36399C0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E363107C-97A9-9A5D-A2A2-E6ABB7ED4C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5970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1080001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907" y="1979837"/>
            <a:ext cx="8640382" cy="468000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  <a:endParaRPr lang="en-US" dirty="0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617E16B8-2BD0-D12E-978E-94E428DF9717}"/>
              </a:ext>
            </a:extLst>
          </p:cNvPr>
          <p:cNvSpPr/>
          <p:nvPr userDrawn="1"/>
        </p:nvSpPr>
        <p:spPr>
          <a:xfrm>
            <a:off x="1025870" y="0"/>
            <a:ext cx="1080742" cy="1793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662915FD-1FF3-5CF3-5C57-034114B5E6A2}"/>
              </a:ext>
            </a:extLst>
          </p:cNvPr>
          <p:cNvSpPr/>
          <p:nvPr userDrawn="1"/>
        </p:nvSpPr>
        <p:spPr>
          <a:xfrm>
            <a:off x="2106612" y="0"/>
            <a:ext cx="7559293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026AD61-FC69-65FC-05E3-06AA14C893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85200" y="7019837"/>
            <a:ext cx="1080000" cy="180000"/>
          </a:xfrm>
          <a:prstGeom prst="rect">
            <a:avLst/>
          </a:prstGeom>
          <a:noFill/>
        </p:spPr>
        <p:txBody>
          <a:bodyPr vert="horz" lIns="0" tIns="72000" rIns="0" bIns="72000" rtlCol="0" anchor="ctr" anchorCtr="0"/>
          <a:lstStyle>
            <a:lvl1pPr algn="r">
              <a:defRPr sz="10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4C2A84FB-402E-BB6C-632B-D1ADD49B7D8C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6163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25" r:id="rId2"/>
    <p:sldLayoutId id="2147483720" r:id="rId3"/>
    <p:sldLayoutId id="2147483721" r:id="rId4"/>
    <p:sldLayoutId id="2147483710" r:id="rId5"/>
    <p:sldLayoutId id="2147483712" r:id="rId6"/>
    <p:sldLayoutId id="2147483726" r:id="rId7"/>
    <p:sldLayoutId id="2147483740" r:id="rId8"/>
    <p:sldLayoutId id="2147483723" r:id="rId9"/>
    <p:sldLayoutId id="2147483728" r:id="rId10"/>
  </p:sldLayoutIdLst>
  <p:hf sldNum="0" hdr="0" ftr="0" dt="0"/>
  <p:txStyles>
    <p:titleStyle>
      <a:lvl1pPr algn="l" defTabSz="1007943" rtl="0" eaLnBrk="1" latinLnBrk="0" hangingPunct="1">
        <a:lnSpc>
          <a:spcPts val="3600"/>
        </a:lnSpc>
        <a:spcBef>
          <a:spcPct val="0"/>
        </a:spcBef>
        <a:buNone/>
        <a:defRPr sz="2800" b="1" kern="1200">
          <a:solidFill>
            <a:schemeClr val="tx2"/>
          </a:solidFill>
          <a:latin typeface="Open Sans" pitchFamily="2" charset="0"/>
          <a:ea typeface="Open Sans" pitchFamily="2" charset="0"/>
          <a:cs typeface="Open Sans" pitchFamily="2" charset="0"/>
        </a:defRPr>
      </a:lvl1pPr>
    </p:titleStyle>
    <p:bodyStyle>
      <a:lvl1pPr marL="251986" indent="-251986" algn="l" defTabSz="1007943" rtl="0" eaLnBrk="1" latinLnBrk="0" hangingPunct="1">
        <a:lnSpc>
          <a:spcPts val="2400"/>
        </a:lnSpc>
        <a:spcBef>
          <a:spcPts val="1102"/>
        </a:spcBef>
        <a:buClr>
          <a:schemeClr val="accent1"/>
        </a:buClr>
        <a:buFontTx/>
        <a:buBlip>
          <a:blip r:embed="rId12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1pPr>
      <a:lvl2pPr marL="755957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3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2pPr>
      <a:lvl3pPr marL="1259929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4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3pPr>
      <a:lvl4pPr marL="1763900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4pPr>
      <a:lvl5pPr marL="2267872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93" userDrawn="1">
          <p15:clr>
            <a:srgbClr val="F26B43"/>
          </p15:clr>
        </p15:guide>
        <p15:guide id="2" pos="419" userDrawn="1">
          <p15:clr>
            <a:srgbClr val="F26B43"/>
          </p15:clr>
        </p15:guide>
        <p15:guide id="3" pos="646" userDrawn="1">
          <p15:clr>
            <a:srgbClr val="F26B43"/>
          </p15:clr>
        </p15:guide>
        <p15:guide id="4" pos="873" userDrawn="1">
          <p15:clr>
            <a:srgbClr val="F26B43"/>
          </p15:clr>
        </p15:guide>
        <p15:guide id="5" pos="1100" userDrawn="1">
          <p15:clr>
            <a:srgbClr val="F26B43"/>
          </p15:clr>
        </p15:guide>
        <p15:guide id="6" pos="1327" userDrawn="1">
          <p15:clr>
            <a:srgbClr val="F26B43"/>
          </p15:clr>
        </p15:guide>
        <p15:guide id="7" pos="1553" userDrawn="1">
          <p15:clr>
            <a:srgbClr val="F26B43"/>
          </p15:clr>
        </p15:guide>
        <p15:guide id="8" pos="1780" userDrawn="1">
          <p15:clr>
            <a:srgbClr val="F26B43"/>
          </p15:clr>
        </p15:guide>
        <p15:guide id="9" pos="2007" userDrawn="1">
          <p15:clr>
            <a:srgbClr val="F26B43"/>
          </p15:clr>
        </p15:guide>
        <p15:guide id="10" pos="2234" userDrawn="1">
          <p15:clr>
            <a:srgbClr val="F26B43"/>
          </p15:clr>
        </p15:guide>
        <p15:guide id="11" pos="2460" userDrawn="1">
          <p15:clr>
            <a:srgbClr val="F26B43"/>
          </p15:clr>
        </p15:guide>
        <p15:guide id="12" pos="2687" userDrawn="1">
          <p15:clr>
            <a:srgbClr val="F26B43"/>
          </p15:clr>
        </p15:guide>
        <p15:guide id="13" pos="2914" userDrawn="1">
          <p15:clr>
            <a:srgbClr val="F26B43"/>
          </p15:clr>
        </p15:guide>
        <p15:guide id="14" pos="3141" userDrawn="1">
          <p15:clr>
            <a:srgbClr val="F26B43"/>
          </p15:clr>
        </p15:guide>
        <p15:guide id="15" pos="3368" userDrawn="1">
          <p15:clr>
            <a:srgbClr val="F26B43"/>
          </p15:clr>
        </p15:guide>
        <p15:guide id="16" pos="3594" userDrawn="1">
          <p15:clr>
            <a:srgbClr val="F26B43"/>
          </p15:clr>
        </p15:guide>
        <p15:guide id="17" pos="3821" userDrawn="1">
          <p15:clr>
            <a:srgbClr val="F26B43"/>
          </p15:clr>
        </p15:guide>
        <p15:guide id="18" pos="4048" userDrawn="1">
          <p15:clr>
            <a:srgbClr val="F26B43"/>
          </p15:clr>
        </p15:guide>
        <p15:guide id="19" pos="4275" userDrawn="1">
          <p15:clr>
            <a:srgbClr val="F26B43"/>
          </p15:clr>
        </p15:guide>
        <p15:guide id="20" pos="4501" userDrawn="1">
          <p15:clr>
            <a:srgbClr val="F26B43"/>
          </p15:clr>
        </p15:guide>
        <p15:guide id="21" pos="4728" userDrawn="1">
          <p15:clr>
            <a:srgbClr val="F26B43"/>
          </p15:clr>
        </p15:guide>
        <p15:guide id="22" pos="4955" userDrawn="1">
          <p15:clr>
            <a:srgbClr val="F26B43"/>
          </p15:clr>
        </p15:guide>
        <p15:guide id="23" pos="5182" userDrawn="1">
          <p15:clr>
            <a:srgbClr val="F26B43"/>
          </p15:clr>
        </p15:guide>
        <p15:guide id="24" pos="5408" userDrawn="1">
          <p15:clr>
            <a:srgbClr val="F26B43"/>
          </p15:clr>
        </p15:guide>
        <p15:guide id="25" pos="5635" userDrawn="1">
          <p15:clr>
            <a:srgbClr val="F26B43"/>
          </p15:clr>
        </p15:guide>
        <p15:guide id="26" pos="5862" userDrawn="1">
          <p15:clr>
            <a:srgbClr val="F26B43"/>
          </p15:clr>
        </p15:guide>
        <p15:guide id="27" pos="6089" userDrawn="1">
          <p15:clr>
            <a:srgbClr val="F26B43"/>
          </p15:clr>
        </p15:guide>
        <p15:guide id="28" pos="6316" userDrawn="1">
          <p15:clr>
            <a:srgbClr val="F26B43"/>
          </p15:clr>
        </p15:guide>
        <p15:guide id="29" pos="6542" userDrawn="1">
          <p15:clr>
            <a:srgbClr val="F26B43"/>
          </p15:clr>
        </p15:guide>
        <p15:guide id="30" orient="horz" pos="113" userDrawn="1">
          <p15:clr>
            <a:srgbClr val="F26B43"/>
          </p15:clr>
        </p15:guide>
        <p15:guide id="31" orient="horz" pos="340" userDrawn="1">
          <p15:clr>
            <a:srgbClr val="F26B43"/>
          </p15:clr>
        </p15:guide>
        <p15:guide id="32" orient="horz" pos="567" userDrawn="1">
          <p15:clr>
            <a:srgbClr val="F26B43"/>
          </p15:clr>
        </p15:guide>
        <p15:guide id="33" orient="horz" pos="794" userDrawn="1">
          <p15:clr>
            <a:srgbClr val="F26B43"/>
          </p15:clr>
        </p15:guide>
        <p15:guide id="34" orient="horz" pos="1020" userDrawn="1">
          <p15:clr>
            <a:srgbClr val="F26B43"/>
          </p15:clr>
        </p15:guide>
        <p15:guide id="35" orient="horz" pos="1247" userDrawn="1">
          <p15:clr>
            <a:srgbClr val="F26B43"/>
          </p15:clr>
        </p15:guide>
        <p15:guide id="36" orient="horz" pos="1474" userDrawn="1">
          <p15:clr>
            <a:srgbClr val="F26B43"/>
          </p15:clr>
        </p15:guide>
        <p15:guide id="37" orient="horz" pos="1701" userDrawn="1">
          <p15:clr>
            <a:srgbClr val="F26B43"/>
          </p15:clr>
        </p15:guide>
        <p15:guide id="38" orient="horz" pos="1927" userDrawn="1">
          <p15:clr>
            <a:srgbClr val="F26B43"/>
          </p15:clr>
        </p15:guide>
        <p15:guide id="39" orient="horz" pos="2154" userDrawn="1">
          <p15:clr>
            <a:srgbClr val="F26B43"/>
          </p15:clr>
        </p15:guide>
        <p15:guide id="40" orient="horz" pos="2381" userDrawn="1">
          <p15:clr>
            <a:srgbClr val="F26B43"/>
          </p15:clr>
        </p15:guide>
        <p15:guide id="41" orient="horz" pos="2608" userDrawn="1">
          <p15:clr>
            <a:srgbClr val="F26B43"/>
          </p15:clr>
        </p15:guide>
        <p15:guide id="42" orient="horz" pos="2835" userDrawn="1">
          <p15:clr>
            <a:srgbClr val="F26B43"/>
          </p15:clr>
        </p15:guide>
        <p15:guide id="43" orient="horz" pos="3061" userDrawn="1">
          <p15:clr>
            <a:srgbClr val="F26B43"/>
          </p15:clr>
        </p15:guide>
        <p15:guide id="44" orient="horz" pos="3288" userDrawn="1">
          <p15:clr>
            <a:srgbClr val="F26B43"/>
          </p15:clr>
        </p15:guide>
        <p15:guide id="45" orient="horz" pos="3515" userDrawn="1">
          <p15:clr>
            <a:srgbClr val="F26B43"/>
          </p15:clr>
        </p15:guide>
        <p15:guide id="46" orient="horz" pos="3742" userDrawn="1">
          <p15:clr>
            <a:srgbClr val="F26B43"/>
          </p15:clr>
        </p15:guide>
        <p15:guide id="47" orient="horz" pos="3968" userDrawn="1">
          <p15:clr>
            <a:srgbClr val="F26B43"/>
          </p15:clr>
        </p15:guide>
        <p15:guide id="48" orient="horz" pos="4195" userDrawn="1">
          <p15:clr>
            <a:srgbClr val="F26B43"/>
          </p15:clr>
        </p15:guide>
        <p15:guide id="49" orient="horz" pos="4422" userDrawn="1">
          <p15:clr>
            <a:srgbClr val="F26B43"/>
          </p15:clr>
        </p15:guide>
        <p15:guide id="50" orient="horz" pos="464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zamowienia.efs@pomorskie.eu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Relationship Id="rId4" Type="http://schemas.openxmlformats.org/officeDocument/2006/relationships/hyperlink" Target="https://funduszeuepomorskie.pl/strona/5011-zasady-udzielania-zamowien-w-ramach-efs-plus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funduszeuepomorskie.pl/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.pl/web/uzp/dokumenty-zwiazane-z-kontrola-zamowien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www.gov.pl/web/uzp/co-musi-znalezc-sie-w-umowach-zgodnie-z-prawem-zamowien-publicznych" TargetMode="External"/><Relationship Id="rId5" Type="http://schemas.openxmlformats.org/officeDocument/2006/relationships/hyperlink" Target="https://www.gov.pl/web/uzp/rekomendacje-dotyczace-zamowien-na-zestawy-komputerowe-marzec-2021" TargetMode="External"/><Relationship Id="rId4" Type="http://schemas.openxmlformats.org/officeDocument/2006/relationships/hyperlink" Target="https://www.gov.pl/web/uzp/opis-przedmiotu-zamowienia-w-swietle-kontroli-prezesa-uzp-i-orzecznictwa-kio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.pl/web/uzp/rekomendacje-dotyczace-zamowien-publicznych-na-systemy-informatyczne" TargetMode="External"/><Relationship Id="rId2" Type="http://schemas.openxmlformats.org/officeDocument/2006/relationships/hyperlink" Target="https://www.gov.pl/web/uzp/udzielanie-zamowien-publicznych-w-zakresie-urzadzen-drukujacych-i-wielofunkcyjnych-urzadzen-mobilnych-oraz-systemow-digital-signage2" TargetMode="External"/><Relationship Id="rId1" Type="http://schemas.openxmlformats.org/officeDocument/2006/relationships/slideLayout" Target="../slideLayouts/slideLayout5.xml"/><Relationship Id="rId4" Type="http://schemas.openxmlformats.org/officeDocument/2006/relationships/hyperlink" Target="https://www.gov.pl/web/uzp/przykladowe-zapisy-w-dokumentach-zamowienia-dotyczace-uwzgledniania-w-postepowaniu-o-udzieleniu-zamowienia-aspektow-spolecznych-srodowiskowych-i-innowacyjnych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mailto:baza.efs@pomorskie.eu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bazakonkurencyjnosci.funduszeeuropejskie.gov.pl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2726208F-D6F7-1381-5132-3B60A6BFE7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1450" y="3419797"/>
            <a:ext cx="8568541" cy="1087764"/>
          </a:xfrm>
        </p:spPr>
        <p:txBody>
          <a:bodyPr>
            <a:normAutofit fontScale="90000"/>
          </a:bodyPr>
          <a:lstStyle/>
          <a:p>
            <a:r>
              <a:rPr lang="pl-PL" sz="3100" dirty="0"/>
              <a:t>Fundusze Europejskie dla Pomorza 2021-2027</a:t>
            </a:r>
            <a:br>
              <a:rPr lang="pl-PL" dirty="0"/>
            </a:br>
            <a:endParaRPr lang="pl-PL" dirty="0"/>
          </a:p>
        </p:txBody>
      </p:sp>
      <p:sp>
        <p:nvSpPr>
          <p:cNvPr id="5" name="Podtytuł 4">
            <a:extLst>
              <a:ext uri="{FF2B5EF4-FFF2-40B4-BE49-F238E27FC236}">
                <a16:creationId xmlns:a16="http://schemas.microsoft.com/office/drawing/2014/main" id="{0F4B11A1-2445-C731-5567-0EBA6FAF89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41450" y="3967561"/>
            <a:ext cx="8424936" cy="1080000"/>
          </a:xfrm>
        </p:spPr>
        <p:txBody>
          <a:bodyPr>
            <a:normAutofit fontScale="25000" lnSpcReduction="20000"/>
          </a:bodyPr>
          <a:lstStyle/>
          <a:p>
            <a:r>
              <a:rPr lang="pl-PL" sz="11200" dirty="0"/>
              <a:t>Zasady udzielania zamówień w ramach EFS Plus</a:t>
            </a:r>
          </a:p>
          <a:p>
            <a:r>
              <a:rPr lang="pl-PL" sz="11200"/>
              <a:t>Działanie 5.7. </a:t>
            </a:r>
            <a:r>
              <a:rPr lang="pl-PL" sz="11200" dirty="0"/>
              <a:t>Edukacja przedszkolna </a:t>
            </a:r>
          </a:p>
          <a:p>
            <a:r>
              <a:rPr lang="pl-PL" sz="9600" dirty="0"/>
              <a:t>14 stycznia 2026 r.</a:t>
            </a:r>
          </a:p>
        </p:txBody>
      </p:sp>
    </p:spTree>
    <p:extLst>
      <p:ext uri="{BB962C8B-B14F-4D97-AF65-F5344CB8AC3E}">
        <p14:creationId xmlns:p14="http://schemas.microsoft.com/office/powerpoint/2010/main" val="15419642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63647136-490E-40C5-8A8F-C54772F0801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10</a:t>
            </a:fld>
            <a:endParaRPr lang="pl-PL" dirty="0"/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B8D343CB-62A5-46A3-B357-C5622A9D04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362" y="1008006"/>
            <a:ext cx="9793088" cy="5256266"/>
          </a:xfrm>
        </p:spPr>
        <p:txBody>
          <a:bodyPr>
            <a:noAutofit/>
          </a:bodyPr>
          <a:lstStyle/>
          <a:p>
            <a:endParaRPr lang="pl-PL" sz="800" b="1" dirty="0"/>
          </a:p>
          <a:p>
            <a:endParaRPr lang="pl-PL" sz="800" b="1" dirty="0"/>
          </a:p>
          <a:p>
            <a:r>
              <a:rPr lang="pl-PL" sz="2400" b="1" dirty="0"/>
              <a:t>Weryfikacja ex-ante </a:t>
            </a:r>
            <a:r>
              <a:rPr lang="pl-PL" sz="2400" dirty="0"/>
              <a:t>projektu dotyczy weryfikacji dokumentacji dotyczącej planowanych zamówień w ramach projektu </a:t>
            </a:r>
            <a:r>
              <a:rPr lang="pl-PL" sz="2400" b="1" dirty="0"/>
              <a:t>zgodnie </a:t>
            </a:r>
            <a:br>
              <a:rPr lang="pl-PL" sz="2400" b="1" dirty="0"/>
            </a:br>
            <a:r>
              <a:rPr lang="pl-PL" sz="2400" b="1" dirty="0"/>
              <a:t>z przepisami ustawy Pzp oraz w oparciu o zasadę konkurencyjności. </a:t>
            </a:r>
          </a:p>
          <a:p>
            <a:endParaRPr lang="pl-PL" sz="800" b="1" dirty="0"/>
          </a:p>
          <a:p>
            <a:r>
              <a:rPr lang="pl-PL" sz="2400" dirty="0"/>
              <a:t>Celem weryfikacji ex-ante zamówień jest zminimalizowanie ryzyka wystąpienia nieprawidłowości w ramach projektu. </a:t>
            </a:r>
          </a:p>
          <a:p>
            <a:endParaRPr lang="pl-PL" sz="800" b="1" dirty="0"/>
          </a:p>
          <a:p>
            <a:endParaRPr lang="pl-PL" sz="800" dirty="0"/>
          </a:p>
          <a:p>
            <a:pPr marL="0" indent="0">
              <a:buNone/>
            </a:pPr>
            <a:r>
              <a:rPr lang="pl-PL" sz="2400" dirty="0"/>
              <a:t> </a:t>
            </a:r>
          </a:p>
          <a:p>
            <a:pPr marL="0" indent="0">
              <a:buNone/>
            </a:pPr>
            <a:endParaRPr lang="pl-PL" sz="800" dirty="0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2C82297B-BDE8-4BCA-ADBA-D5A981636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715" y="359838"/>
            <a:ext cx="9000711" cy="683695"/>
          </a:xfrm>
        </p:spPr>
        <p:txBody>
          <a:bodyPr>
            <a:normAutofit/>
          </a:bodyPr>
          <a:lstStyle/>
          <a:p>
            <a:r>
              <a:rPr lang="pl-PL" dirty="0"/>
              <a:t>Weryfikacja ex-</a:t>
            </a:r>
            <a:r>
              <a:rPr lang="pl-PL" dirty="0" err="1"/>
              <a:t>ante</a:t>
            </a:r>
            <a:r>
              <a:rPr lang="pl-PL" dirty="0"/>
              <a:t> zamówień 1/2  </a:t>
            </a:r>
          </a:p>
        </p:txBody>
      </p:sp>
    </p:spTree>
    <p:extLst>
      <p:ext uri="{BB962C8B-B14F-4D97-AF65-F5344CB8AC3E}">
        <p14:creationId xmlns:p14="http://schemas.microsoft.com/office/powerpoint/2010/main" val="42122924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63647136-490E-40C5-8A8F-C54772F0801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11</a:t>
            </a:fld>
            <a:endParaRPr lang="pl-PL" dirty="0"/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B8D343CB-62A5-46A3-B357-C5622A9D04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362" y="1008006"/>
            <a:ext cx="9793088" cy="5256266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pl-PL" b="1" dirty="0"/>
          </a:p>
          <a:p>
            <a:pPr marL="0" indent="0">
              <a:buNone/>
            </a:pPr>
            <a:r>
              <a:rPr lang="pl-PL" sz="2400" b="1" dirty="0">
                <a:solidFill>
                  <a:srgbClr val="C00000"/>
                </a:solidFill>
              </a:rPr>
              <a:t>WAŻNE!</a:t>
            </a:r>
            <a:r>
              <a:rPr lang="pl-PL" sz="2400" b="1" dirty="0"/>
              <a:t> </a:t>
            </a:r>
            <a:r>
              <a:rPr lang="pl-PL" sz="2400" dirty="0"/>
              <a:t>W umowie Beneficjenci są zobligowani </a:t>
            </a:r>
            <a:r>
              <a:rPr lang="pl-PL" sz="2400" b="1" dirty="0"/>
              <a:t>w terminie 30 dni </a:t>
            </a:r>
            <a:br>
              <a:rPr lang="pl-PL" sz="2400" b="1" dirty="0"/>
            </a:br>
            <a:r>
              <a:rPr lang="pl-PL" sz="2400" dirty="0"/>
              <a:t>od podpisania umowy do przedłożenia do IZ </a:t>
            </a:r>
            <a:r>
              <a:rPr lang="pl-PL" sz="2400" b="1" dirty="0"/>
              <a:t>Wykazu zamówień planowanych w projekcie </a:t>
            </a:r>
            <a:r>
              <a:rPr lang="pl-PL" sz="2400" dirty="0"/>
              <a:t>na specjalną skrzynkę email – </a:t>
            </a:r>
            <a:br>
              <a:rPr lang="pl-PL" dirty="0"/>
            </a:br>
            <a:br>
              <a:rPr lang="pl-PL" dirty="0"/>
            </a:br>
            <a:r>
              <a:rPr lang="pl-PL" dirty="0"/>
              <a:t>		</a:t>
            </a:r>
            <a:r>
              <a:rPr lang="pl-PL" sz="2800" b="1" u="sng" dirty="0">
                <a:hlinkClick r:id="rId3"/>
              </a:rPr>
              <a:t>zamowienia.efs@pomorskie.eu</a:t>
            </a:r>
            <a:r>
              <a:rPr lang="pl-PL" sz="2800" b="1" u="sng" dirty="0"/>
              <a:t> </a:t>
            </a:r>
          </a:p>
          <a:p>
            <a:pPr marL="0" indent="0">
              <a:buNone/>
            </a:pPr>
            <a:endParaRPr lang="pl-PL" sz="2400" dirty="0"/>
          </a:p>
          <a:p>
            <a:pPr marL="0" indent="0">
              <a:buNone/>
            </a:pPr>
            <a:r>
              <a:rPr lang="pl-PL" sz="2400" dirty="0"/>
              <a:t>Wzór tabeli </a:t>
            </a:r>
            <a:r>
              <a:rPr lang="pl-PL" sz="2400" b="1" dirty="0">
                <a:solidFill>
                  <a:srgbClr val="C00000"/>
                </a:solidFill>
              </a:rPr>
              <a:t>Wykaz zamówień planowanych w projekcie </a:t>
            </a:r>
            <a:r>
              <a:rPr lang="pl-PL" sz="2400" dirty="0"/>
              <a:t>stanowi załącznik do Regulaminu wyboru projektów i jest dostępny </a:t>
            </a:r>
            <a:br>
              <a:rPr lang="pl-PL" sz="2400" dirty="0"/>
            </a:br>
            <a:r>
              <a:rPr lang="pl-PL" sz="2400" dirty="0"/>
              <a:t>pod adresem:</a:t>
            </a:r>
          </a:p>
          <a:p>
            <a:pPr marL="0" indent="0">
              <a:buNone/>
            </a:pPr>
            <a:r>
              <a:rPr lang="pl-PL" sz="2800" b="1" u="sng" dirty="0">
                <a:hlinkClick r:id="rId4"/>
              </a:rPr>
              <a:t>https://funduszeuepomorskie.pl/strona/5011-zasady-udzielania-zamowien-w-ramach-efs-plus</a:t>
            </a:r>
            <a:endParaRPr lang="pl-PL" sz="2800" b="1" dirty="0"/>
          </a:p>
          <a:p>
            <a:pPr marL="0" indent="0">
              <a:buNone/>
            </a:pPr>
            <a:endParaRPr lang="pl-PL" sz="2400" dirty="0"/>
          </a:p>
          <a:p>
            <a:pPr marL="0" indent="0">
              <a:buNone/>
            </a:pPr>
            <a:endParaRPr lang="pl-PL" sz="2400" dirty="0"/>
          </a:p>
          <a:p>
            <a:pPr marL="0" indent="0">
              <a:buNone/>
            </a:pPr>
            <a:endParaRPr lang="pl-PL" sz="2400" b="1" dirty="0"/>
          </a:p>
          <a:p>
            <a:endParaRPr lang="pl-PL" sz="800" dirty="0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2C82297B-BDE8-4BCA-ADBA-D5A981636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715" y="359838"/>
            <a:ext cx="9000711" cy="683695"/>
          </a:xfrm>
        </p:spPr>
        <p:txBody>
          <a:bodyPr>
            <a:normAutofit/>
          </a:bodyPr>
          <a:lstStyle/>
          <a:p>
            <a:r>
              <a:rPr lang="pl-PL" dirty="0"/>
              <a:t>Weryfikacja ex-</a:t>
            </a:r>
            <a:r>
              <a:rPr lang="pl-PL" dirty="0" err="1"/>
              <a:t>ante</a:t>
            </a:r>
            <a:r>
              <a:rPr lang="pl-PL" dirty="0"/>
              <a:t> zamówień 2/3 </a:t>
            </a:r>
          </a:p>
        </p:txBody>
      </p:sp>
    </p:spTree>
    <p:extLst>
      <p:ext uri="{BB962C8B-B14F-4D97-AF65-F5344CB8AC3E}">
        <p14:creationId xmlns:p14="http://schemas.microsoft.com/office/powerpoint/2010/main" val="15511376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C82297B-BDE8-4BCA-ADBA-D5A9816368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Weryfikacja ex-</a:t>
            </a:r>
            <a:r>
              <a:rPr lang="pl-PL" dirty="0" err="1"/>
              <a:t>ante</a:t>
            </a:r>
            <a:r>
              <a:rPr lang="pl-PL" dirty="0"/>
              <a:t> zamówień 3/3 </a:t>
            </a:r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B8D343CB-62A5-46A3-B357-C5622A9D04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endParaRPr lang="pl-PL" b="1" dirty="0"/>
          </a:p>
          <a:p>
            <a:pPr marL="0" indent="0">
              <a:buNone/>
            </a:pPr>
            <a:endParaRPr lang="pl-PL" sz="2400" dirty="0"/>
          </a:p>
          <a:p>
            <a:pPr marL="0" indent="0">
              <a:buNone/>
            </a:pPr>
            <a:endParaRPr lang="pl-PL" sz="2400" dirty="0"/>
          </a:p>
          <a:p>
            <a:pPr marL="0" indent="0">
              <a:buNone/>
            </a:pPr>
            <a:endParaRPr lang="pl-PL" sz="2400" b="1" dirty="0"/>
          </a:p>
          <a:p>
            <a:endParaRPr lang="pl-PL" sz="800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63647136-490E-40C5-8A8F-C54772F0801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12</a:t>
            </a:fld>
            <a:endParaRPr lang="pl-PL" dirty="0"/>
          </a:p>
        </p:txBody>
      </p:sp>
      <p:pic>
        <p:nvPicPr>
          <p:cNvPr id="10" name="Symbol zastępczy zawartości 9" descr="Widok tabeli - weryfikacja ex-ante zamówień ">
            <a:extLst>
              <a:ext uri="{FF2B5EF4-FFF2-40B4-BE49-F238E27FC236}">
                <a16:creationId xmlns:a16="http://schemas.microsoft.com/office/drawing/2014/main" id="{DACBBE74-730D-42B2-8688-DFDACDF6138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160113" y="1835621"/>
            <a:ext cx="10011586" cy="2824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06162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453D9B0-731B-4878-B70F-104F8CA8AE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6163" y="251847"/>
            <a:ext cx="8639485" cy="971727"/>
          </a:xfrm>
        </p:spPr>
        <p:txBody>
          <a:bodyPr>
            <a:normAutofit fontScale="90000"/>
          </a:bodyPr>
          <a:lstStyle/>
          <a:p>
            <a:r>
              <a:rPr lang="pl-PL" dirty="0"/>
              <a:t>Materiały pomocnicze opracowane przez Ministerstwo oraz IZ FEP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6398ABD-FBA0-4D67-BFA3-05378A2CC3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361" y="1835621"/>
            <a:ext cx="9577065" cy="4896544"/>
          </a:xfrm>
        </p:spPr>
        <p:txBody>
          <a:bodyPr>
            <a:noAutofit/>
          </a:bodyPr>
          <a:lstStyle/>
          <a:p>
            <a:pPr marL="457200" indent="-457200">
              <a:buAutoNum type="arabicPeriod"/>
            </a:pPr>
            <a:r>
              <a:rPr lang="pl-PL" sz="2400" dirty="0"/>
              <a:t>Zamówienia udzielane w ramach projektów, </a:t>
            </a:r>
            <a:r>
              <a:rPr lang="pl-PL" sz="2400" b="1" dirty="0"/>
              <a:t>Podręcznik beneficjenta i wnioskodawcy programów polityki spójności 2021-2027, </a:t>
            </a:r>
            <a:r>
              <a:rPr lang="pl-PL" sz="2400" dirty="0"/>
              <a:t>Warszawa, marzec 2025 r.	</a:t>
            </a:r>
          </a:p>
          <a:p>
            <a:pPr marL="0" indent="0">
              <a:buNone/>
            </a:pPr>
            <a:endParaRPr lang="pl-PL" sz="2400" b="1" dirty="0"/>
          </a:p>
          <a:p>
            <a:pPr marL="457200" indent="-457200">
              <a:buFont typeface="+mj-lt"/>
              <a:buAutoNum type="arabicPeriod" startAt="2"/>
            </a:pPr>
            <a:r>
              <a:rPr lang="pl-PL" sz="2400" dirty="0"/>
              <a:t>Zasady realizacji projektów w ramach, Europejskiego Funduszu Społecznego Plus, Gdańsk 2025, w tym w szczególności rozdział: </a:t>
            </a:r>
            <a:r>
              <a:rPr lang="pl-PL" sz="2400" b="1" dirty="0"/>
              <a:t>Dokonywanie zamówień w ramach projektu.</a:t>
            </a:r>
          </a:p>
          <a:p>
            <a:pPr marL="457200" indent="-457200">
              <a:buAutoNum type="arabicPeriod" startAt="2"/>
            </a:pPr>
            <a:endParaRPr lang="pl-PL" sz="2400" b="1" dirty="0"/>
          </a:p>
          <a:p>
            <a:pPr marL="0" indent="0">
              <a:buNone/>
            </a:pPr>
            <a:endParaRPr lang="pl-PL" sz="2400" b="1" dirty="0"/>
          </a:p>
          <a:p>
            <a:pPr marL="457200" indent="-457200">
              <a:buFont typeface="+mj-lt"/>
              <a:buAutoNum type="arabicPeriod" startAt="4"/>
            </a:pPr>
            <a:endParaRPr lang="pl-PL" sz="2400" dirty="0"/>
          </a:p>
          <a:p>
            <a:pPr marL="0" indent="0">
              <a:buNone/>
            </a:pPr>
            <a:endParaRPr lang="pl-PL" sz="2400" dirty="0"/>
          </a:p>
          <a:p>
            <a:pPr marL="0" indent="0">
              <a:buNone/>
            </a:pPr>
            <a:endParaRPr lang="pl-PL" sz="2400" b="1" dirty="0"/>
          </a:p>
          <a:p>
            <a:pPr marL="0" indent="0">
              <a:buNone/>
            </a:pPr>
            <a:endParaRPr lang="pl-PL" sz="2400" dirty="0"/>
          </a:p>
          <a:p>
            <a:pPr marL="0" indent="0">
              <a:buNone/>
            </a:pPr>
            <a:endParaRPr lang="pl-PL" sz="2400" dirty="0"/>
          </a:p>
          <a:p>
            <a:endParaRPr lang="pl-PL" sz="2400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B53E3D2F-3045-43F2-89CC-41A691DCC50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13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611187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1">
            <a:extLst>
              <a:ext uri="{FF2B5EF4-FFF2-40B4-BE49-F238E27FC236}">
                <a16:creationId xmlns:a16="http://schemas.microsoft.com/office/drawing/2014/main" id="{EAE9F2A5-C51C-4682-AABC-602DFE1D88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Źródła informacji o zamówieniach w ramach EFS Plus </a:t>
            </a:r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B8D343CB-62A5-46A3-B357-C5622A9D04A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endParaRPr lang="pl-PL" sz="2000" b="1" dirty="0"/>
          </a:p>
          <a:p>
            <a:pPr marL="0" indent="0">
              <a:buNone/>
            </a:pPr>
            <a:endParaRPr lang="pl-PL" sz="2000" b="1" dirty="0"/>
          </a:p>
          <a:p>
            <a:pPr marL="0" indent="0">
              <a:buNone/>
            </a:pPr>
            <a:endParaRPr lang="pl-PL" sz="2000" b="1" dirty="0"/>
          </a:p>
          <a:p>
            <a:pPr marL="0" indent="0">
              <a:buNone/>
            </a:pPr>
            <a:endParaRPr lang="pl-PL" sz="2000" b="1" dirty="0"/>
          </a:p>
          <a:p>
            <a:pPr marL="0" indent="0">
              <a:buNone/>
            </a:pPr>
            <a:endParaRPr lang="pl-PL" sz="2000" b="1" dirty="0"/>
          </a:p>
          <a:p>
            <a:pPr marL="0" indent="0">
              <a:buNone/>
            </a:pPr>
            <a:endParaRPr lang="pl-PL" sz="2000" b="1" dirty="0"/>
          </a:p>
          <a:p>
            <a:pPr marL="0" indent="0">
              <a:buNone/>
            </a:pPr>
            <a:endParaRPr lang="pl-PL" sz="2000" b="1" dirty="0"/>
          </a:p>
          <a:p>
            <a:pPr marL="0" indent="0">
              <a:buNone/>
            </a:pPr>
            <a:endParaRPr lang="pl-PL" sz="2000" b="1" dirty="0"/>
          </a:p>
          <a:p>
            <a:pPr marL="0" indent="0">
              <a:buNone/>
            </a:pPr>
            <a:endParaRPr lang="pl-PL" sz="2000" b="1" dirty="0"/>
          </a:p>
          <a:p>
            <a:pPr marL="0" indent="0">
              <a:buNone/>
            </a:pPr>
            <a:endParaRPr lang="pl-PL" sz="2000" b="1" dirty="0"/>
          </a:p>
          <a:p>
            <a:pPr marL="0" indent="0">
              <a:buNone/>
            </a:pPr>
            <a:endParaRPr lang="pl-PL" sz="2000" b="1" dirty="0"/>
          </a:p>
          <a:p>
            <a:pPr marL="0" indent="0">
              <a:buNone/>
            </a:pPr>
            <a:endParaRPr lang="pl-PL" sz="2000" b="1" dirty="0"/>
          </a:p>
          <a:p>
            <a:pPr marL="0" indent="0">
              <a:buNone/>
            </a:pPr>
            <a:endParaRPr lang="pl-PL" sz="2000" b="1" dirty="0"/>
          </a:p>
          <a:p>
            <a:pPr marL="0" indent="0">
              <a:buNone/>
            </a:pPr>
            <a:endParaRPr lang="pl-PL" sz="2000" b="1" dirty="0"/>
          </a:p>
          <a:p>
            <a:pPr marL="1438275" indent="0">
              <a:buNone/>
            </a:pPr>
            <a:r>
              <a:rPr lang="pl-PL" sz="2000" b="1" dirty="0"/>
              <a:t>Strona internetowa FEP </a:t>
            </a:r>
            <a:r>
              <a:rPr lang="pl-PL" sz="2000" b="1" dirty="0">
                <a:hlinkClick r:id="rId3"/>
              </a:rPr>
              <a:t>https://funduszeuepomorskie.pl/</a:t>
            </a:r>
            <a:endParaRPr lang="pl-PL" sz="2000" b="1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63647136-490E-40C5-8A8F-C54772F0801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14</a:t>
            </a:fld>
            <a:endParaRPr lang="pl-PL" dirty="0"/>
          </a:p>
        </p:txBody>
      </p:sp>
      <p:pic>
        <p:nvPicPr>
          <p:cNvPr id="9" name="Symbol zastępczy zawartości 8" descr="Widok strony internetowej - zaznaczona zakładka menu">
            <a:extLst>
              <a:ext uri="{FF2B5EF4-FFF2-40B4-BE49-F238E27FC236}">
                <a16:creationId xmlns:a16="http://schemas.microsoft.com/office/drawing/2014/main" id="{E6156E48-DC2A-4FA5-A5C0-D9A79E31708A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>
          <a:xfrm>
            <a:off x="1002269" y="1983925"/>
            <a:ext cx="8578768" cy="5035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39838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1">
            <a:extLst>
              <a:ext uri="{FF2B5EF4-FFF2-40B4-BE49-F238E27FC236}">
                <a16:creationId xmlns:a16="http://schemas.microsoft.com/office/drawing/2014/main" id="{EAE9F2A5-C51C-4682-AABC-602DFE1D88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819" y="497660"/>
            <a:ext cx="8640381" cy="1080001"/>
          </a:xfrm>
        </p:spPr>
        <p:txBody>
          <a:bodyPr>
            <a:normAutofit/>
          </a:bodyPr>
          <a:lstStyle/>
          <a:p>
            <a:r>
              <a:rPr lang="pl-PL" dirty="0"/>
              <a:t>Źródła informacji o zamówieniach w ramach EFS Plus (2):</a:t>
            </a:r>
          </a:p>
        </p:txBody>
      </p:sp>
      <p:sp>
        <p:nvSpPr>
          <p:cNvPr id="5" name="Symbol zastępczy zawartości 4" descr="Widok strony - zaznaczenie poznaj zasady udzielania zamówień">
            <a:extLst>
              <a:ext uri="{FF2B5EF4-FFF2-40B4-BE49-F238E27FC236}">
                <a16:creationId xmlns:a16="http://schemas.microsoft.com/office/drawing/2014/main" id="{B8D343CB-62A5-46A3-B357-C5622A9D04A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endParaRPr lang="pl-PL" sz="2000" b="1" dirty="0"/>
          </a:p>
          <a:p>
            <a:pPr marL="0" indent="0">
              <a:buNone/>
            </a:pPr>
            <a:endParaRPr lang="pl-PL" sz="2000" b="1" dirty="0"/>
          </a:p>
          <a:p>
            <a:pPr marL="0" indent="0">
              <a:buNone/>
            </a:pPr>
            <a:endParaRPr lang="pl-PL" sz="2000" b="1" dirty="0"/>
          </a:p>
          <a:p>
            <a:pPr marL="0" indent="0">
              <a:buNone/>
            </a:pPr>
            <a:endParaRPr lang="pl-PL" sz="2000" b="1" dirty="0"/>
          </a:p>
          <a:p>
            <a:pPr marL="0" indent="0">
              <a:buNone/>
            </a:pPr>
            <a:endParaRPr lang="pl-PL" sz="2000" b="1" dirty="0"/>
          </a:p>
          <a:p>
            <a:pPr marL="0" indent="0">
              <a:buNone/>
            </a:pPr>
            <a:endParaRPr lang="pl-PL" sz="2000" b="1" dirty="0"/>
          </a:p>
          <a:p>
            <a:pPr marL="0" indent="0">
              <a:buNone/>
            </a:pPr>
            <a:endParaRPr lang="pl-PL" sz="2000" b="1" dirty="0"/>
          </a:p>
          <a:p>
            <a:pPr marL="0" indent="0">
              <a:buNone/>
            </a:pPr>
            <a:endParaRPr lang="pl-PL" sz="2000" b="1" dirty="0"/>
          </a:p>
          <a:p>
            <a:pPr marL="0" indent="0">
              <a:buNone/>
            </a:pPr>
            <a:endParaRPr lang="pl-PL" sz="2000" b="1" dirty="0"/>
          </a:p>
          <a:p>
            <a:pPr marL="0" indent="0">
              <a:buNone/>
            </a:pPr>
            <a:endParaRPr lang="pl-PL" sz="2000" b="1" dirty="0"/>
          </a:p>
          <a:p>
            <a:pPr marL="0" indent="0">
              <a:buNone/>
            </a:pPr>
            <a:endParaRPr lang="pl-PL" sz="2000" b="1" dirty="0"/>
          </a:p>
          <a:p>
            <a:pPr marL="0" indent="0">
              <a:buNone/>
            </a:pPr>
            <a:endParaRPr lang="pl-PL" sz="2000" b="1" dirty="0"/>
          </a:p>
          <a:p>
            <a:pPr marL="0" indent="0">
              <a:buNone/>
            </a:pPr>
            <a:endParaRPr lang="pl-PL" sz="2000" b="1" dirty="0"/>
          </a:p>
          <a:p>
            <a:pPr marL="0" indent="0">
              <a:buNone/>
            </a:pPr>
            <a:endParaRPr lang="pl-PL" sz="2000" b="1" dirty="0"/>
          </a:p>
          <a:p>
            <a:pPr marL="0" indent="0">
              <a:buNone/>
            </a:pPr>
            <a:endParaRPr lang="pl-PL" sz="2000" b="1" dirty="0"/>
          </a:p>
        </p:txBody>
      </p:sp>
      <p:pic>
        <p:nvPicPr>
          <p:cNvPr id="10" name="Symbol zastępczy zawartości 9" descr="Widok strony internetowej - zaznaczenie poznaj zasady udzielania zamówień">
            <a:extLst>
              <a:ext uri="{FF2B5EF4-FFF2-40B4-BE49-F238E27FC236}">
                <a16:creationId xmlns:a16="http://schemas.microsoft.com/office/drawing/2014/main" id="{6E35E4A1-7D5F-4F2B-B7A7-362E27C5F359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2321590" y="1493409"/>
            <a:ext cx="5688632" cy="5554042"/>
          </a:xfrm>
          <a:prstGeom prst="rect">
            <a:avLst/>
          </a:prstGeom>
        </p:spPr>
      </p:pic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63647136-490E-40C5-8A8F-C54772F0801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15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806879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453D9B0-731B-4878-B70F-104F8CA8AE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6163" y="251847"/>
            <a:ext cx="8639485" cy="971727"/>
          </a:xfrm>
        </p:spPr>
        <p:txBody>
          <a:bodyPr>
            <a:normAutofit fontScale="90000"/>
          </a:bodyPr>
          <a:lstStyle/>
          <a:p>
            <a:r>
              <a:rPr lang="pl-PL" dirty="0"/>
              <a:t>Materiały pomocnicze opracowane przez Urząd Zamówień Publicznych 1/2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6398ABD-FBA0-4D67-BFA3-05378A2CC3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361" y="1475899"/>
            <a:ext cx="10242451" cy="525626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2400" dirty="0"/>
              <a:t>1. Szacowanie wartości zamówienia, rażąco niska cena, zmiany umowy o zamówienie publiczne </a:t>
            </a:r>
            <a:r>
              <a:rPr lang="pl-PL" sz="2400" dirty="0">
                <a:hlinkClick r:id="rId3"/>
              </a:rPr>
              <a:t>https://www.gov.pl/web/uzp/dokumenty-zwiazane-z-kontrola-zamowien</a:t>
            </a:r>
            <a:endParaRPr lang="pl-PL" sz="2400" dirty="0"/>
          </a:p>
          <a:p>
            <a:pPr marL="0" indent="0">
              <a:buNone/>
            </a:pPr>
            <a:r>
              <a:rPr lang="pl-PL" sz="2400" dirty="0"/>
              <a:t>2. Opis przedmiotu zamówienia w świetle kontroli Prezesa UZP i orzecznictwa KIO </a:t>
            </a:r>
            <a:r>
              <a:rPr lang="pl-PL" sz="2400" dirty="0">
                <a:hlinkClick r:id="rId4"/>
              </a:rPr>
              <a:t>https://www.gov.pl/web/uzp/opis-przedmiotu-zamowienia-w-swietle-kontroli-prezesa-uzp-i-orzecznictwa-kio</a:t>
            </a:r>
            <a:endParaRPr lang="pl-PL" sz="2400" dirty="0"/>
          </a:p>
          <a:p>
            <a:pPr marL="0" indent="0">
              <a:buNone/>
            </a:pPr>
            <a:r>
              <a:rPr lang="pl-PL" sz="2400" dirty="0"/>
              <a:t>3. Rekomendacje dotyczące zamówień na zestawy komputerowe</a:t>
            </a:r>
          </a:p>
          <a:p>
            <a:pPr marL="0" indent="0">
              <a:buNone/>
            </a:pPr>
            <a:r>
              <a:rPr lang="pl-PL" sz="2400" dirty="0">
                <a:hlinkClick r:id="rId5"/>
              </a:rPr>
              <a:t>https://www.gov.pl/web/uzp/rekomendacje-dotyczace-zamowien-na-zestawy-komputerowe-marzec-2021</a:t>
            </a:r>
            <a:endParaRPr lang="pl-PL" sz="2400" dirty="0"/>
          </a:p>
          <a:p>
            <a:pPr marL="0" indent="0">
              <a:buFont typeface="+mj-lt"/>
              <a:buAutoNum type="arabicPeriod" startAt="4"/>
            </a:pPr>
            <a:r>
              <a:rPr lang="pl-PL" sz="2400" dirty="0"/>
              <a:t> Co musi znaleźć się w umowach zgodnie z Prawem zamówień publicznych? </a:t>
            </a:r>
            <a:r>
              <a:rPr lang="pl-PL" sz="2400" dirty="0">
                <a:hlinkClick r:id="rId6"/>
              </a:rPr>
              <a:t>https://www.gov.pl/web/uzp/co-musi-znalezc-sie-w-umowach-zgodnie-z-prawem-zamowien-publicznych</a:t>
            </a:r>
            <a:r>
              <a:rPr lang="pl-PL" sz="2400" dirty="0"/>
              <a:t> </a:t>
            </a:r>
          </a:p>
          <a:p>
            <a:pPr marL="457200" indent="-457200">
              <a:buFont typeface="+mj-lt"/>
              <a:buAutoNum type="arabicPeriod" startAt="4"/>
            </a:pPr>
            <a:endParaRPr lang="pl-PL" sz="2400" dirty="0"/>
          </a:p>
          <a:p>
            <a:pPr marL="0" indent="0">
              <a:buNone/>
            </a:pPr>
            <a:endParaRPr lang="pl-PL" sz="2400" dirty="0"/>
          </a:p>
          <a:p>
            <a:pPr marL="0" indent="0">
              <a:buNone/>
            </a:pPr>
            <a:endParaRPr lang="pl-PL" sz="2400" b="1" dirty="0"/>
          </a:p>
          <a:p>
            <a:pPr marL="0" indent="0">
              <a:buNone/>
            </a:pPr>
            <a:endParaRPr lang="pl-PL" sz="2400" dirty="0"/>
          </a:p>
          <a:p>
            <a:pPr marL="0" indent="0">
              <a:buNone/>
            </a:pPr>
            <a:endParaRPr lang="pl-PL" sz="2400" dirty="0"/>
          </a:p>
          <a:p>
            <a:endParaRPr lang="pl-PL" sz="2400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B53E3D2F-3045-43F2-89CC-41A691DCC50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16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269710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78D2AC6-1E77-4B58-A76A-FC578A3C81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715" y="359838"/>
            <a:ext cx="8784687" cy="899719"/>
          </a:xfrm>
        </p:spPr>
        <p:txBody>
          <a:bodyPr>
            <a:normAutofit/>
          </a:bodyPr>
          <a:lstStyle/>
          <a:p>
            <a:r>
              <a:rPr lang="pl-PL" dirty="0"/>
              <a:t>Materiały pomocnicze opracowane przez Urząd Zamówień Publicznych 2/2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D6F5437-A3B5-4292-B3B1-F79D192379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3378" y="1619597"/>
            <a:ext cx="9505056" cy="504024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2400" dirty="0"/>
              <a:t>5. Udzielanie zamówień publicznych w zakresie urządzeń drukujących i wielofunkcyjnych, urządzeń mobilnych oraz systemów </a:t>
            </a:r>
            <a:r>
              <a:rPr lang="pl-PL" sz="2400" dirty="0" err="1"/>
              <a:t>digital</a:t>
            </a:r>
            <a:r>
              <a:rPr lang="pl-PL" sz="2400" dirty="0"/>
              <a:t> </a:t>
            </a:r>
            <a:r>
              <a:rPr lang="pl-PL" sz="2400" dirty="0" err="1"/>
              <a:t>signage</a:t>
            </a:r>
            <a:endParaRPr lang="pl-PL" sz="2400" dirty="0"/>
          </a:p>
          <a:p>
            <a:pPr marL="0" indent="0">
              <a:buNone/>
            </a:pPr>
            <a:r>
              <a:rPr lang="pl-PL" sz="2400" dirty="0">
                <a:hlinkClick r:id="rId2"/>
              </a:rPr>
              <a:t>https://www.gov.pl/web/uzp/udzielanie-zamowien-publicznych-w-zakresie-urzadzen-drukujacych-i-wielofunkcyjnych-urzadzen-mobilnych-oraz-systemow-digital-signage2</a:t>
            </a:r>
            <a:endParaRPr lang="pl-PL" sz="2400" dirty="0"/>
          </a:p>
          <a:p>
            <a:pPr marL="0" indent="0">
              <a:buNone/>
            </a:pPr>
            <a:r>
              <a:rPr lang="pl-PL" sz="2400" dirty="0"/>
              <a:t>6. Rekomendacje dotyczące zamówień publicznych na systemy informatyczne </a:t>
            </a:r>
            <a:r>
              <a:rPr lang="pl-PL" sz="2400" dirty="0">
                <a:hlinkClick r:id="rId3"/>
              </a:rPr>
              <a:t>https://www.gov.pl/web/uzp/rekomendacje-dotyczace-zamowien-publicznych-na-systemy-informatyczne</a:t>
            </a:r>
            <a:endParaRPr lang="pl-PL" sz="2400" dirty="0"/>
          </a:p>
          <a:p>
            <a:pPr marL="0" indent="0">
              <a:buNone/>
            </a:pPr>
            <a:r>
              <a:rPr lang="pl-PL" sz="2400" dirty="0"/>
              <a:t>7. Przykładowe zapisy w dokumentach zamówienia dotyczące uwzględniania w postępowaniu o udzieleniu zamówienia aspektów społecznych, środowiskowych i innowacyjnych </a:t>
            </a:r>
            <a:r>
              <a:rPr lang="pl-PL" sz="2400" dirty="0">
                <a:hlinkClick r:id="rId4"/>
              </a:rPr>
              <a:t>https://www.gov.pl/web/uzp/przykladowe-zapisy-w-dokumentach-zamowienia-dotyczace-uwzgledniania-w-postepowaniu-o-udzieleniu-zamowienia-aspektow-spolecznych-srodowiskowych-i-innowacyjnych</a:t>
            </a:r>
            <a:endParaRPr lang="pl-PL" sz="2400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b="1" dirty="0"/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151F0D30-AF24-436A-A35B-126A4A3C076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17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126055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63647136-490E-40C5-8A8F-C54772F0801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18</a:t>
            </a:fld>
            <a:endParaRPr lang="pl-PL" dirty="0"/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B8D343CB-62A5-46A3-B357-C5622A9D04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362" y="1043533"/>
            <a:ext cx="9793088" cy="6264696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endParaRPr lang="pl-PL" sz="2400" b="1" dirty="0"/>
          </a:p>
          <a:p>
            <a:pPr marL="457200" indent="-457200">
              <a:buFont typeface="+mj-lt"/>
              <a:buAutoNum type="arabicPeriod"/>
            </a:pPr>
            <a:r>
              <a:rPr lang="pl-PL" sz="2400" b="1" dirty="0"/>
              <a:t>Ważne w Wytycznych </a:t>
            </a:r>
            <a:r>
              <a:rPr lang="pl-PL" sz="2400" dirty="0"/>
              <a:t>– brak procedury rozeznania rynku, elektronizacja zamówień – ogłoszenie, oferty oraz komunikacja przez BK2021, kryteria nie tylko cenowe, rażąco niska cena.</a:t>
            </a:r>
          </a:p>
          <a:p>
            <a:pPr marL="457200" indent="-457200">
              <a:buFont typeface="+mj-lt"/>
              <a:buAutoNum type="arabicPeriod" startAt="2"/>
            </a:pPr>
            <a:r>
              <a:rPr lang="pl-PL" sz="2400" b="1" dirty="0"/>
              <a:t>Zapisy w umowie – </a:t>
            </a:r>
            <a:r>
              <a:rPr lang="pl-PL" sz="2400" dirty="0"/>
              <a:t>obowiązki w zakresie uwzględnienia aspektu środowiskowego i społecznego oraz wymagania w zakresie dostępności dla osób z niepełnosprawnościami.</a:t>
            </a:r>
            <a:endParaRPr lang="pl-PL" sz="2400" b="1" dirty="0"/>
          </a:p>
          <a:p>
            <a:pPr marL="457200" indent="-457200">
              <a:buFont typeface="+mj-lt"/>
              <a:buAutoNum type="arabicPeriod" startAt="3"/>
            </a:pPr>
            <a:r>
              <a:rPr lang="pl-PL" sz="2400" b="1" dirty="0"/>
              <a:t>Weryfikacja ex-ante – </a:t>
            </a:r>
            <a:r>
              <a:rPr lang="pl-PL" sz="2400" dirty="0"/>
              <a:t>po podpisaniu umowy, należy złożyć do IZ wykaz zamówień w ciągu 30 dni od podpisania umowy</a:t>
            </a:r>
          </a:p>
          <a:p>
            <a:pPr marL="457200" indent="-457200">
              <a:buFont typeface="+mj-lt"/>
              <a:buAutoNum type="arabicPeriod" startAt="3"/>
            </a:pPr>
            <a:r>
              <a:rPr lang="pl-PL" sz="2400" b="1" dirty="0">
                <a:solidFill>
                  <a:srgbClr val="C00000"/>
                </a:solidFill>
              </a:rPr>
              <a:t>Nowe progi:</a:t>
            </a:r>
          </a:p>
          <a:p>
            <a:pPr marL="442913" indent="0">
              <a:buNone/>
            </a:pPr>
            <a:r>
              <a:rPr lang="pl-PL" sz="2400" dirty="0"/>
              <a:t>- Zasada konkurencyjności od kwoty 80 tys. zł netto</a:t>
            </a:r>
          </a:p>
          <a:p>
            <a:pPr marL="785813" indent="-342900">
              <a:buFontTx/>
              <a:buChar char="-"/>
            </a:pPr>
            <a:r>
              <a:rPr lang="pl-PL" sz="2400" dirty="0"/>
              <a:t>Ustawa PZP od kwoty 170 tys. zł netto</a:t>
            </a:r>
          </a:p>
          <a:p>
            <a:pPr marL="785813" indent="-342900">
              <a:buFontTx/>
              <a:buChar char="-"/>
            </a:pPr>
            <a:endParaRPr lang="pl-PL" sz="2400" dirty="0"/>
          </a:p>
          <a:p>
            <a:pPr marL="0" indent="0" algn="ctr">
              <a:buNone/>
            </a:pPr>
            <a:r>
              <a:rPr lang="pl-PL" sz="2400" b="1" dirty="0"/>
              <a:t>Pytania dotyczące udzielania zamówień w ramach EFS Plus</a:t>
            </a:r>
          </a:p>
          <a:p>
            <a:pPr marL="0" indent="0" algn="ctr">
              <a:buNone/>
            </a:pPr>
            <a:endParaRPr lang="pl-PL" sz="2400" dirty="0"/>
          </a:p>
          <a:p>
            <a:pPr marL="0" indent="0" algn="ctr">
              <a:buNone/>
            </a:pPr>
            <a:r>
              <a:rPr lang="pl-PL" sz="2400" b="1" dirty="0">
                <a:hlinkClick r:id="rId3"/>
              </a:rPr>
              <a:t>baza.efs@pomorskie.eu</a:t>
            </a:r>
            <a:endParaRPr lang="pl-PL" sz="2400" b="1" dirty="0"/>
          </a:p>
          <a:p>
            <a:pPr marL="785813" indent="-342900">
              <a:buFontTx/>
              <a:buChar char="-"/>
            </a:pPr>
            <a:endParaRPr lang="pl-PL" sz="2400" dirty="0"/>
          </a:p>
        </p:txBody>
      </p:sp>
      <p:sp>
        <p:nvSpPr>
          <p:cNvPr id="6" name="Tytuł 1">
            <a:extLst>
              <a:ext uri="{FF2B5EF4-FFF2-40B4-BE49-F238E27FC236}">
                <a16:creationId xmlns:a16="http://schemas.microsoft.com/office/drawing/2014/main" id="{EAE9F2A5-C51C-4682-AABC-602DFE1D88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5466" y="359838"/>
            <a:ext cx="9000711" cy="683695"/>
          </a:xfrm>
        </p:spPr>
        <p:txBody>
          <a:bodyPr>
            <a:normAutofit/>
          </a:bodyPr>
          <a:lstStyle/>
          <a:p>
            <a:r>
              <a:rPr lang="pl-PL" dirty="0"/>
              <a:t>Podsumowanie</a:t>
            </a:r>
          </a:p>
        </p:txBody>
      </p:sp>
    </p:spTree>
    <p:extLst>
      <p:ext uri="{BB962C8B-B14F-4D97-AF65-F5344CB8AC3E}">
        <p14:creationId xmlns:p14="http://schemas.microsoft.com/office/powerpoint/2010/main" val="9655181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2726208F-D6F7-1381-5132-3B60A6BFE7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61530" y="3751337"/>
            <a:ext cx="6768752" cy="1285674"/>
          </a:xfrm>
        </p:spPr>
        <p:txBody>
          <a:bodyPr/>
          <a:lstStyle/>
          <a:p>
            <a:pPr algn="ctr"/>
            <a:r>
              <a:rPr lang="pl-PL" dirty="0"/>
              <a:t>Przystępnych i zrozumiałych zamówień!</a:t>
            </a:r>
          </a:p>
        </p:txBody>
      </p:sp>
    </p:spTree>
    <p:extLst>
      <p:ext uri="{BB962C8B-B14F-4D97-AF65-F5344CB8AC3E}">
        <p14:creationId xmlns:p14="http://schemas.microsoft.com/office/powerpoint/2010/main" val="8954156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63647136-490E-40C5-8A8F-C54772F0801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2</a:t>
            </a:fld>
            <a:endParaRPr lang="pl-PL" dirty="0"/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B8D343CB-62A5-46A3-B357-C5622A9D04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362" y="1475401"/>
            <a:ext cx="9505055" cy="5328592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pl-PL" sz="2400" b="1" dirty="0"/>
              <a:t>Wytyczne dotyczące kwalifikowalności wydatków na lata 2021-2027 z dn. 14.03.2025 r.</a:t>
            </a:r>
          </a:p>
          <a:p>
            <a:pPr marL="457200" indent="-457200">
              <a:buFont typeface="+mj-lt"/>
              <a:buAutoNum type="arabicPeriod"/>
            </a:pPr>
            <a:endParaRPr lang="pl-PL" sz="2400" b="1" dirty="0"/>
          </a:p>
          <a:p>
            <a:pPr marL="457200" indent="-457200">
              <a:buFont typeface="+mj-lt"/>
              <a:buAutoNum type="arabicPeriod"/>
            </a:pPr>
            <a:r>
              <a:rPr lang="pl-PL" sz="2400" b="1" dirty="0"/>
              <a:t>Ustawa Prawo Zamówień Publicznych z dn. 11 września 2019r.</a:t>
            </a:r>
          </a:p>
          <a:p>
            <a:pPr marL="457200" indent="-457200">
              <a:buFont typeface="+mj-lt"/>
              <a:buAutoNum type="arabicPeriod"/>
            </a:pPr>
            <a:endParaRPr lang="pl-PL" sz="2400" dirty="0"/>
          </a:p>
          <a:p>
            <a:pPr marL="457200" indent="-457200">
              <a:buFont typeface="+mj-lt"/>
              <a:buAutoNum type="arabicPeriod"/>
            </a:pPr>
            <a:r>
              <a:rPr lang="pl-PL" sz="2400" b="1" dirty="0"/>
              <a:t>Umowa o dofinansowanie, w szczególności </a:t>
            </a:r>
            <a:r>
              <a:rPr lang="pl-PL" sz="2400" b="1" dirty="0">
                <a:solidFill>
                  <a:srgbClr val="002060"/>
                </a:solidFill>
              </a:rPr>
              <a:t>paragrafy dot.:</a:t>
            </a:r>
          </a:p>
          <a:p>
            <a:pPr>
              <a:buFontTx/>
              <a:buChar char="-"/>
            </a:pPr>
            <a:r>
              <a:rPr lang="pl-PL" sz="2400" b="1" dirty="0">
                <a:solidFill>
                  <a:schemeClr val="accent1"/>
                </a:solidFill>
              </a:rPr>
              <a:t>Udzielanie zamówień w ramach Projektu</a:t>
            </a:r>
          </a:p>
          <a:p>
            <a:pPr>
              <a:buFontTx/>
              <a:buChar char="-"/>
            </a:pPr>
            <a:r>
              <a:rPr lang="pl-PL" sz="2400" b="1" dirty="0">
                <a:solidFill>
                  <a:schemeClr val="accent1"/>
                </a:solidFill>
              </a:rPr>
              <a:t>Kontrola (w tym kontrola zamówień)</a:t>
            </a:r>
          </a:p>
          <a:p>
            <a:pPr>
              <a:buFontTx/>
              <a:buChar char="-"/>
            </a:pPr>
            <a:endParaRPr lang="pl-PL" sz="2400" b="1" dirty="0">
              <a:solidFill>
                <a:schemeClr val="accent1"/>
              </a:solidFill>
            </a:endParaRPr>
          </a:p>
          <a:p>
            <a:pPr marL="457200" indent="-457200">
              <a:buFont typeface="+mj-lt"/>
              <a:buAutoNum type="arabicPeriod" startAt="3"/>
            </a:pPr>
            <a:r>
              <a:rPr lang="pl-PL" sz="2400" b="1" dirty="0"/>
              <a:t>Wytyczne dotyczące realizacji zasad równościowych w ramach funduszy unijnych na lata 2021-2027 z 10.03.2025,  w szczególności, </a:t>
            </a:r>
            <a:r>
              <a:rPr lang="pl-PL" sz="2400" b="1" u="sng" dirty="0"/>
              <a:t>Załącznik nr 2 Standardy dostępności dla polityki spójności 2021-2027</a:t>
            </a:r>
          </a:p>
          <a:p>
            <a:pPr marL="0" indent="0">
              <a:buNone/>
            </a:pPr>
            <a:endParaRPr lang="pl-PL" sz="2400" b="1" dirty="0"/>
          </a:p>
          <a:p>
            <a:pPr marL="0" indent="0">
              <a:buNone/>
            </a:pPr>
            <a:endParaRPr lang="pl-PL" sz="2400" b="1" dirty="0"/>
          </a:p>
          <a:p>
            <a:pPr marL="0" indent="0">
              <a:buNone/>
            </a:pPr>
            <a:endParaRPr lang="pl-PL" sz="2400" b="1" dirty="0"/>
          </a:p>
        </p:txBody>
      </p:sp>
      <p:sp>
        <p:nvSpPr>
          <p:cNvPr id="6" name="Tytuł 1">
            <a:extLst>
              <a:ext uri="{FF2B5EF4-FFF2-40B4-BE49-F238E27FC236}">
                <a16:creationId xmlns:a16="http://schemas.microsoft.com/office/drawing/2014/main" id="{EAE9F2A5-C51C-4682-AABC-602DFE1D88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9362" y="359838"/>
            <a:ext cx="9936815" cy="899719"/>
          </a:xfrm>
        </p:spPr>
        <p:txBody>
          <a:bodyPr>
            <a:noAutofit/>
          </a:bodyPr>
          <a:lstStyle/>
          <a:p>
            <a:r>
              <a:rPr lang="pl-PL" dirty="0"/>
              <a:t>Dokumenty regulujące udzielanie zamówień w projektach w ramach EFS Plus </a:t>
            </a:r>
          </a:p>
        </p:txBody>
      </p:sp>
    </p:spTree>
    <p:extLst>
      <p:ext uri="{BB962C8B-B14F-4D97-AF65-F5344CB8AC3E}">
        <p14:creationId xmlns:p14="http://schemas.microsoft.com/office/powerpoint/2010/main" val="33561427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63647136-490E-40C5-8A8F-C54772F0801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3</a:t>
            </a:fld>
            <a:endParaRPr lang="pl-PL" dirty="0"/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B8D343CB-62A5-46A3-B357-C5622A9D04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362" y="899517"/>
            <a:ext cx="9793088" cy="630032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pl-PL" sz="2400" dirty="0"/>
          </a:p>
          <a:p>
            <a:pPr marL="0" indent="0">
              <a:buNone/>
            </a:pPr>
            <a:r>
              <a:rPr lang="pl-PL" sz="2400" dirty="0"/>
              <a:t>W zależności od wartości szacunkowej zamówienia netto (bez VAT) należy zastosować właściwy tryb lub procedurę udzielania zamówień:</a:t>
            </a:r>
          </a:p>
          <a:p>
            <a:pPr marL="0" indent="0">
              <a:buNone/>
            </a:pPr>
            <a:endParaRPr lang="pl-PL" sz="2400" dirty="0"/>
          </a:p>
          <a:p>
            <a:pPr marL="0" indent="0">
              <a:buNone/>
            </a:pPr>
            <a:r>
              <a:rPr lang="pl-PL" sz="2400" dirty="0"/>
              <a:t>1. </a:t>
            </a:r>
            <a:r>
              <a:rPr lang="pl-PL" sz="2400" u="sng" dirty="0"/>
              <a:t>Zamawiający zobowiązany do stosowania ustawy Pzp stosuje: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2400" b="1" dirty="0"/>
              <a:t> przepisy i tryby postępowania przewidziane w ustawie Pzp               </a:t>
            </a:r>
            <a:r>
              <a:rPr lang="pl-PL" sz="2400" b="1" dirty="0">
                <a:solidFill>
                  <a:srgbClr val="FF0000"/>
                </a:solidFill>
              </a:rPr>
              <a:t>od kwoty 170 tys. zł. włącznie</a:t>
            </a:r>
            <a:r>
              <a:rPr lang="pl-PL" sz="2400" dirty="0"/>
              <a:t>, </a:t>
            </a:r>
          </a:p>
          <a:p>
            <a:pPr marL="0" indent="0">
              <a:buNone/>
            </a:pPr>
            <a:endParaRPr lang="pl-PL" sz="800" dirty="0"/>
          </a:p>
          <a:p>
            <a:pPr lvl="0">
              <a:buFont typeface="Wingdings" panose="05000000000000000000" pitchFamily="2" charset="2"/>
              <a:buChar char="Ø"/>
            </a:pPr>
            <a:r>
              <a:rPr lang="pl-PL" sz="2400" b="1" dirty="0"/>
              <a:t> zasadę konkurencyjności, od kwoty powyżej 80 tys. zł netto do kwoty poniżej 170 tys. zł.</a:t>
            </a:r>
          </a:p>
          <a:p>
            <a:pPr marL="0" indent="0">
              <a:buNone/>
            </a:pPr>
            <a:endParaRPr lang="pl-PL" b="1" dirty="0">
              <a:solidFill>
                <a:srgbClr val="FF0000"/>
              </a:solidFill>
            </a:endParaRPr>
          </a:p>
          <a:p>
            <a:pPr marL="503971" lvl="1" indent="0">
              <a:buNone/>
            </a:pPr>
            <a:endParaRPr lang="pl-PL" b="1" dirty="0">
              <a:solidFill>
                <a:srgbClr val="FF0000"/>
              </a:solidFill>
            </a:endParaRPr>
          </a:p>
          <a:p>
            <a:pPr marL="503971" lvl="1" indent="0">
              <a:buNone/>
            </a:pPr>
            <a:r>
              <a:rPr lang="pl-PL" b="1" dirty="0">
                <a:solidFill>
                  <a:srgbClr val="FF0000"/>
                </a:solidFill>
              </a:rPr>
              <a:t> </a:t>
            </a:r>
            <a:r>
              <a:rPr lang="pl-PL" b="1" dirty="0">
                <a:solidFill>
                  <a:srgbClr val="0070C0"/>
                </a:solidFill>
              </a:rPr>
              <a:t>Od 1.01.2026 r. obowiązuje nowy próg stosowania ustawy PZP – 170 tys. zł netto zamiast dotychczasowych 130 tys. zł.</a:t>
            </a: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2C82297B-BDE8-4BCA-ADBA-D5A981636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715" y="359838"/>
            <a:ext cx="9000711" cy="683695"/>
          </a:xfrm>
        </p:spPr>
        <p:txBody>
          <a:bodyPr>
            <a:normAutofit fontScale="90000"/>
          </a:bodyPr>
          <a:lstStyle/>
          <a:p>
            <a:r>
              <a:rPr lang="pl-PL" dirty="0"/>
              <a:t>Wytyczne kwalifikowalności – ważne informacje </a:t>
            </a:r>
            <a:r>
              <a:rPr lang="pl-PL" dirty="0">
                <a:solidFill>
                  <a:srgbClr val="002060"/>
                </a:solidFill>
              </a:rPr>
              <a:t>1/4</a:t>
            </a:r>
          </a:p>
        </p:txBody>
      </p:sp>
    </p:spTree>
    <p:extLst>
      <p:ext uri="{BB962C8B-B14F-4D97-AF65-F5344CB8AC3E}">
        <p14:creationId xmlns:p14="http://schemas.microsoft.com/office/powerpoint/2010/main" val="27129843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63647136-490E-40C5-8A8F-C54772F0801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4</a:t>
            </a:fld>
            <a:endParaRPr lang="pl-PL" dirty="0"/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B8D343CB-62A5-46A3-B357-C5622A9D04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5346" y="899517"/>
            <a:ext cx="10081120" cy="630032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pl-PL" sz="2400" dirty="0"/>
          </a:p>
          <a:p>
            <a:pPr marL="0" indent="0">
              <a:buNone/>
            </a:pPr>
            <a:endParaRPr lang="pl-PL" sz="2400" dirty="0"/>
          </a:p>
          <a:p>
            <a:pPr marL="0" lvl="0" indent="0">
              <a:buNone/>
            </a:pPr>
            <a:r>
              <a:rPr lang="pl-PL" sz="2400" dirty="0"/>
              <a:t>2. </a:t>
            </a:r>
            <a:r>
              <a:rPr lang="pl-PL" sz="2400" u="sng" dirty="0"/>
              <a:t>Zamawiający nie zobowiązany do stosowania ustawy </a:t>
            </a:r>
            <a:r>
              <a:rPr lang="pl-PL" sz="2400" u="sng" dirty="0" err="1"/>
              <a:t>Pzp</a:t>
            </a:r>
            <a:r>
              <a:rPr lang="pl-PL" sz="2400" u="sng" dirty="0"/>
              <a:t> stosuje </a:t>
            </a:r>
            <a:r>
              <a:rPr lang="pl-PL" sz="2400" dirty="0"/>
              <a:t>zasadę konkurencyjności dla zamówień </a:t>
            </a:r>
            <a:r>
              <a:rPr lang="pl-PL" sz="2400" b="1" dirty="0">
                <a:solidFill>
                  <a:srgbClr val="FF0000"/>
                </a:solidFill>
              </a:rPr>
              <a:t>od kwoty powyżej 80 tys. zł netto</a:t>
            </a:r>
            <a:r>
              <a:rPr lang="pl-PL" sz="2400" b="1" dirty="0"/>
              <a:t>.</a:t>
            </a:r>
          </a:p>
          <a:p>
            <a:pPr marL="0" indent="0">
              <a:buNone/>
            </a:pPr>
            <a:endParaRPr lang="pl-PL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pl-PL" b="1" dirty="0">
              <a:solidFill>
                <a:srgbClr val="FF0000"/>
              </a:solidFill>
            </a:endParaRPr>
          </a:p>
          <a:p>
            <a:pPr marL="503971" lvl="1" indent="0">
              <a:buNone/>
            </a:pPr>
            <a:r>
              <a:rPr lang="pl-PL" b="1" dirty="0">
                <a:solidFill>
                  <a:srgbClr val="FF0000"/>
                </a:solidFill>
              </a:rPr>
              <a:t>         </a:t>
            </a:r>
            <a:r>
              <a:rPr lang="pl-PL" b="1" dirty="0">
                <a:solidFill>
                  <a:srgbClr val="0070C0"/>
                </a:solidFill>
              </a:rPr>
              <a:t>Realizacja zamówienia poniżej minimalnego progu 80 tys. zł netto, nie jest podporządkowana formalnym procedurom.</a:t>
            </a: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2C82297B-BDE8-4BCA-ADBA-D5A981636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715" y="359838"/>
            <a:ext cx="9000711" cy="683695"/>
          </a:xfrm>
        </p:spPr>
        <p:txBody>
          <a:bodyPr>
            <a:normAutofit fontScale="90000"/>
          </a:bodyPr>
          <a:lstStyle/>
          <a:p>
            <a:r>
              <a:rPr lang="pl-PL" dirty="0"/>
              <a:t>Wytyczne kwalifikowalności – ważne informacje </a:t>
            </a:r>
            <a:r>
              <a:rPr lang="pl-PL" dirty="0">
                <a:solidFill>
                  <a:srgbClr val="002060"/>
                </a:solidFill>
              </a:rPr>
              <a:t>2/4</a:t>
            </a:r>
          </a:p>
        </p:txBody>
      </p:sp>
    </p:spTree>
    <p:extLst>
      <p:ext uri="{BB962C8B-B14F-4D97-AF65-F5344CB8AC3E}">
        <p14:creationId xmlns:p14="http://schemas.microsoft.com/office/powerpoint/2010/main" val="376018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63647136-490E-40C5-8A8F-C54772F0801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5</a:t>
            </a:fld>
            <a:endParaRPr lang="pl-PL" dirty="0"/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B8D343CB-62A5-46A3-B357-C5622A9D04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361" y="1403551"/>
            <a:ext cx="10242451" cy="561628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2400" dirty="0"/>
              <a:t>Komunikacja </a:t>
            </a:r>
            <a:r>
              <a:rPr lang="pl-PL" sz="2400" b="1" dirty="0"/>
              <a:t>w trybie zasady konkurencyjności</a:t>
            </a:r>
            <a:r>
              <a:rPr lang="pl-PL" sz="2400" dirty="0"/>
              <a:t>, w tym ogłoszenie zapytania ofertowego, składanie ofert, wymiana informacji między zamawiającym a wykonawcą oraz przekazywanie dokumentów </a:t>
            </a:r>
            <a:br>
              <a:rPr lang="pl-PL" sz="2400" dirty="0"/>
            </a:br>
            <a:r>
              <a:rPr lang="pl-PL" sz="2400" dirty="0"/>
              <a:t>i oświadczeń, komunikacja między zamawiającym a oferentem (pytania/odpowiedzi) odbywa się pisemnie za pomocą </a:t>
            </a:r>
          </a:p>
          <a:p>
            <a:pPr marL="0" indent="0">
              <a:buNone/>
            </a:pPr>
            <a:r>
              <a:rPr lang="pl-PL" sz="2400" b="1" dirty="0"/>
              <a:t>Bazy konkurencyjności BK2021 </a:t>
            </a:r>
          </a:p>
          <a:p>
            <a:pPr marL="0" indent="0">
              <a:buNone/>
            </a:pPr>
            <a:endParaRPr lang="pl-PL" sz="2400" b="1" dirty="0"/>
          </a:p>
          <a:p>
            <a:pPr marL="0" indent="0">
              <a:buNone/>
            </a:pPr>
            <a:r>
              <a:rPr lang="pl-PL" sz="2400" b="1" dirty="0"/>
              <a:t>pod adresem: </a:t>
            </a:r>
            <a:r>
              <a:rPr lang="pl-PL" sz="2400" b="1" u="sng" dirty="0">
                <a:hlinkClick r:id="rId3"/>
              </a:rPr>
              <a:t>https://bazakonkurencyjnosci.funduszeeuropejskie.gov.pl/</a:t>
            </a:r>
            <a:r>
              <a:rPr lang="pl-PL" sz="2400" dirty="0"/>
              <a:t>.</a:t>
            </a:r>
          </a:p>
          <a:p>
            <a:pPr marL="0" indent="0">
              <a:buNone/>
            </a:pPr>
            <a:endParaRPr lang="pl-PL" sz="2400" dirty="0"/>
          </a:p>
          <a:p>
            <a:pPr marL="0" indent="0">
              <a:buNone/>
            </a:pPr>
            <a:r>
              <a:rPr lang="pl-PL" b="1" dirty="0">
                <a:solidFill>
                  <a:srgbClr val="002060"/>
                </a:solidFill>
              </a:rPr>
              <a:t>Wymóg publikacji ogłoszeń w BK2021 dotyczy również postępowań wszczętych przed podpisaniem umowy o dofinansowanie.</a:t>
            </a:r>
            <a:endParaRPr lang="pl-PL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pl-PL" sz="2400" dirty="0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2C82297B-BDE8-4BCA-ADBA-D5A981636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715" y="359838"/>
            <a:ext cx="9000711" cy="683695"/>
          </a:xfrm>
        </p:spPr>
        <p:txBody>
          <a:bodyPr>
            <a:normAutofit fontScale="90000"/>
          </a:bodyPr>
          <a:lstStyle/>
          <a:p>
            <a:r>
              <a:rPr lang="pl-PL" dirty="0"/>
              <a:t>Wytyczne kwalifikowalności –ważne informacje </a:t>
            </a:r>
            <a:r>
              <a:rPr lang="pl-PL" dirty="0">
                <a:solidFill>
                  <a:srgbClr val="002060"/>
                </a:solidFill>
              </a:rPr>
              <a:t>3/4</a:t>
            </a:r>
            <a:r>
              <a:rPr lang="pl-PL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445038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63647136-490E-40C5-8A8F-C54772F0801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6</a:t>
            </a:fld>
            <a:endParaRPr lang="pl-PL" dirty="0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2C82297B-BDE8-4BCA-ADBA-D5A981636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715" y="359838"/>
            <a:ext cx="9000711" cy="683695"/>
          </a:xfrm>
        </p:spPr>
        <p:txBody>
          <a:bodyPr>
            <a:normAutofit fontScale="90000"/>
          </a:bodyPr>
          <a:lstStyle/>
          <a:p>
            <a:r>
              <a:rPr lang="pl-PL" dirty="0"/>
              <a:t>Wytyczne kwalifikowalności – ważne informacje  </a:t>
            </a:r>
            <a:r>
              <a:rPr lang="pl-PL" dirty="0">
                <a:solidFill>
                  <a:srgbClr val="002060"/>
                </a:solidFill>
              </a:rPr>
              <a:t>4/4</a:t>
            </a:r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B8D343CB-62A5-46A3-B357-C5622A9D04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362" y="1050760"/>
            <a:ext cx="9793088" cy="5256266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pl-PL" sz="2400" b="1" dirty="0">
                <a:solidFill>
                  <a:srgbClr val="C00000"/>
                </a:solidFill>
              </a:rPr>
              <a:t> Szacowanie zamówień </a:t>
            </a:r>
            <a:r>
              <a:rPr lang="pl-PL" sz="2400" dirty="0"/>
              <a:t>– tożsamość zamówień rozumiana zgodnie </a:t>
            </a:r>
            <a:br>
              <a:rPr lang="pl-PL" sz="2400" dirty="0"/>
            </a:br>
            <a:r>
              <a:rPr lang="pl-PL" sz="2400" dirty="0"/>
              <a:t>z wykładnią Pzp,</a:t>
            </a:r>
          </a:p>
          <a:p>
            <a:endParaRPr lang="pl-PL" sz="800" dirty="0"/>
          </a:p>
          <a:p>
            <a:pPr>
              <a:buFont typeface="Wingdings" panose="05000000000000000000" pitchFamily="2" charset="2"/>
              <a:buChar char="ü"/>
            </a:pPr>
            <a:r>
              <a:rPr lang="pl-PL" sz="2400" b="1" dirty="0">
                <a:solidFill>
                  <a:srgbClr val="C00000"/>
                </a:solidFill>
              </a:rPr>
              <a:t> Konflikt interesów </a:t>
            </a:r>
            <a:r>
              <a:rPr lang="pl-PL" sz="2400" dirty="0"/>
              <a:t>– obowiązek składania oświadczeń dotyczy tylko osób wykonujących czynności w postępowaniu bądź przeprowadzające postępowanie, dodanie nowych przesłanek wykluczenia,  </a:t>
            </a:r>
          </a:p>
          <a:p>
            <a:endParaRPr lang="pl-PL" sz="800" dirty="0"/>
          </a:p>
          <a:p>
            <a:pPr>
              <a:buFont typeface="Wingdings" panose="05000000000000000000" pitchFamily="2" charset="2"/>
              <a:buChar char="ü"/>
            </a:pPr>
            <a:r>
              <a:rPr lang="pl-PL" sz="2400" b="1" dirty="0">
                <a:solidFill>
                  <a:srgbClr val="C00000"/>
                </a:solidFill>
              </a:rPr>
              <a:t> Kryteria oceny ofert </a:t>
            </a:r>
            <a:r>
              <a:rPr lang="pl-PL" sz="2400" dirty="0"/>
              <a:t>– wskazano pozacenowe kryteria oceny ofert </a:t>
            </a:r>
            <a:br>
              <a:rPr lang="pl-PL" sz="2400" dirty="0"/>
            </a:br>
            <a:r>
              <a:rPr lang="pl-PL" sz="2400" dirty="0"/>
              <a:t>– kryteria jakościowe, brak wyłączenia dla usług społecznych </a:t>
            </a:r>
            <a:br>
              <a:rPr lang="pl-PL" sz="2400" dirty="0"/>
            </a:br>
            <a:r>
              <a:rPr lang="pl-PL" sz="2400" dirty="0"/>
              <a:t>i niepriorytetowych w zakresie kryteriów oceny dot. właściwości wykonawcy,</a:t>
            </a:r>
          </a:p>
          <a:p>
            <a:pPr>
              <a:buFont typeface="Wingdings" panose="05000000000000000000" pitchFamily="2" charset="2"/>
              <a:buChar char="ü"/>
            </a:pPr>
            <a:endParaRPr lang="pl-PL" sz="800" dirty="0"/>
          </a:p>
          <a:p>
            <a:pPr>
              <a:buFont typeface="Wingdings" panose="05000000000000000000" pitchFamily="2" charset="2"/>
              <a:buChar char="ü"/>
            </a:pPr>
            <a:r>
              <a:rPr lang="pl-PL" sz="2400" b="1" dirty="0">
                <a:solidFill>
                  <a:srgbClr val="C00000"/>
                </a:solidFill>
              </a:rPr>
              <a:t> Rażąco niska cena </a:t>
            </a:r>
            <a:r>
              <a:rPr lang="pl-PL" sz="2400" dirty="0"/>
              <a:t>– wprowadzono obowiązek badania rażąco niskiej ceny przez zamawiającego, </a:t>
            </a:r>
          </a:p>
        </p:txBody>
      </p:sp>
    </p:spTree>
    <p:extLst>
      <p:ext uri="{BB962C8B-B14F-4D97-AF65-F5344CB8AC3E}">
        <p14:creationId xmlns:p14="http://schemas.microsoft.com/office/powerpoint/2010/main" val="31321786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63647136-490E-40C5-8A8F-C54772F0801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7</a:t>
            </a:fld>
            <a:endParaRPr lang="pl-PL" dirty="0"/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B8D343CB-62A5-46A3-B357-C5622A9D04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363" y="1275594"/>
            <a:ext cx="9793088" cy="5544298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pl-PL" sz="2400" dirty="0"/>
              <a:t>Beneficjent przy udzielaniu zamówień dotyczących: </a:t>
            </a:r>
          </a:p>
          <a:p>
            <a:r>
              <a:rPr lang="pl-PL" sz="2400" b="1" dirty="0"/>
              <a:t>usług cateringowych, </a:t>
            </a:r>
          </a:p>
          <a:p>
            <a:r>
              <a:rPr lang="pl-PL" sz="2400" b="1" dirty="0"/>
              <a:t>zakupu sprzętu komputerowego (m.in. zakupu komputerów, laptopów, tabletów, monitorów, projektorów),</a:t>
            </a:r>
          </a:p>
          <a:p>
            <a:r>
              <a:rPr lang="pl-PL" sz="2400" b="1" dirty="0"/>
              <a:t>usług sprzątania.</a:t>
            </a:r>
          </a:p>
          <a:p>
            <a:pPr marL="0" indent="0">
              <a:buNone/>
            </a:pPr>
            <a:endParaRPr lang="pl-PL" sz="2400" dirty="0"/>
          </a:p>
          <a:p>
            <a:pPr marL="0" indent="0">
              <a:buNone/>
            </a:pPr>
            <a:r>
              <a:rPr lang="pl-PL" sz="2400" dirty="0"/>
              <a:t>Zobowiązany jest do określenia wymagań obejmujących minimum jeden aspekt:</a:t>
            </a:r>
          </a:p>
          <a:p>
            <a:pPr marL="250825" lvl="1" indent="-250825"/>
            <a:r>
              <a:rPr lang="pl-PL" sz="2400" dirty="0"/>
              <a:t>środowiskowy, </a:t>
            </a:r>
          </a:p>
          <a:p>
            <a:pPr marL="250825" lvl="1" indent="-250825"/>
            <a:r>
              <a:rPr lang="pl-PL" sz="2400" dirty="0"/>
              <a:t>społeczny.</a:t>
            </a:r>
            <a:br>
              <a:rPr lang="pl-PL" sz="2400" dirty="0"/>
            </a:br>
            <a:endParaRPr lang="pl-PL" sz="2400" dirty="0"/>
          </a:p>
          <a:p>
            <a:pPr marL="0" lvl="1" indent="0">
              <a:buNone/>
            </a:pPr>
            <a:r>
              <a:rPr lang="pl-PL" sz="2400" dirty="0"/>
              <a:t>Przykłady aspektów zawarto w dokumencie </a:t>
            </a:r>
            <a:r>
              <a:rPr lang="pl-PL" sz="2400" b="1" dirty="0"/>
              <a:t>Zasady realizacji projektów w ramach EFS+.</a:t>
            </a:r>
          </a:p>
          <a:p>
            <a:pPr marL="0" lvl="1" indent="0">
              <a:buNone/>
            </a:pPr>
            <a:endParaRPr lang="pl-PL" sz="2400" dirty="0"/>
          </a:p>
          <a:p>
            <a:pPr marL="503971" lvl="1" indent="0">
              <a:buNone/>
            </a:pPr>
            <a:endParaRPr lang="pl-PL" sz="2400" dirty="0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2C82297B-BDE8-4BCA-ADBA-D5A981636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9363" y="359838"/>
            <a:ext cx="9937104" cy="683695"/>
          </a:xfrm>
        </p:spPr>
        <p:txBody>
          <a:bodyPr>
            <a:normAutofit fontScale="90000"/>
          </a:bodyPr>
          <a:lstStyle/>
          <a:p>
            <a:r>
              <a:rPr lang="pl-PL" dirty="0"/>
              <a:t>Wymagania w zakresie aspektów społecznych i środowiskowych</a:t>
            </a:r>
          </a:p>
        </p:txBody>
      </p:sp>
    </p:spTree>
    <p:extLst>
      <p:ext uri="{BB962C8B-B14F-4D97-AF65-F5344CB8AC3E}">
        <p14:creationId xmlns:p14="http://schemas.microsoft.com/office/powerpoint/2010/main" val="40593338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63647136-490E-40C5-8A8F-C54772F0801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8</a:t>
            </a:fld>
            <a:endParaRPr lang="pl-PL" dirty="0"/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B8D343CB-62A5-46A3-B357-C5622A9D04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362" y="1259557"/>
            <a:ext cx="9793088" cy="612068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2400" b="1" dirty="0"/>
              <a:t>Zalecenie dotyczące stosowania preferencji dla PES m.in. poprzez:</a:t>
            </a:r>
            <a:endParaRPr lang="pl-PL" sz="2400" dirty="0"/>
          </a:p>
          <a:p>
            <a:pPr lvl="0"/>
            <a:r>
              <a:rPr lang="pl-PL" sz="2400" dirty="0"/>
              <a:t>zlecanie zadań na zasadach określonych w ustawie o działalności pożytku publicznego i o wolontariacie lub stosowanie innych przewidzianych prawem trybów, w tym ustawy o ekonomii społecznej czy ustawy o spółdzielniach socjalnych,</a:t>
            </a:r>
          </a:p>
          <a:p>
            <a:pPr lvl="0"/>
            <a:r>
              <a:rPr lang="pl-PL" sz="2400" dirty="0"/>
              <a:t>zlecanie zadań na podstawie ustawy Prawo zamówień publicznych z wykorzystaniem klauzul społecznych,</a:t>
            </a:r>
          </a:p>
          <a:p>
            <a:pPr lvl="0"/>
            <a:r>
              <a:rPr lang="pl-PL" sz="2400" dirty="0"/>
              <a:t>zlecanie zadań zgodnie z zasadą konkurencyjności z wykorzystaniem aspektów społecznych.</a:t>
            </a:r>
          </a:p>
          <a:p>
            <a:pPr marL="0" indent="0">
              <a:buNone/>
            </a:pPr>
            <a:endParaRPr lang="pl-PL" sz="2400" dirty="0"/>
          </a:p>
          <a:p>
            <a:pPr marL="0" indent="0">
              <a:buNone/>
            </a:pPr>
            <a:r>
              <a:rPr lang="pl-PL" sz="2400" dirty="0"/>
              <a:t>Wymagania wynikają z Wytycznych dotyczących realizacji projektów z udziałem środków Europejskiego Funduszu Społecznego Plus.</a:t>
            </a:r>
          </a:p>
          <a:p>
            <a:pPr marL="0" lvl="1" indent="0">
              <a:buNone/>
            </a:pPr>
            <a:endParaRPr lang="pl-PL" sz="2400" dirty="0"/>
          </a:p>
          <a:p>
            <a:pPr marL="0" lvl="1" indent="0">
              <a:buNone/>
            </a:pPr>
            <a:r>
              <a:rPr lang="pl-PL" sz="2400" b="1" dirty="0">
                <a:solidFill>
                  <a:srgbClr val="C00000"/>
                </a:solidFill>
              </a:rPr>
              <a:t>Ważne!</a:t>
            </a:r>
            <a:r>
              <a:rPr lang="pl-PL" sz="2400" dirty="0"/>
              <a:t> </a:t>
            </a:r>
            <a:r>
              <a:rPr lang="pl-PL" sz="2400" b="1" dirty="0"/>
              <a:t>Stosowanie preferencji dla PES nie może być formułowane poprzez kryteria oceny ofert</a:t>
            </a: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2C82297B-BDE8-4BCA-ADBA-D5A981636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9363" y="359838"/>
            <a:ext cx="9937104" cy="683695"/>
          </a:xfrm>
        </p:spPr>
        <p:txBody>
          <a:bodyPr>
            <a:normAutofit/>
          </a:bodyPr>
          <a:lstStyle/>
          <a:p>
            <a:r>
              <a:rPr lang="pl-PL" sz="2500" dirty="0"/>
              <a:t> Preferencje dla podmiotów ekonomii społecznej (PES)</a:t>
            </a:r>
          </a:p>
        </p:txBody>
      </p:sp>
    </p:spTree>
    <p:extLst>
      <p:ext uri="{BB962C8B-B14F-4D97-AF65-F5344CB8AC3E}">
        <p14:creationId xmlns:p14="http://schemas.microsoft.com/office/powerpoint/2010/main" val="28804314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63647136-490E-40C5-8A8F-C54772F0801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9</a:t>
            </a:fld>
            <a:endParaRPr lang="pl-PL" dirty="0"/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B8D343CB-62A5-46A3-B357-C5622A9D04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3338" y="1187549"/>
            <a:ext cx="10009112" cy="5328592"/>
          </a:xfrm>
        </p:spPr>
        <p:txBody>
          <a:bodyPr>
            <a:noAutofit/>
          </a:bodyPr>
          <a:lstStyle/>
          <a:p>
            <a:pPr marL="503971" lvl="1" indent="0">
              <a:buNone/>
            </a:pPr>
            <a:r>
              <a:rPr lang="pl-PL" sz="2400" dirty="0"/>
              <a:t>Beneficjent przy realizacji zamówień przeznaczonych do użytku osób fizycznych: </a:t>
            </a:r>
          </a:p>
          <a:p>
            <a:pPr marL="2336800" lvl="1" indent="-1833563">
              <a:buNone/>
            </a:pPr>
            <a:r>
              <a:rPr lang="pl-PL" sz="2400" b="1" dirty="0"/>
              <a:t>	</a:t>
            </a:r>
          </a:p>
          <a:p>
            <a:pPr marL="503971" lvl="1" indent="0">
              <a:buNone/>
            </a:pPr>
            <a:r>
              <a:rPr lang="pl-PL" sz="2400" b="1" dirty="0"/>
              <a:t>zobowiązany jest do sporządzenia opisu przedmiotu zamówienia z uwzględnieniem wymagań w zakresie dostępności </a:t>
            </a:r>
            <a:r>
              <a:rPr lang="pl-PL" sz="2400" dirty="0"/>
              <a:t>dla osób z niepełnosprawnościami oraz projektowania uniwersalnego, chyba że, nie jest to uzasadnione charakterem przedmiotu zamówienia.</a:t>
            </a:r>
          </a:p>
          <a:p>
            <a:pPr marL="503971" lvl="1" indent="0">
              <a:buNone/>
            </a:pPr>
            <a:endParaRPr lang="pl-PL" sz="2400" b="1" dirty="0"/>
          </a:p>
          <a:p>
            <a:pPr marL="503971" lvl="1" indent="0">
              <a:buNone/>
            </a:pPr>
            <a:endParaRPr lang="pl-PL" sz="2400" b="1" dirty="0"/>
          </a:p>
          <a:p>
            <a:pPr marL="503971" lvl="1" indent="0">
              <a:buNone/>
            </a:pPr>
            <a:r>
              <a:rPr lang="pl-PL" sz="2400" b="1" dirty="0">
                <a:solidFill>
                  <a:srgbClr val="C00000"/>
                </a:solidFill>
              </a:rPr>
              <a:t>WAŻNE!</a:t>
            </a:r>
            <a:r>
              <a:rPr lang="pl-PL" sz="2400" dirty="0"/>
              <a:t> </a:t>
            </a:r>
            <a:r>
              <a:rPr lang="pl-PL" sz="2400" b="1" dirty="0"/>
              <a:t>Wymagania określają Wytyczne dotyczące realizacji zasad równościowych w ramach funduszy unijnych na lata 2021-2027 (Zał. nr 2 Standardy dostępności dla polityki spójności 2021-2027)</a:t>
            </a: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2C82297B-BDE8-4BCA-ADBA-D5A981636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715" y="359838"/>
            <a:ext cx="9000711" cy="683695"/>
          </a:xfrm>
        </p:spPr>
        <p:txBody>
          <a:bodyPr>
            <a:normAutofit/>
          </a:bodyPr>
          <a:lstStyle/>
          <a:p>
            <a:r>
              <a:rPr lang="pl-PL" dirty="0"/>
              <a:t>Wymagania w zakresie dostępności </a:t>
            </a:r>
          </a:p>
        </p:txBody>
      </p:sp>
    </p:spTree>
    <p:extLst>
      <p:ext uri="{BB962C8B-B14F-4D97-AF65-F5344CB8AC3E}">
        <p14:creationId xmlns:p14="http://schemas.microsoft.com/office/powerpoint/2010/main" val="1640020585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Niestandardowy 8">
      <a:dk1>
        <a:srgbClr val="000000"/>
      </a:dk1>
      <a:lt1>
        <a:srgbClr val="FFFFFF"/>
      </a:lt1>
      <a:dk2>
        <a:srgbClr val="002073"/>
      </a:dk2>
      <a:lt2>
        <a:srgbClr val="FFFFFF"/>
      </a:lt2>
      <a:accent1>
        <a:srgbClr val="003399"/>
      </a:accent1>
      <a:accent2>
        <a:srgbClr val="A6D3FF"/>
      </a:accent2>
      <a:accent3>
        <a:srgbClr val="FFD618"/>
      </a:accent3>
      <a:accent4>
        <a:srgbClr val="0051B0"/>
      </a:accent4>
      <a:accent5>
        <a:srgbClr val="6BB1E2"/>
      </a:accent5>
      <a:accent6>
        <a:srgbClr val="FFE60B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1" id="{436F5452-C95B-4D43-A1C6-1CA5BE69C951}" vid="{ABE25C27-1E66-47F3-AA86-B88226738C33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Prezentacja z numerem strony</Template>
  <TotalTime>970</TotalTime>
  <Words>1225</Words>
  <Application>Microsoft Office PowerPoint</Application>
  <PresentationFormat>Niestandardowy</PresentationFormat>
  <Paragraphs>198</Paragraphs>
  <Slides>19</Slides>
  <Notes>17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19</vt:i4>
      </vt:variant>
    </vt:vector>
  </HeadingPairs>
  <TitlesOfParts>
    <vt:vector size="24" baseType="lpstr">
      <vt:lpstr>Arial</vt:lpstr>
      <vt:lpstr>Calibri</vt:lpstr>
      <vt:lpstr>Open Sans</vt:lpstr>
      <vt:lpstr>Wingdings</vt:lpstr>
      <vt:lpstr>Motyw pakietu Office</vt:lpstr>
      <vt:lpstr>Fundusze Europejskie dla Pomorza 2021-2027 </vt:lpstr>
      <vt:lpstr>Dokumenty regulujące udzielanie zamówień w projektach w ramach EFS Plus </vt:lpstr>
      <vt:lpstr>Wytyczne kwalifikowalności – ważne informacje 1/4</vt:lpstr>
      <vt:lpstr>Wytyczne kwalifikowalności – ważne informacje 2/4</vt:lpstr>
      <vt:lpstr>Wytyczne kwalifikowalności –ważne informacje 3/4 </vt:lpstr>
      <vt:lpstr>Wytyczne kwalifikowalności – ważne informacje  4/4</vt:lpstr>
      <vt:lpstr>Wymagania w zakresie aspektów społecznych i środowiskowych</vt:lpstr>
      <vt:lpstr> Preferencje dla podmiotów ekonomii społecznej (PES)</vt:lpstr>
      <vt:lpstr>Wymagania w zakresie dostępności </vt:lpstr>
      <vt:lpstr>Weryfikacja ex-ante zamówień 1/2  </vt:lpstr>
      <vt:lpstr>Weryfikacja ex-ante zamówień 2/3 </vt:lpstr>
      <vt:lpstr>Weryfikacja ex-ante zamówień 3/3 </vt:lpstr>
      <vt:lpstr>Materiały pomocnicze opracowane przez Ministerstwo oraz IZ FEP </vt:lpstr>
      <vt:lpstr>Źródła informacji o zamówieniach w ramach EFS Plus </vt:lpstr>
      <vt:lpstr>Źródła informacji o zamówieniach w ramach EFS Plus (2):</vt:lpstr>
      <vt:lpstr>Materiały pomocnicze opracowane przez Urząd Zamówień Publicznych 1/2 </vt:lpstr>
      <vt:lpstr>Materiały pomocnicze opracowane przez Urząd Zamówień Publicznych 2/2</vt:lpstr>
      <vt:lpstr>Podsumowanie</vt:lpstr>
      <vt:lpstr>Przystępnych i zrozumiałych zamówień!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Sowiński Piotr</dc:creator>
  <cp:keywords>Zasady udzielania zamówień w ramach EFS Plus</cp:keywords>
  <cp:lastModifiedBy>Cygert Piotr</cp:lastModifiedBy>
  <cp:revision>48</cp:revision>
  <dcterms:created xsi:type="dcterms:W3CDTF">2022-06-22T09:40:44Z</dcterms:created>
  <dcterms:modified xsi:type="dcterms:W3CDTF">2026-01-15T10:04:12Z</dcterms:modified>
  <cp:category>Zasady udzielania zamówień w ramach EFS Plus</cp:category>
</cp:coreProperties>
</file>