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5"/>
  </p:notesMasterIdLst>
  <p:handoutMasterIdLst>
    <p:handoutMasterId r:id="rId26"/>
  </p:handoutMasterIdLst>
  <p:sldIdLst>
    <p:sldId id="1065" r:id="rId2"/>
    <p:sldId id="335" r:id="rId3"/>
    <p:sldId id="1046" r:id="rId4"/>
    <p:sldId id="273" r:id="rId5"/>
    <p:sldId id="1016" r:id="rId6"/>
    <p:sldId id="345" r:id="rId7"/>
    <p:sldId id="1063" r:id="rId8"/>
    <p:sldId id="329" r:id="rId9"/>
    <p:sldId id="1064" r:id="rId10"/>
    <p:sldId id="1052" r:id="rId11"/>
    <p:sldId id="333" r:id="rId12"/>
    <p:sldId id="274" r:id="rId13"/>
    <p:sldId id="1047" r:id="rId14"/>
    <p:sldId id="1066" r:id="rId15"/>
    <p:sldId id="331" r:id="rId16"/>
    <p:sldId id="337" r:id="rId17"/>
    <p:sldId id="332" r:id="rId18"/>
    <p:sldId id="1049" r:id="rId19"/>
    <p:sldId id="1048" r:id="rId20"/>
    <p:sldId id="327" r:id="rId21"/>
    <p:sldId id="310" r:id="rId22"/>
    <p:sldId id="344" r:id="rId23"/>
    <p:sldId id="340" r:id="rId24"/>
  </p:sldIdLst>
  <p:sldSz cx="10691813" cy="7559675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3D349AE7-0566-4E1A-9979-84CDEBAA0DFD}">
          <p14:sldIdLst>
            <p14:sldId id="1065"/>
            <p14:sldId id="335"/>
            <p14:sldId id="1046"/>
            <p14:sldId id="273"/>
            <p14:sldId id="1016"/>
            <p14:sldId id="345"/>
            <p14:sldId id="1063"/>
            <p14:sldId id="329"/>
            <p14:sldId id="1064"/>
            <p14:sldId id="1052"/>
            <p14:sldId id="333"/>
            <p14:sldId id="274"/>
            <p14:sldId id="1047"/>
            <p14:sldId id="1066"/>
            <p14:sldId id="331"/>
            <p14:sldId id="337"/>
            <p14:sldId id="332"/>
            <p14:sldId id="1049"/>
            <p14:sldId id="1048"/>
            <p14:sldId id="327"/>
            <p14:sldId id="310"/>
            <p14:sldId id="344"/>
            <p14:sldId id="34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lenik Agnieszka" initials="PA" lastIdx="1" clrIdx="0">
    <p:extLst>
      <p:ext uri="{19B8F6BF-5375-455C-9EA6-DF929625EA0E}">
        <p15:presenceInfo xmlns:p15="http://schemas.microsoft.com/office/powerpoint/2012/main" userId="S::Agnieszka.Palenik@mfipr.gov.pl::6a0c958d-6557-4bbd-8aa6-03360055b1e8" providerId="AD"/>
      </p:ext>
    </p:extLst>
  </p:cmAuthor>
  <p:cmAuthor id="2" name="Anna Bizub-Jechna" initials="ABJ" lastIdx="0" clrIdx="1">
    <p:extLst>
      <p:ext uri="{19B8F6BF-5375-455C-9EA6-DF929625EA0E}">
        <p15:presenceInfo xmlns:p15="http://schemas.microsoft.com/office/powerpoint/2012/main" userId="Anna Bizub-Jech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yl pośredni 2 — Ak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36" autoAdjust="0"/>
    <p:restoredTop sz="79811" autoAdjust="0"/>
  </p:normalViewPr>
  <p:slideViewPr>
    <p:cSldViewPr showGuides="1">
      <p:cViewPr varScale="1">
        <p:scale>
          <a:sx n="82" d="100"/>
          <a:sy n="82" d="100"/>
        </p:scale>
        <p:origin x="1842" y="96"/>
      </p:cViewPr>
      <p:guideLst>
        <p:guide orient="horz" pos="2381"/>
        <p:guide pos="3368"/>
      </p:guideLst>
    </p:cSldViewPr>
  </p:slideViewPr>
  <p:outlineViewPr>
    <p:cViewPr>
      <p:scale>
        <a:sx n="33" d="100"/>
        <a:sy n="33" d="100"/>
      </p:scale>
      <p:origin x="0" y="-3475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229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21A9A485-EBF5-42AD-98E3-755A110E669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25665704-A950-48AE-90A2-31D78F6CBAF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5433E338-55F1-4BE8-8E45-F49356974B9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3250A9-4093-4B0E-9C97-0AAFA07775E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63702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EEFF2B-0721-7148-92D1-1650B5B78E9F}" type="datetimeFigureOut">
              <a:rPr lang="pl-PL" smtClean="0"/>
              <a:t>15.01.2026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2B4DB-5212-AD42-B2C1-BD19AC94D4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2773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927355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992591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287684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148986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7432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402814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35547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43337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04691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1691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1036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184164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230278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148087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95420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540676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632892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90095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905970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800"/>
              </a:spcAft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14491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800"/>
              </a:spcAft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851006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59297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98641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9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9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9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6613" y="1973818"/>
            <a:ext cx="8639675" cy="4326381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59113"/>
            <a:ext cx="7920115" cy="1107677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2A3D249-6366-4532-95C2-9DDC07D17B44}" type="datetime1">
              <a:rPr lang="pl-PL" smtClean="0"/>
              <a:t>15.01.2026</a:t>
            </a:fld>
            <a:endParaRPr lang="pl-PL" dirty="0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760" y="1973818"/>
            <a:ext cx="3959225" cy="72009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2B41AD81-079D-B212-C8B7-9A9D3BEE517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alphaModFix amt="5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632" y="540402"/>
            <a:ext cx="1080000" cy="10800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A433181-6EED-44B3-4822-4AF9E6BA906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alphaModFix amt="5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5788" y="540402"/>
            <a:ext cx="1080000" cy="108000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76322E5-6025-7EA2-67FB-9F57E921005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alphaModFix amt="5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3944" y="540402"/>
            <a:ext cx="1080000" cy="1080000"/>
          </a:xfrm>
          <a:prstGeom prst="rect">
            <a:avLst/>
          </a:prstGeom>
        </p:spPr>
      </p:pic>
      <p:pic>
        <p:nvPicPr>
          <p:cNvPr id="12" name="Obraz 11" descr="Logo rocznicowe: 25 lat Samorządu Województwa Pomorskiego.">
            <a:extLst>
              <a:ext uri="{FF2B5EF4-FFF2-40B4-BE49-F238E27FC236}">
                <a16:creationId xmlns:a16="http://schemas.microsoft.com/office/drawing/2014/main" id="{EA3EF631-4EC4-4DF9-9F29-F25B4C6AE2E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9094" y="460525"/>
            <a:ext cx="2406403" cy="1171024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3FDB76B9-FC6C-44C1-A4FF-DBB958B8D7F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767286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Slajd - tytuł + 2 elementy zawartości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A72189C-757E-47DF-313E-E0F36399C0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363107C-97A9-9A5D-A2A2-E6ABB7ED4C62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5970725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>
            <a:extLst>
              <a:ext uri="{FF2B5EF4-FFF2-40B4-BE49-F238E27FC236}">
                <a16:creationId xmlns:a16="http://schemas.microsoft.com/office/drawing/2014/main" id="{0A228201-59AA-470F-B779-D4FECA3DF137}"/>
              </a:ext>
            </a:extLst>
          </p:cNvPr>
          <p:cNvSpPr/>
          <p:nvPr userDrawn="1"/>
        </p:nvSpPr>
        <p:spPr>
          <a:xfrm>
            <a:off x="1025525" y="1983572"/>
            <a:ext cx="8640763" cy="4321274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C7D00171-EF30-4814-B375-246769FD4B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Obraz 10" descr="Fundusze Europejskie">
            <a:extLst>
              <a:ext uri="{FF2B5EF4-FFF2-40B4-BE49-F238E27FC236}">
                <a16:creationId xmlns:a16="http://schemas.microsoft.com/office/drawing/2014/main" id="{2ABF63AC-8150-4C02-BE62-EBE0A03986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525" y="1983572"/>
            <a:ext cx="3959225" cy="72009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1629EBDD-5340-4285-A47D-77B29466EF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85848" y="3411613"/>
            <a:ext cx="7920115" cy="1087764"/>
          </a:xfrm>
        </p:spPr>
        <p:txBody>
          <a:bodyPr anchor="t" anchorCtr="0">
            <a:normAutofit/>
          </a:bodyPr>
          <a:lstStyle>
            <a:lvl1pPr algn="ctr">
              <a:lnSpc>
                <a:spcPts val="4000"/>
              </a:lnSpc>
              <a:defRPr sz="3200"/>
            </a:lvl1pPr>
          </a:lstStyle>
          <a:p>
            <a:br>
              <a:rPr lang="pl-PL" dirty="0"/>
            </a:br>
            <a:endParaRPr lang="en-US" dirty="0"/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E2649279-68AC-4F54-A880-75A79D7385C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alphaModFix amt="5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757" y="1244366"/>
            <a:ext cx="381000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1C169691-7357-4DDF-8437-CEB5E8C7275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alphaModFix amt="5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5250" y="545866"/>
            <a:ext cx="381000" cy="381000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69B9B22B-67E4-4504-8A58-6D72DCD7A2A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alphaModFix amt="5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0511" y="1244366"/>
            <a:ext cx="381000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0BC155C9-2974-4950-B840-0E7ABDF714B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alphaModFix amt="5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5786" y="538288"/>
            <a:ext cx="381000" cy="381000"/>
          </a:xfrm>
          <a:prstGeom prst="rect">
            <a:avLst/>
          </a:prstGeom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id="{C1C9A51C-3E9A-43B3-865C-E0B79CE15EF8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alphaModFix amt="5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525" y="545866"/>
            <a:ext cx="381000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AE3D26F0-CB23-476D-84AC-833FF583534C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alphaModFix amt="5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4293" y="1254829"/>
            <a:ext cx="381000" cy="381000"/>
          </a:xfrm>
          <a:prstGeom prst="rect">
            <a:avLst/>
          </a:prstGeom>
        </p:spPr>
      </p:pic>
      <p:pic>
        <p:nvPicPr>
          <p:cNvPr id="22" name="Obraz 21">
            <a:extLst>
              <a:ext uri="{FF2B5EF4-FFF2-40B4-BE49-F238E27FC236}">
                <a16:creationId xmlns:a16="http://schemas.microsoft.com/office/drawing/2014/main" id="{02C74DC5-C335-4B67-9BCD-34D60F57C6C6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alphaModFix amt="5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4637" y="543567"/>
            <a:ext cx="381000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0F174CC1-CE15-4868-A9EE-2844EB32D55C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alphaModFix amt="5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7018" y="535269"/>
            <a:ext cx="381000" cy="381000"/>
          </a:xfrm>
          <a:prstGeom prst="rect">
            <a:avLst/>
          </a:prstGeom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id="{580C7992-BAEE-4176-9AF5-42DA24B7599A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email">
            <a:alphaModFix amt="5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2256" y="531095"/>
            <a:ext cx="381000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BA86516E-B5E1-4DB3-981D-6523926A2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email">
            <a:alphaModFix amt="5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4802" y="1251987"/>
            <a:ext cx="381000" cy="381000"/>
          </a:xfrm>
          <a:prstGeom prst="rect">
            <a:avLst/>
          </a:prstGeom>
        </p:spPr>
      </p:pic>
      <p:pic>
        <p:nvPicPr>
          <p:cNvPr id="26" name="Obraz 25">
            <a:extLst>
              <a:ext uri="{FF2B5EF4-FFF2-40B4-BE49-F238E27FC236}">
                <a16:creationId xmlns:a16="http://schemas.microsoft.com/office/drawing/2014/main" id="{709B0195-39FE-4DB2-9F58-C6258A41F18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alphaModFix amt="5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5613" y="1250549"/>
            <a:ext cx="381000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06B4110B-C953-4485-B94D-302AD469CBD4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email">
            <a:alphaModFix amt="5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4637" y="1250549"/>
            <a:ext cx="381000" cy="381000"/>
          </a:xfrm>
          <a:prstGeom prst="rect">
            <a:avLst/>
          </a:prstGeom>
        </p:spPr>
      </p:pic>
      <p:pic>
        <p:nvPicPr>
          <p:cNvPr id="28" name="Obraz 27" descr="Ciąg 4 logotypów: Fundusze Europejskie dla Pomorza, Rzeczpospolita Polska, Dofinansowane przez Unię Europejską, Urząd Marszałkowski Województwa Pomorskiego ">
            <a:extLst>
              <a:ext uri="{FF2B5EF4-FFF2-40B4-BE49-F238E27FC236}">
                <a16:creationId xmlns:a16="http://schemas.microsoft.com/office/drawing/2014/main" id="{7E3F8DBC-0D86-4A87-B80E-1209AC8C45A4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084700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5525" y="1983572"/>
            <a:ext cx="8640763" cy="4316627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525" y="1983572"/>
            <a:ext cx="3959225" cy="7200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70227"/>
            <a:ext cx="7920115" cy="1087764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alphaModFix amt="5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757" y="1244366"/>
            <a:ext cx="381000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alphaModFix amt="5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5250" y="545866"/>
            <a:ext cx="381000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alphaModFix amt="5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0511" y="1244366"/>
            <a:ext cx="381000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alphaModFix amt="5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5786" y="538288"/>
            <a:ext cx="381000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alphaModFix amt="5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525" y="545866"/>
            <a:ext cx="381000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alphaModFix amt="5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4293" y="1254829"/>
            <a:ext cx="381000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alphaModFix amt="5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4637" y="543567"/>
            <a:ext cx="381000" cy="381000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alphaModFix amt="5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7018" y="535269"/>
            <a:ext cx="381000" cy="381000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email">
            <a:alphaModFix amt="5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2256" y="531095"/>
            <a:ext cx="381000" cy="381000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email">
            <a:alphaModFix amt="5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4802" y="1251987"/>
            <a:ext cx="381000" cy="381000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alphaModFix amt="5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5613" y="1250549"/>
            <a:ext cx="381000" cy="381000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email">
            <a:alphaModFix amt="5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4637" y="1250549"/>
            <a:ext cx="381000" cy="381000"/>
          </a:xfrm>
          <a:prstGeom prst="rect">
            <a:avLst/>
          </a:prstGeom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id="{435F0698-B762-4CA8-B4E7-F5A604257866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5071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sia 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5525" y="1983572"/>
            <a:ext cx="8640763" cy="4316627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Tekst: Fundusze Europejsk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525" y="1983572"/>
            <a:ext cx="3959225" cy="7200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70227"/>
            <a:ext cx="7920115" cy="1087764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alphaModFix amt="5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757" y="1244366"/>
            <a:ext cx="381000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alphaModFix amt="5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5250" y="545866"/>
            <a:ext cx="381000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alphaModFix amt="5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0511" y="1244366"/>
            <a:ext cx="381000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alphaModFix amt="5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5786" y="538288"/>
            <a:ext cx="381000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alphaModFix amt="5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525" y="545866"/>
            <a:ext cx="381000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alphaModFix amt="5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4293" y="1254829"/>
            <a:ext cx="381000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alphaModFix amt="5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4637" y="543567"/>
            <a:ext cx="381000" cy="381000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alphaModFix amt="5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7018" y="535269"/>
            <a:ext cx="381000" cy="381000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email">
            <a:alphaModFix amt="5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2256" y="531095"/>
            <a:ext cx="381000" cy="381000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email">
            <a:alphaModFix amt="5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4802" y="1251987"/>
            <a:ext cx="381000" cy="381000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alphaModFix amt="5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5613" y="1250549"/>
            <a:ext cx="381000" cy="381000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email">
            <a:alphaModFix amt="5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4637" y="1250549"/>
            <a:ext cx="381000" cy="381000"/>
          </a:xfrm>
          <a:prstGeom prst="rect">
            <a:avLst/>
          </a:prstGeom>
        </p:spPr>
      </p:pic>
      <p:pic>
        <p:nvPicPr>
          <p:cNvPr id="24" name="Obraz 23" descr="Ciąg 4 logotypów: Fundusze Europejskie dla Pomorza, Rzeczpospolita Polska, Dofinansowane przez Unię Europejską, Urząd Marszałkowski Województwa Pomorskiego">
            <a:extLst>
              <a:ext uri="{FF2B5EF4-FFF2-40B4-BE49-F238E27FC236}">
                <a16:creationId xmlns:a16="http://schemas.microsoft.com/office/drawing/2014/main" id="{435F0698-B762-4CA8-B4E7-F5A604257866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026018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(krótk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16">
            <a:extLst>
              <a:ext uri="{FF2B5EF4-FFF2-40B4-BE49-F238E27FC236}">
                <a16:creationId xmlns:a16="http://schemas.microsoft.com/office/drawing/2014/main" id="{69383BDA-94B1-6FB6-27E3-0CC3DEDF5A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784975" cy="5221288"/>
          </a:xfrm>
          <a:custGeom>
            <a:avLst/>
            <a:gdLst>
              <a:gd name="connsiteX0" fmla="*/ 0 w 6784975"/>
              <a:gd name="connsiteY0" fmla="*/ 0 h 5221288"/>
              <a:gd name="connsiteX1" fmla="*/ 6784975 w 6784975"/>
              <a:gd name="connsiteY1" fmla="*/ 0 h 5221288"/>
              <a:gd name="connsiteX2" fmla="*/ 6784975 w 6784975"/>
              <a:gd name="connsiteY2" fmla="*/ 4500563 h 5221288"/>
              <a:gd name="connsiteX3" fmla="*/ 2825750 w 6784975"/>
              <a:gd name="connsiteY3" fmla="*/ 4500563 h 5221288"/>
              <a:gd name="connsiteX4" fmla="*/ 2825750 w 6784975"/>
              <a:gd name="connsiteY4" fmla="*/ 5221288 h 5221288"/>
              <a:gd name="connsiteX5" fmla="*/ 0 w 6784975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84975" h="5221288">
                <a:moveTo>
                  <a:pt x="0" y="0"/>
                </a:moveTo>
                <a:lnTo>
                  <a:pt x="6784975" y="0"/>
                </a:lnTo>
                <a:lnTo>
                  <a:pt x="6784975" y="4500563"/>
                </a:lnTo>
                <a:lnTo>
                  <a:pt x="2825750" y="4500563"/>
                </a:lnTo>
                <a:lnTo>
                  <a:pt x="2825750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38965D1A-9BC8-2AB7-6B73-C2BBDA5D66AA}"/>
              </a:ext>
            </a:extLst>
          </p:cNvPr>
          <p:cNvSpPr/>
          <p:nvPr userDrawn="1"/>
        </p:nvSpPr>
        <p:spPr>
          <a:xfrm>
            <a:off x="2825750" y="4500563"/>
            <a:ext cx="6840538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72808" y="5579563"/>
            <a:ext cx="6133117" cy="648546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6444" y="539750"/>
            <a:ext cx="1799844" cy="366725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857886D-A165-4D54-8DB0-CE6586ECA8EC}" type="datetime1">
              <a:rPr lang="pl-PL" smtClean="0"/>
              <a:t>15.01.2026</a:t>
            </a:fld>
            <a:endParaRPr lang="pl-PL" dirty="0"/>
          </a:p>
        </p:txBody>
      </p:sp>
      <p:pic>
        <p:nvPicPr>
          <p:cNvPr id="18" name="Obraz 17" descr="Obraz zawierający tekst&#10;&#10;Opis wygenerowany automatycznie">
            <a:extLst>
              <a:ext uri="{FF2B5EF4-FFF2-40B4-BE49-F238E27FC236}">
                <a16:creationId xmlns:a16="http://schemas.microsoft.com/office/drawing/2014/main" id="{EB4DB370-BCB9-D1E9-5613-5A9DCA5F31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5750" y="4500563"/>
            <a:ext cx="3959225" cy="72009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0CF3E933-1DA6-403F-9323-5B318B99433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93511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0D1F565A-4734-6B49-4F72-233C397DE031}"/>
              </a:ext>
            </a:extLst>
          </p:cNvPr>
          <p:cNvSpPr/>
          <p:nvPr userDrawn="1"/>
        </p:nvSpPr>
        <p:spPr>
          <a:xfrm>
            <a:off x="2825749" y="4500563"/>
            <a:ext cx="7196139" cy="21595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12E8330A-FFD8-2BBA-E745-7200C0738B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9925" y="0"/>
            <a:ext cx="6835775" cy="4859338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5775" h="4859338">
                <a:moveTo>
                  <a:pt x="0" y="0"/>
                </a:moveTo>
                <a:lnTo>
                  <a:pt x="6835775" y="0"/>
                </a:lnTo>
                <a:lnTo>
                  <a:pt x="6835775" y="4500563"/>
                </a:lnTo>
                <a:lnTo>
                  <a:pt x="2155824" y="4500563"/>
                </a:lnTo>
                <a:lnTo>
                  <a:pt x="2155824" y="4859338"/>
                </a:lnTo>
                <a:lnTo>
                  <a:pt x="0" y="48593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BF7E1EF-0AB1-F3B1-F5CD-6A2AA3056193}"/>
              </a:ext>
            </a:extLst>
          </p:cNvPr>
          <p:cNvSpPr/>
          <p:nvPr userDrawn="1"/>
        </p:nvSpPr>
        <p:spPr>
          <a:xfrm>
            <a:off x="3905250" y="4500562"/>
            <a:ext cx="3600449" cy="359395"/>
          </a:xfrm>
          <a:prstGeom prst="rect">
            <a:avLst/>
          </a:prstGeom>
          <a:solidFill>
            <a:srgbClr val="005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3E2C530-5988-0861-50D8-1C7FE1662A60}"/>
              </a:ext>
            </a:extLst>
          </p:cNvPr>
          <p:cNvSpPr/>
          <p:nvPr userDrawn="1"/>
        </p:nvSpPr>
        <p:spPr>
          <a:xfrm>
            <a:off x="2825751" y="4500561"/>
            <a:ext cx="1079500" cy="3587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86113" y="5195719"/>
            <a:ext cx="6480176" cy="1320421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901643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asia tytuł i merytory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5715" y="359838"/>
            <a:ext cx="8640381" cy="68369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362" y="1403573"/>
            <a:ext cx="9793088" cy="5256266"/>
          </a:xfrm>
        </p:spPr>
        <p:txBody>
          <a:bodyPr>
            <a:normAutofit/>
          </a:bodyPr>
          <a:lstStyle>
            <a:lvl1pPr marL="251986" indent="-251986"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957" indent="-251986"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Ø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9929" indent="-251986"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ü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0527978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sia tytuł i dwa elementy z podpis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819" y="345258"/>
            <a:ext cx="8640381" cy="1080001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0762" y="1778358"/>
            <a:ext cx="4140000" cy="4320178"/>
          </a:xfrm>
        </p:spPr>
        <p:txBody>
          <a:bodyPr>
            <a:normAutofit/>
          </a:bodyPr>
          <a:lstStyle>
            <a:lvl1pPr marL="251986" indent="-251986"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957" indent="-251986">
              <a:buFont typeface="Wingdings" panose="05000000000000000000" pitchFamily="2" charset="2"/>
              <a:buChar char="Ø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74CE953C-0D1D-449C-A99B-D805C859EC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0762" y="6534368"/>
            <a:ext cx="3671887" cy="575469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pl-PL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200" y="1778358"/>
            <a:ext cx="4140000" cy="4320178"/>
          </a:xfrm>
        </p:spPr>
        <p:txBody>
          <a:bodyPr>
            <a:normAutofit/>
          </a:bodyPr>
          <a:lstStyle>
            <a:lvl1pPr marL="251986" indent="-251986" algn="l" defTabSz="1007943" rtl="0" eaLnBrk="1" latinLnBrk="0" hangingPunct="1">
              <a:lnSpc>
                <a:spcPts val="2400"/>
              </a:lnSpc>
              <a:buFont typeface="Arial" panose="020B0604020202020204" pitchFamily="34" charset="0"/>
              <a:buChar char="•"/>
              <a:defRPr lang="pl-PL" sz="2200" kern="1200" dirty="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1pPr>
            <a:lvl2pPr marL="755957" indent="-251986" algn="l" defTabSz="1007943" rtl="0" eaLnBrk="1" latinLnBrk="0" hangingPunct="1">
              <a:lnSpc>
                <a:spcPts val="2400"/>
              </a:lnSpc>
              <a:buFont typeface="Wingdings" panose="05000000000000000000" pitchFamily="2" charset="2"/>
              <a:buChar char="Ø"/>
              <a:defRPr lang="pl-PL" sz="2200" kern="1200" dirty="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2pPr>
            <a:lvl3pPr indent="-251986" algn="l" defTabSz="1007943" rtl="0" eaLnBrk="1" latinLnBrk="0" hangingPunct="1">
              <a:lnSpc>
                <a:spcPts val="2400"/>
              </a:lnSpc>
              <a:defRPr lang="pl-PL" sz="2200" kern="1200" dirty="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9" name="Symbol zastępczy tekstu 8">
            <a:extLst>
              <a:ext uri="{FF2B5EF4-FFF2-40B4-BE49-F238E27FC236}">
                <a16:creationId xmlns:a16="http://schemas.microsoft.com/office/drawing/2014/main" id="{4657F920-DA82-443B-99CE-F255DB7F0F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10002" y="6570087"/>
            <a:ext cx="2590800" cy="539750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pl-PL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34000402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sia tytuł i dwa elementy do porównan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819" y="345258"/>
            <a:ext cx="8640381" cy="1080001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0762" y="1778358"/>
            <a:ext cx="4140000" cy="4320178"/>
          </a:xfrm>
        </p:spPr>
        <p:txBody>
          <a:bodyPr>
            <a:normAutofit/>
          </a:bodyPr>
          <a:lstStyle>
            <a:lvl1pPr marL="251986" indent="-251986"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957" indent="-251986">
              <a:buFont typeface="Wingdings" panose="05000000000000000000" pitchFamily="2" charset="2"/>
              <a:buChar char="Ø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200" y="1778358"/>
            <a:ext cx="4140000" cy="4320178"/>
          </a:xfrm>
        </p:spPr>
        <p:txBody>
          <a:bodyPr>
            <a:normAutofit/>
          </a:bodyPr>
          <a:lstStyle>
            <a:lvl1pPr marL="251986" indent="-251986" algn="l" defTabSz="1007943" rtl="0" eaLnBrk="1" latinLnBrk="0" hangingPunct="1">
              <a:lnSpc>
                <a:spcPts val="2400"/>
              </a:lnSpc>
              <a:buFont typeface="Arial" panose="020B0604020202020204" pitchFamily="34" charset="0"/>
              <a:buChar char="•"/>
              <a:defRPr lang="pl-PL" sz="2200" kern="1200" dirty="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1pPr>
            <a:lvl2pPr marL="755957" indent="-251986" algn="l" defTabSz="1007943" rtl="0" eaLnBrk="1" latinLnBrk="0" hangingPunct="1">
              <a:lnSpc>
                <a:spcPts val="2400"/>
              </a:lnSpc>
              <a:buFont typeface="Wingdings" panose="05000000000000000000" pitchFamily="2" charset="2"/>
              <a:buChar char="Ø"/>
              <a:defRPr lang="pl-PL" sz="2200" kern="1200" dirty="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2pPr>
            <a:lvl3pPr indent="-251986" algn="l" defTabSz="1007943" rtl="0" eaLnBrk="1" latinLnBrk="0" hangingPunct="1">
              <a:lnSpc>
                <a:spcPts val="2400"/>
              </a:lnSpc>
              <a:defRPr lang="pl-PL" sz="2200" kern="1200" dirty="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40189047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- tytuł + zdjęcie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5906" y="899836"/>
            <a:ext cx="4320000" cy="1080001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906" y="1979837"/>
            <a:ext cx="4320382" cy="468000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E681B9F9-7BA5-2D43-A1BD-8AF5D02506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900113"/>
            <a:ext cx="4986338" cy="5759726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53987729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Slajd - tytuł + zawartość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630E28BA-19A4-6182-CE10-65107EDF6B75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9991558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108000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5907" y="1979837"/>
            <a:ext cx="8640382" cy="46800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  <a:endParaRPr lang="en-US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617E16B8-2BD0-D12E-978E-94E428DF9717}"/>
              </a:ext>
            </a:extLst>
          </p:cNvPr>
          <p:cNvSpPr/>
          <p:nvPr userDrawn="1"/>
        </p:nvSpPr>
        <p:spPr>
          <a:xfrm>
            <a:off x="1025870" y="0"/>
            <a:ext cx="1080742" cy="1793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662915FD-1FF3-5CF3-5C57-034114B5E6A2}"/>
              </a:ext>
            </a:extLst>
          </p:cNvPr>
          <p:cNvSpPr/>
          <p:nvPr userDrawn="1"/>
        </p:nvSpPr>
        <p:spPr>
          <a:xfrm>
            <a:off x="2106612" y="0"/>
            <a:ext cx="7559293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026AD61-FC69-65FC-05E3-06AA14C89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85200" y="7019837"/>
            <a:ext cx="1080000" cy="180000"/>
          </a:xfrm>
          <a:prstGeom prst="rect">
            <a:avLst/>
          </a:prstGeom>
          <a:noFill/>
        </p:spPr>
        <p:txBody>
          <a:bodyPr vert="horz" lIns="0" tIns="72000" rIns="0" bIns="72000" rtlCol="0" anchor="ctr" anchorCtr="0"/>
          <a:lstStyle>
            <a:lvl1pPr algn="r">
              <a:defRPr sz="10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C2A84FB-402E-BB6C-632B-D1ADD49B7D8C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6163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25" r:id="rId2"/>
    <p:sldLayoutId id="2147483720" r:id="rId3"/>
    <p:sldLayoutId id="2147483721" r:id="rId4"/>
    <p:sldLayoutId id="2147483710" r:id="rId5"/>
    <p:sldLayoutId id="2147483712" r:id="rId6"/>
    <p:sldLayoutId id="2147483741" r:id="rId7"/>
    <p:sldLayoutId id="2147483726" r:id="rId8"/>
    <p:sldLayoutId id="2147483740" r:id="rId9"/>
    <p:sldLayoutId id="2147483723" r:id="rId10"/>
    <p:sldLayoutId id="2147483728" r:id="rId11"/>
    <p:sldLayoutId id="2147483742" r:id="rId12"/>
  </p:sldLayoutIdLst>
  <p:transition spd="slow">
    <p:push dir="u"/>
  </p:transition>
  <p:hf hdr="0" ftr="0"/>
  <p:txStyles>
    <p:titleStyle>
      <a:lvl1pPr algn="l" defTabSz="1007943" rtl="0" eaLnBrk="1" latinLnBrk="0" hangingPunct="1">
        <a:lnSpc>
          <a:spcPts val="3600"/>
        </a:lnSpc>
        <a:spcBef>
          <a:spcPct val="0"/>
        </a:spcBef>
        <a:buNone/>
        <a:defRPr sz="2800" b="1" kern="1200">
          <a:solidFill>
            <a:schemeClr val="tx2"/>
          </a:solidFill>
          <a:latin typeface="Open Sans" pitchFamily="2" charset="0"/>
          <a:ea typeface="Open Sans" pitchFamily="2" charset="0"/>
          <a:cs typeface="Open Sans" pitchFamily="2" charset="0"/>
        </a:defRPr>
      </a:lvl1pPr>
    </p:titleStyle>
    <p:bodyStyle>
      <a:lvl1pPr marL="251986" indent="-251986" algn="l" defTabSz="1007943" rtl="0" eaLnBrk="1" latinLnBrk="0" hangingPunct="1">
        <a:lnSpc>
          <a:spcPts val="2400"/>
        </a:lnSpc>
        <a:spcBef>
          <a:spcPts val="1102"/>
        </a:spcBef>
        <a:buClr>
          <a:schemeClr val="accent1"/>
        </a:buClr>
        <a:buFontTx/>
        <a:buBlip>
          <a:blip r:embed="rId14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755957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5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1259929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6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763900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2267872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93">
          <p15:clr>
            <a:srgbClr val="F26B43"/>
          </p15:clr>
        </p15:guide>
        <p15:guide id="2" pos="419">
          <p15:clr>
            <a:srgbClr val="F26B43"/>
          </p15:clr>
        </p15:guide>
        <p15:guide id="3" pos="646">
          <p15:clr>
            <a:srgbClr val="F26B43"/>
          </p15:clr>
        </p15:guide>
        <p15:guide id="4" pos="873">
          <p15:clr>
            <a:srgbClr val="F26B43"/>
          </p15:clr>
        </p15:guide>
        <p15:guide id="5" pos="1100">
          <p15:clr>
            <a:srgbClr val="F26B43"/>
          </p15:clr>
        </p15:guide>
        <p15:guide id="6" pos="1327">
          <p15:clr>
            <a:srgbClr val="F26B43"/>
          </p15:clr>
        </p15:guide>
        <p15:guide id="7" pos="1553">
          <p15:clr>
            <a:srgbClr val="F26B43"/>
          </p15:clr>
        </p15:guide>
        <p15:guide id="8" pos="1780">
          <p15:clr>
            <a:srgbClr val="F26B43"/>
          </p15:clr>
        </p15:guide>
        <p15:guide id="9" pos="2007">
          <p15:clr>
            <a:srgbClr val="F26B43"/>
          </p15:clr>
        </p15:guide>
        <p15:guide id="10" pos="2234">
          <p15:clr>
            <a:srgbClr val="F26B43"/>
          </p15:clr>
        </p15:guide>
        <p15:guide id="11" pos="2460">
          <p15:clr>
            <a:srgbClr val="F26B43"/>
          </p15:clr>
        </p15:guide>
        <p15:guide id="12" pos="2687">
          <p15:clr>
            <a:srgbClr val="F26B43"/>
          </p15:clr>
        </p15:guide>
        <p15:guide id="13" pos="2914">
          <p15:clr>
            <a:srgbClr val="F26B43"/>
          </p15:clr>
        </p15:guide>
        <p15:guide id="14" pos="3141">
          <p15:clr>
            <a:srgbClr val="F26B43"/>
          </p15:clr>
        </p15:guide>
        <p15:guide id="15" pos="3368">
          <p15:clr>
            <a:srgbClr val="F26B43"/>
          </p15:clr>
        </p15:guide>
        <p15:guide id="16" pos="3594">
          <p15:clr>
            <a:srgbClr val="F26B43"/>
          </p15:clr>
        </p15:guide>
        <p15:guide id="17" pos="3821">
          <p15:clr>
            <a:srgbClr val="F26B43"/>
          </p15:clr>
        </p15:guide>
        <p15:guide id="18" pos="4048">
          <p15:clr>
            <a:srgbClr val="F26B43"/>
          </p15:clr>
        </p15:guide>
        <p15:guide id="19" pos="4275">
          <p15:clr>
            <a:srgbClr val="F26B43"/>
          </p15:clr>
        </p15:guide>
        <p15:guide id="20" pos="4501">
          <p15:clr>
            <a:srgbClr val="F26B43"/>
          </p15:clr>
        </p15:guide>
        <p15:guide id="21" pos="4728">
          <p15:clr>
            <a:srgbClr val="F26B43"/>
          </p15:clr>
        </p15:guide>
        <p15:guide id="22" pos="4955">
          <p15:clr>
            <a:srgbClr val="F26B43"/>
          </p15:clr>
        </p15:guide>
        <p15:guide id="23" pos="5182">
          <p15:clr>
            <a:srgbClr val="F26B43"/>
          </p15:clr>
        </p15:guide>
        <p15:guide id="24" pos="5408">
          <p15:clr>
            <a:srgbClr val="F26B43"/>
          </p15:clr>
        </p15:guide>
        <p15:guide id="25" pos="5635">
          <p15:clr>
            <a:srgbClr val="F26B43"/>
          </p15:clr>
        </p15:guide>
        <p15:guide id="26" pos="5862">
          <p15:clr>
            <a:srgbClr val="F26B43"/>
          </p15:clr>
        </p15:guide>
        <p15:guide id="27" pos="6089">
          <p15:clr>
            <a:srgbClr val="F26B43"/>
          </p15:clr>
        </p15:guide>
        <p15:guide id="28" pos="6316">
          <p15:clr>
            <a:srgbClr val="F26B43"/>
          </p15:clr>
        </p15:guide>
        <p15:guide id="29" pos="6542">
          <p15:clr>
            <a:srgbClr val="F26B43"/>
          </p15:clr>
        </p15:guide>
        <p15:guide id="30" orient="horz" pos="113">
          <p15:clr>
            <a:srgbClr val="F26B43"/>
          </p15:clr>
        </p15:guide>
        <p15:guide id="31" orient="horz" pos="340">
          <p15:clr>
            <a:srgbClr val="F26B43"/>
          </p15:clr>
        </p15:guide>
        <p15:guide id="32" orient="horz" pos="567">
          <p15:clr>
            <a:srgbClr val="F26B43"/>
          </p15:clr>
        </p15:guide>
        <p15:guide id="33" orient="horz" pos="794">
          <p15:clr>
            <a:srgbClr val="F26B43"/>
          </p15:clr>
        </p15:guide>
        <p15:guide id="34" orient="horz" pos="1020">
          <p15:clr>
            <a:srgbClr val="F26B43"/>
          </p15:clr>
        </p15:guide>
        <p15:guide id="35" orient="horz" pos="1247">
          <p15:clr>
            <a:srgbClr val="F26B43"/>
          </p15:clr>
        </p15:guide>
        <p15:guide id="36" orient="horz" pos="1474">
          <p15:clr>
            <a:srgbClr val="F26B43"/>
          </p15:clr>
        </p15:guide>
        <p15:guide id="37" orient="horz" pos="1701">
          <p15:clr>
            <a:srgbClr val="F26B43"/>
          </p15:clr>
        </p15:guide>
        <p15:guide id="38" orient="horz" pos="1927">
          <p15:clr>
            <a:srgbClr val="F26B43"/>
          </p15:clr>
        </p15:guide>
        <p15:guide id="39" orient="horz" pos="2154">
          <p15:clr>
            <a:srgbClr val="F26B43"/>
          </p15:clr>
        </p15:guide>
        <p15:guide id="40" orient="horz" pos="2381">
          <p15:clr>
            <a:srgbClr val="F26B43"/>
          </p15:clr>
        </p15:guide>
        <p15:guide id="41" orient="horz" pos="2608">
          <p15:clr>
            <a:srgbClr val="F26B43"/>
          </p15:clr>
        </p15:guide>
        <p15:guide id="42" orient="horz" pos="2835">
          <p15:clr>
            <a:srgbClr val="F26B43"/>
          </p15:clr>
        </p15:guide>
        <p15:guide id="43" orient="horz" pos="3061">
          <p15:clr>
            <a:srgbClr val="F26B43"/>
          </p15:clr>
        </p15:guide>
        <p15:guide id="44" orient="horz" pos="3288">
          <p15:clr>
            <a:srgbClr val="F26B43"/>
          </p15:clr>
        </p15:guide>
        <p15:guide id="45" orient="horz" pos="3515">
          <p15:clr>
            <a:srgbClr val="F26B43"/>
          </p15:clr>
        </p15:guide>
        <p15:guide id="46" orient="horz" pos="3742">
          <p15:clr>
            <a:srgbClr val="F26B43"/>
          </p15:clr>
        </p15:guide>
        <p15:guide id="47" orient="horz" pos="3968">
          <p15:clr>
            <a:srgbClr val="F26B43"/>
          </p15:clr>
        </p15:guide>
        <p15:guide id="48" orient="horz" pos="4195">
          <p15:clr>
            <a:srgbClr val="F26B43"/>
          </p15:clr>
        </p15:guide>
        <p15:guide id="49" orient="horz" pos="4422">
          <p15:clr>
            <a:srgbClr val="F26B43"/>
          </p15:clr>
        </p15:guide>
        <p15:guide id="50" orient="horz" pos="464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funduszeuepomorskie.pl/sites/default/files/2024/03/4763/6c.%20Formularz%20danych%20projektu%20do%20wyszukiwarki%20wsparcia.docx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hyperlink" Target="mailto:infofep@pomorskie.eu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unduszeuepomorskie.pl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unduszeuepomorskie.pl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unduszeuepomorskie.pl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2726208F-D6F7-1381-5132-3B60A6BFE7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1450" y="3419797"/>
            <a:ext cx="8568541" cy="1087764"/>
          </a:xfrm>
        </p:spPr>
        <p:txBody>
          <a:bodyPr>
            <a:normAutofit fontScale="90000"/>
          </a:bodyPr>
          <a:lstStyle/>
          <a:p>
            <a:r>
              <a:rPr lang="pl-PL" sz="3100" dirty="0"/>
              <a:t>Fundusze Europejskie dla Pomorza 2021-2027</a:t>
            </a:r>
            <a:br>
              <a:rPr lang="pl-PL" dirty="0"/>
            </a:br>
            <a:endParaRPr lang="pl-PL" dirty="0"/>
          </a:p>
        </p:txBody>
      </p:sp>
      <p:sp>
        <p:nvSpPr>
          <p:cNvPr id="5" name="Podtytuł 4">
            <a:extLst>
              <a:ext uri="{FF2B5EF4-FFF2-40B4-BE49-F238E27FC236}">
                <a16:creationId xmlns:a16="http://schemas.microsoft.com/office/drawing/2014/main" id="{0F4B11A1-2445-C731-5567-0EBA6FAF89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1450" y="3982042"/>
            <a:ext cx="8424936" cy="1080000"/>
          </a:xfrm>
        </p:spPr>
        <p:txBody>
          <a:bodyPr>
            <a:normAutofit fontScale="25000" lnSpcReduction="20000"/>
          </a:bodyPr>
          <a:lstStyle/>
          <a:p>
            <a:r>
              <a:rPr lang="pl-PL" sz="11200" dirty="0"/>
              <a:t>Informacja i promocja EFS+</a:t>
            </a:r>
          </a:p>
          <a:p>
            <a:r>
              <a:rPr lang="pl-PL" sz="11200"/>
              <a:t>Działanie 5.7. </a:t>
            </a:r>
            <a:r>
              <a:rPr lang="pl-PL" sz="11200" dirty="0"/>
              <a:t>Edukacja przedszkolna </a:t>
            </a:r>
          </a:p>
          <a:p>
            <a:r>
              <a:rPr lang="pl-PL" sz="9600" dirty="0"/>
              <a:t>14 stycznia 2026 r.</a:t>
            </a:r>
          </a:p>
        </p:txBody>
      </p:sp>
    </p:spTree>
    <p:extLst>
      <p:ext uri="{BB962C8B-B14F-4D97-AF65-F5344CB8AC3E}">
        <p14:creationId xmlns:p14="http://schemas.microsoft.com/office/powerpoint/2010/main" val="1541964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561B614-8879-4131-93AC-AEDD1C6F1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>
                <a:latin typeface="Open Sans" pitchFamily="2" charset="0"/>
                <a:cs typeface="Open Sans" pitchFamily="2" charset="0"/>
              </a:rPr>
              <a:t>Przykład oznaczania dokumentów </a:t>
            </a:r>
          </a:p>
        </p:txBody>
      </p:sp>
      <p:pic>
        <p:nvPicPr>
          <p:cNvPr id="7" name="Symbol zastępczy zawartości 6" descr="Przykład dokumentu ">
            <a:extLst>
              <a:ext uri="{FF2B5EF4-FFF2-40B4-BE49-F238E27FC236}">
                <a16:creationId xmlns:a16="http://schemas.microsoft.com/office/drawing/2014/main" id="{4171C784-3DC0-4F2A-B79F-BA8B47D5A35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423" y="933002"/>
            <a:ext cx="4337586" cy="6163940"/>
          </a:xfrm>
          <a:prstGeom prst="rect">
            <a:avLst/>
          </a:prstGeom>
        </p:spPr>
      </p:pic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0754CBBA-7D63-4A24-AD65-C5EED49FA3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10</a:t>
            </a:fld>
            <a:endParaRPr lang="pl-PL" dirty="0"/>
          </a:p>
        </p:txBody>
      </p:sp>
      <p:pic>
        <p:nvPicPr>
          <p:cNvPr id="8" name="Symbol zastępczy zawartości 7" descr="Przykład dokumentu">
            <a:extLst>
              <a:ext uri="{FF2B5EF4-FFF2-40B4-BE49-F238E27FC236}">
                <a16:creationId xmlns:a16="http://schemas.microsoft.com/office/drawing/2014/main" id="{4792602D-29E9-423D-B0FA-40A806A0FF0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633938" y="961563"/>
            <a:ext cx="4337587" cy="599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045940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>
                <a:latin typeface="Open Sans" pitchFamily="2" charset="0"/>
                <a:cs typeface="Open Sans" pitchFamily="2" charset="0"/>
              </a:rPr>
              <a:t>Naklejki</a:t>
            </a:r>
          </a:p>
        </p:txBody>
      </p:sp>
      <p:sp>
        <p:nvSpPr>
          <p:cNvPr id="3" name="Symbol zastępczy zawartości 2" descr="Dwa wzory naklejek &#10;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4819" y="885258"/>
            <a:ext cx="9451688" cy="4320178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70000"/>
              </a:lnSpc>
              <a:spcAft>
                <a:spcPts val="1800"/>
              </a:spcAft>
              <a:buNone/>
            </a:pPr>
            <a:r>
              <a:rPr lang="pl-PL" sz="8000" dirty="0">
                <a:latin typeface="Open Sans" pitchFamily="2" charset="0"/>
                <a:cs typeface="Open Sans" pitchFamily="2" charset="0"/>
              </a:rPr>
              <a:t>Umieść naklejki na produktach, sprzętach, pojazdach, aparaturze itp. powstałych lub zakupionych w ramach projektu.   </a:t>
            </a:r>
          </a:p>
          <a:p>
            <a:pPr lvl="1">
              <a:lnSpc>
                <a:spcPct val="120000"/>
              </a:lnSpc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pl-PL" sz="8000" dirty="0">
                <a:latin typeface="Open Sans" pitchFamily="2" charset="0"/>
                <a:cs typeface="Open Sans" pitchFamily="2" charset="0"/>
              </a:rPr>
              <a:t>Naklejki muszą znajdować się w dobrze widocznym miejscu,</a:t>
            </a:r>
          </a:p>
          <a:p>
            <a:pPr lvl="1">
              <a:lnSpc>
                <a:spcPct val="120000"/>
              </a:lnSpc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pl-PL" sz="8000" dirty="0">
                <a:latin typeface="Open Sans" pitchFamily="2" charset="0"/>
                <a:cs typeface="Open Sans" pitchFamily="2" charset="0"/>
              </a:rPr>
              <a:t>Naklejek nie umieszczamy na przedmiotach użytku codziennego </a:t>
            </a:r>
            <a:br>
              <a:rPr lang="pl-PL" sz="8000" dirty="0">
                <a:latin typeface="Open Sans" pitchFamily="2" charset="0"/>
                <a:cs typeface="Open Sans" pitchFamily="2" charset="0"/>
              </a:rPr>
            </a:br>
            <a:r>
              <a:rPr lang="pl-PL" sz="8000" dirty="0">
                <a:latin typeface="Open Sans" pitchFamily="2" charset="0"/>
                <a:cs typeface="Open Sans" pitchFamily="2" charset="0"/>
              </a:rPr>
              <a:t>i takich, których znaczenie ma charakter pomocniczy /dodatkowy,</a:t>
            </a:r>
          </a:p>
          <a:p>
            <a:pPr lvl="1">
              <a:lnSpc>
                <a:spcPct val="120000"/>
              </a:lnSpc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pl-PL" sz="8000" dirty="0">
                <a:latin typeface="Open Sans" pitchFamily="2" charset="0"/>
                <a:cs typeface="Open Sans" pitchFamily="2" charset="0"/>
              </a:rPr>
              <a:t>Wielkość naklejki odpowiednia do rodzaju i skali przedmiotu (jeśli wielkość powierzchni to umożliwia, najmniejszy rozmiar naklejki to 14x8 cm).</a:t>
            </a:r>
          </a:p>
          <a:p>
            <a:pPr lvl="1">
              <a:lnSpc>
                <a:spcPct val="120000"/>
              </a:lnSpc>
              <a:spcAft>
                <a:spcPts val="1800"/>
              </a:spcAft>
              <a:buFont typeface="Wingdings" panose="05000000000000000000" pitchFamily="2" charset="2"/>
              <a:buChar char="§"/>
            </a:pPr>
            <a:endParaRPr lang="pl-PL" sz="8000" dirty="0">
              <a:latin typeface="Open Sans" pitchFamily="2" charset="0"/>
              <a:cs typeface="Open Sans" pitchFamily="2" charset="0"/>
            </a:endParaRPr>
          </a:p>
          <a:p>
            <a:pPr marL="503971" lvl="1" indent="0">
              <a:lnSpc>
                <a:spcPct val="120000"/>
              </a:lnSpc>
              <a:spcAft>
                <a:spcPts val="1800"/>
              </a:spcAft>
              <a:buNone/>
            </a:pPr>
            <a:endParaRPr lang="pl-PL" sz="7200" dirty="0">
              <a:latin typeface="Open Sans" pitchFamily="2" charset="0"/>
              <a:cs typeface="Open Sans" pitchFamily="2" charset="0"/>
            </a:endParaRPr>
          </a:p>
          <a:p>
            <a:pPr marL="0" indent="0">
              <a:spcAft>
                <a:spcPts val="1800"/>
              </a:spcAft>
              <a:buNone/>
            </a:pPr>
            <a:endParaRPr lang="pl-PL" dirty="0">
              <a:latin typeface="Open Sans" pitchFamily="2" charset="0"/>
              <a:cs typeface="Open Sans" pitchFamily="2" charset="0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11</a:t>
            </a:fld>
            <a:endParaRPr lang="pl-PL" dirty="0"/>
          </a:p>
        </p:txBody>
      </p:sp>
      <p:pic>
        <p:nvPicPr>
          <p:cNvPr id="10" name="Symbol zastępczy zawartości 9" descr="Wzór naklejki">
            <a:extLst>
              <a:ext uri="{FF2B5EF4-FFF2-40B4-BE49-F238E27FC236}">
                <a16:creationId xmlns:a16="http://schemas.microsoft.com/office/drawing/2014/main" id="{6B381F97-7EC6-405E-A63E-FBD934B54A4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5506" y="4628671"/>
            <a:ext cx="5233942" cy="2823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036362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 descr="Kiedy istnieje obowiązek tablicy informacyjnej - kryteria">
            <a:extLst>
              <a:ext uri="{FF2B5EF4-FFF2-40B4-BE49-F238E27FC236}">
                <a16:creationId xmlns:a16="http://schemas.microsoft.com/office/drawing/2014/main" id="{33A02474-33EA-44A7-948F-9E7B2E8B0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dirty="0">
                <a:solidFill>
                  <a:schemeClr val="accent1"/>
                </a:solidFill>
                <a:latin typeface="Open Sans" pitchFamily="2" charset="0"/>
                <a:cs typeface="Open Sans" pitchFamily="2" charset="0"/>
              </a:rPr>
              <a:t>Wszystko o tablicach informacyjnych: Kiedy, gdzie i jak?</a:t>
            </a:r>
            <a:br>
              <a:rPr lang="pl-PL" sz="2400" dirty="0">
                <a:solidFill>
                  <a:schemeClr val="accent5">
                    <a:lumMod val="50000"/>
                  </a:schemeClr>
                </a:solidFill>
                <a:latin typeface="Open Sans" pitchFamily="2" charset="0"/>
                <a:cs typeface="Open Sans" pitchFamily="2" charset="0"/>
              </a:rPr>
            </a:br>
            <a:endParaRPr lang="pl-PL" sz="2400" dirty="0">
              <a:latin typeface="Open Sans" pitchFamily="2" charset="0"/>
              <a:cs typeface="Open Sans" pitchFamily="2" charset="0"/>
            </a:endParaRPr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17F4097D-4CB0-4CA5-9664-2807B00144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394" y="1619597"/>
            <a:ext cx="9793088" cy="525626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b="1" dirty="0">
                <a:latin typeface="Open Sans bold" pitchFamily="2" charset="0"/>
                <a:ea typeface="Open Sans bold" pitchFamily="2" charset="0"/>
                <a:cs typeface="Open Sans bold" pitchFamily="2" charset="0"/>
              </a:rPr>
              <a:t>Wartość projektu &gt; 100 tys. Euro (</a:t>
            </a:r>
            <a:r>
              <a:rPr lang="pl-PL" b="1">
                <a:latin typeface="Open Sans bold" pitchFamily="2" charset="0"/>
                <a:ea typeface="Open Sans bold" pitchFamily="2" charset="0"/>
                <a:cs typeface="Open Sans bold" pitchFamily="2" charset="0"/>
              </a:rPr>
              <a:t>z EFS+) </a:t>
            </a:r>
          </a:p>
          <a:p>
            <a:pPr marL="0" indent="0">
              <a:buNone/>
            </a:pPr>
            <a:r>
              <a:rPr lang="pl-PL" b="1">
                <a:latin typeface="Open Sans bold" pitchFamily="2" charset="0"/>
                <a:ea typeface="Open Sans bold" pitchFamily="2" charset="0"/>
                <a:cs typeface="Open Sans bold" pitchFamily="2" charset="0"/>
              </a:rPr>
              <a:t>+ </a:t>
            </a:r>
            <a:r>
              <a:rPr lang="pl-PL" b="1">
                <a:latin typeface="Open Sans" pitchFamily="2" charset="0"/>
                <a:cs typeface="Open Sans" pitchFamily="2" charset="0"/>
              </a:rPr>
              <a:t>projekt </a:t>
            </a:r>
            <a:r>
              <a:rPr lang="pl-PL" b="1" dirty="0">
                <a:latin typeface="Open Sans" pitchFamily="2" charset="0"/>
                <a:cs typeface="Open Sans" pitchFamily="2" charset="0"/>
              </a:rPr>
              <a:t>obejmuje prace budowlane, działania w zakresie infrastruktury, inwestycje rzeczowe, zakup sprzętu. </a:t>
            </a:r>
          </a:p>
          <a:p>
            <a:pPr marL="0" indent="0">
              <a:buNone/>
            </a:pPr>
            <a:endParaRPr lang="pl-PL" b="1" dirty="0">
              <a:latin typeface="Open Sans bold" pitchFamily="2" charset="0"/>
              <a:ea typeface="Open Sans bold" pitchFamily="2" charset="0"/>
              <a:cs typeface="Open Sans bold" pitchFamily="2" charset="0"/>
            </a:endParaRPr>
          </a:p>
          <a:p>
            <a:pPr marL="0" indent="0">
              <a:buNone/>
            </a:pPr>
            <a:r>
              <a:rPr lang="pl-PL" b="1" dirty="0">
                <a:latin typeface="Open Sans bold" pitchFamily="2" charset="0"/>
                <a:ea typeface="Open Sans bold" pitchFamily="2" charset="0"/>
                <a:cs typeface="Open Sans bold" pitchFamily="2" charset="0"/>
              </a:rPr>
              <a:t>Kiedy?</a:t>
            </a:r>
            <a:endParaRPr lang="pl-PL" dirty="0">
              <a:latin typeface="Open Sans bold" pitchFamily="2" charset="0"/>
              <a:ea typeface="Open Sans bold" pitchFamily="2" charset="0"/>
              <a:cs typeface="Open Sans bold" pitchFamily="2" charset="0"/>
            </a:endParaRPr>
          </a:p>
          <a:p>
            <a:pPr marL="0" indent="0">
              <a:buNone/>
            </a:pPr>
            <a:r>
              <a:rPr lang="pl-PL" dirty="0">
                <a:latin typeface="Open Sans" pitchFamily="2" charset="0"/>
                <a:cs typeface="Open Sans" pitchFamily="2" charset="0"/>
              </a:rPr>
              <a:t>1. Jeśli projekt obejmuje inwestycje rzeczowe (np. prace remontowe) lub instalację zakupionego sprzętu, to tablicę należy umieścić niezwłocznie po rozpoczęciu tych prac, czyli po rozpoczęciu „fizycznej realizacji” projektu. </a:t>
            </a:r>
          </a:p>
          <a:p>
            <a:pPr marL="0" indent="0">
              <a:buNone/>
            </a:pPr>
            <a:r>
              <a:rPr lang="pl-PL" dirty="0">
                <a:latin typeface="Open Sans" pitchFamily="2" charset="0"/>
                <a:cs typeface="Open Sans" pitchFamily="2" charset="0"/>
              </a:rPr>
              <a:t>2. Jeśli projekt rozpoczął się (tzn. pierwsze działania miały miejsce) przed uzyskaniem dofinansowania, to tablica powinna zostać umieszczona bezpośrednio po podpisaniu umowy. </a:t>
            </a:r>
          </a:p>
          <a:p>
            <a:pPr marL="0" indent="0">
              <a:buNone/>
            </a:pPr>
            <a:r>
              <a:rPr lang="pl-PL" b="1" dirty="0">
                <a:latin typeface="Open Sans bold" pitchFamily="2" charset="0"/>
                <a:ea typeface="Open Sans bold" pitchFamily="2" charset="0"/>
                <a:cs typeface="Open Sans bold" pitchFamily="2" charset="0"/>
              </a:rPr>
              <a:t>Gdzie? </a:t>
            </a:r>
            <a:endParaRPr lang="pl-PL" dirty="0">
              <a:latin typeface="Open Sans bold" pitchFamily="2" charset="0"/>
              <a:ea typeface="Open Sans bold" pitchFamily="2" charset="0"/>
              <a:cs typeface="Open Sans bold" pitchFamily="2" charset="0"/>
            </a:endParaRPr>
          </a:p>
          <a:p>
            <a:r>
              <a:rPr lang="pl-PL" dirty="0">
                <a:latin typeface="Open Sans" pitchFamily="2" charset="0"/>
                <a:cs typeface="Open Sans" pitchFamily="2" charset="0"/>
              </a:rPr>
              <a:t>w miejscu realizacji projektu, dobrze widocznym, ogólnie dostępnym, gdzie największa liczba osób będzie mogła zapoznać się z treścią tablicy</a:t>
            </a:r>
          </a:p>
          <a:p>
            <a:endParaRPr lang="pl-PL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30EFC0F-C0C9-D247-482C-71B706A2DE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E792E-792F-C546-A20E-33988F1803FB}" type="slidenum">
              <a:rPr lang="en-PL" smtClean="0">
                <a:solidFill>
                  <a:srgbClr val="11306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</a:t>
            </a:fld>
            <a:endParaRPr lang="en-PL" dirty="0">
              <a:solidFill>
                <a:srgbClr val="11306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216834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D98BD8E-717A-4898-8AAA-D490FD788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>
                <a:latin typeface="Open Sans" pitchFamily="2" charset="0"/>
                <a:cs typeface="Open Sans" pitchFamily="2" charset="0"/>
              </a:rPr>
              <a:t>Tablica informacyjna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47D316E-8F87-447F-9EA5-57C6062736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11573" y="1110938"/>
            <a:ext cx="9019640" cy="4320178"/>
          </a:xfrm>
        </p:spPr>
        <p:txBody>
          <a:bodyPr>
            <a:normAutofit/>
          </a:bodyPr>
          <a:lstStyle/>
          <a:p>
            <a:r>
              <a:rPr lang="pl-PL" sz="2400" dirty="0">
                <a:latin typeface="Open Sans" pitchFamily="2" charset="0"/>
                <a:cs typeface="Open Sans" pitchFamily="2" charset="0"/>
              </a:rPr>
              <a:t>Projekty tablic przygotowywane są w trzech wymiarach: </a:t>
            </a:r>
            <a:r>
              <a:rPr lang="pl-PL" sz="2400" b="1" dirty="0">
                <a:latin typeface="Open Sans bold" pitchFamily="2" charset="0"/>
                <a:ea typeface="Open Sans bold" pitchFamily="2" charset="0"/>
                <a:cs typeface="Open Sans bold" pitchFamily="2" charset="0"/>
              </a:rPr>
              <a:t>80/40 cm, 120/60 cm, 240/120 cm. </a:t>
            </a:r>
            <a:r>
              <a:rPr lang="pl-PL" sz="2400" dirty="0">
                <a:latin typeface="Open Sans" pitchFamily="2" charset="0"/>
                <a:cs typeface="Open Sans" pitchFamily="2" charset="0"/>
              </a:rPr>
              <a:t>Wybór właściwego rozmiaru tablicy zależy od zakresu projektu. </a:t>
            </a:r>
          </a:p>
          <a:p>
            <a:r>
              <a:rPr lang="pl-PL" sz="2400" dirty="0">
                <a:latin typeface="Open Sans" pitchFamily="2" charset="0"/>
                <a:cs typeface="Open Sans" pitchFamily="2" charset="0"/>
              </a:rPr>
              <a:t>Jeśli realizowanych jest kilka projektów w tym samym miejscu, można umieścić jedną, wspólną tablicę informacyjną (120/60 cm, 240/120 cm).</a:t>
            </a:r>
          </a:p>
          <a:p>
            <a:endParaRPr lang="pl-PL" dirty="0">
              <a:latin typeface="Open Sans" pitchFamily="2" charset="0"/>
              <a:cs typeface="Open Sans" pitchFamily="2" charset="0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5868245-C85F-4460-94F8-547E15BBD2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13</a:t>
            </a:fld>
            <a:endParaRPr lang="pl-PL" dirty="0"/>
          </a:p>
        </p:txBody>
      </p:sp>
      <p:pic>
        <p:nvPicPr>
          <p:cNvPr id="9" name="Symbol zastępczy zawartości 8" descr="wzór tablicy ">
            <a:extLst>
              <a:ext uri="{FF2B5EF4-FFF2-40B4-BE49-F238E27FC236}">
                <a16:creationId xmlns:a16="http://schemas.microsoft.com/office/drawing/2014/main" id="{9013826C-3384-44F4-A7B5-E4343773894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3498" y="3390944"/>
            <a:ext cx="7192021" cy="3600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98566310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 descr="Kiedy istnieje obowiązek umieszczenia plakatu?&#10;">
            <a:extLst>
              <a:ext uri="{FF2B5EF4-FFF2-40B4-BE49-F238E27FC236}">
                <a16:creationId xmlns:a16="http://schemas.microsoft.com/office/drawing/2014/main" id="{C87DE735-156E-4C88-8913-C2CD9A3FB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200" dirty="0"/>
              <a:t>Plakat A3 - obowiązkowo, gdy projekt nie wymaga tablicy!</a:t>
            </a:r>
            <a:br>
              <a:rPr lang="pl-PL" dirty="0">
                <a:solidFill>
                  <a:schemeClr val="accent5">
                    <a:lumMod val="50000"/>
                  </a:schemeClr>
                </a:solidFill>
                <a:latin typeface="Open Sans" pitchFamily="2" charset="0"/>
                <a:cs typeface="Open Sans" pitchFamily="2" charset="0"/>
              </a:rPr>
            </a:br>
            <a:endParaRPr lang="pl-PL" dirty="0">
              <a:latin typeface="Open Sans" pitchFamily="2" charset="0"/>
              <a:cs typeface="Open Sans" pitchFamily="2" charset="0"/>
            </a:endParaRPr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FFDC1F1B-A8CB-433C-9653-1DD3675BA5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sz="2800" b="1" dirty="0">
                <a:latin typeface="Open Sans bold" pitchFamily="2" charset="0"/>
                <a:ea typeface="Open Sans bold" pitchFamily="2" charset="0"/>
                <a:cs typeface="Open Sans bold" pitchFamily="2" charset="0"/>
              </a:rPr>
              <a:t>Kiedy? </a:t>
            </a:r>
          </a:p>
          <a:p>
            <a:r>
              <a:rPr lang="pl-PL" sz="2800" dirty="0">
                <a:latin typeface="Open Sans" pitchFamily="2" charset="0"/>
                <a:cs typeface="Open Sans" pitchFamily="2" charset="0"/>
              </a:rPr>
              <a:t>nie później niż miesiąc od podpisania umowy o dofinansowanie, w trakcie trwania realizacji projektu</a:t>
            </a:r>
          </a:p>
          <a:p>
            <a:pPr lvl="0">
              <a:buNone/>
            </a:pPr>
            <a:r>
              <a:rPr lang="pl-PL" sz="2800" b="1" dirty="0">
                <a:latin typeface="Open Sans bold" pitchFamily="2" charset="0"/>
                <a:ea typeface="Open Sans bold" pitchFamily="2" charset="0"/>
                <a:cs typeface="Open Sans bold" pitchFamily="2" charset="0"/>
              </a:rPr>
              <a:t>Gdzie? </a:t>
            </a:r>
          </a:p>
          <a:p>
            <a:r>
              <a:rPr lang="pl-PL" sz="2800" dirty="0">
                <a:latin typeface="Open Sans" pitchFamily="2" charset="0"/>
                <a:cs typeface="Open Sans" pitchFamily="2" charset="0"/>
              </a:rPr>
              <a:t>w miejscu realizacji projektu, dobrze widocznym, ogólnie dostępnym, np. wejście do budynku; </a:t>
            </a:r>
          </a:p>
          <a:p>
            <a:r>
              <a:rPr lang="pl-PL" sz="2800" dirty="0">
                <a:latin typeface="Open Sans" pitchFamily="2" charset="0"/>
                <a:cs typeface="Open Sans" pitchFamily="2" charset="0"/>
              </a:rPr>
              <a:t>jeśli działania w projekcie są realizowane w kilku lokalizacjach, plakaty umieść w każdej z nich (np. jeśli organizujesz spotkania lub szkolenia w kilku salach, plakat umieść w każdej z nich).</a:t>
            </a:r>
          </a:p>
          <a:p>
            <a:endParaRPr lang="pl-PL" dirty="0">
              <a:latin typeface="Open Sans" pitchFamily="2" charset="0"/>
              <a:cs typeface="Open Sans" pitchFamily="2" charset="0"/>
            </a:endParaRPr>
          </a:p>
          <a:p>
            <a:endParaRPr lang="pl-PL" dirty="0"/>
          </a:p>
          <a:p>
            <a:endParaRPr lang="pl-PL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30EFC0F-C0C9-D247-482C-71B706A2DE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E792E-792F-C546-A20E-33988F1803FB}" type="slidenum">
              <a:rPr lang="en-PL" smtClean="0">
                <a:solidFill>
                  <a:srgbClr val="11306E"/>
                </a:solidFill>
              </a:rPr>
              <a:t>14</a:t>
            </a:fld>
            <a:endParaRPr lang="en-PL" dirty="0">
              <a:solidFill>
                <a:srgbClr val="1130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157321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>
                <a:latin typeface="Open Sans" pitchFamily="2" charset="0"/>
                <a:cs typeface="Open Sans" pitchFamily="2" charset="0"/>
              </a:rPr>
              <a:t>Plakat lub elektroniczny wyświetlacz 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15</a:t>
            </a:fld>
            <a:endParaRPr lang="pl-PL" dirty="0"/>
          </a:p>
        </p:txBody>
      </p:sp>
      <p:pic>
        <p:nvPicPr>
          <p:cNvPr id="9" name="Symbol zastępczy zawartości 7" descr="Wzór plakatu A3&#10;">
            <a:extLst>
              <a:ext uri="{FF2B5EF4-FFF2-40B4-BE49-F238E27FC236}">
                <a16:creationId xmlns:a16="http://schemas.microsoft.com/office/drawing/2014/main" id="{89253D60-979B-41B6-AFA8-9693343623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7474" y="1212130"/>
            <a:ext cx="8024519" cy="567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809644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>
                <a:latin typeface="Open Sans" pitchFamily="2" charset="0"/>
                <a:cs typeface="Open Sans" pitchFamily="2" charset="0"/>
              </a:rPr>
              <a:t>Gdzie w Internecie musisz napisać o dofinansowaniu?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0762" y="1778358"/>
            <a:ext cx="8947632" cy="4320178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70000"/>
              </a:lnSpc>
              <a:spcAft>
                <a:spcPts val="1800"/>
              </a:spcAft>
              <a:buNone/>
            </a:pPr>
            <a:r>
              <a:rPr lang="pl-PL" sz="2800" dirty="0">
                <a:latin typeface="Open Sans" pitchFamily="2" charset="0"/>
                <a:cs typeface="Open Sans" pitchFamily="2" charset="0"/>
              </a:rPr>
              <a:t>Obowiązek umieszczenia krótkiego opisu projektu </a:t>
            </a:r>
            <a:r>
              <a:rPr lang="pl-PL" sz="2800" b="1" dirty="0">
                <a:latin typeface="Open Sans bold" pitchFamily="2" charset="0"/>
                <a:ea typeface="Open Sans bold" pitchFamily="2" charset="0"/>
                <a:cs typeface="Open Sans bold" pitchFamily="2" charset="0"/>
              </a:rPr>
              <a:t>na oficjalnej stronie internetowej, jeśli ją posiadasz i</a:t>
            </a:r>
            <a:r>
              <a:rPr lang="pl-PL" sz="2800" dirty="0">
                <a:latin typeface="Open Sans bold" pitchFamily="2" charset="0"/>
                <a:ea typeface="Open Sans bold" pitchFamily="2" charset="0"/>
                <a:cs typeface="Open Sans bold" pitchFamily="2" charset="0"/>
              </a:rPr>
              <a:t> </a:t>
            </a:r>
            <a:r>
              <a:rPr lang="pl-PL" sz="2800" b="1" dirty="0">
                <a:latin typeface="Open Sans bold" pitchFamily="2" charset="0"/>
                <a:ea typeface="Open Sans bold" pitchFamily="2" charset="0"/>
                <a:cs typeface="Open Sans bold" pitchFamily="2" charset="0"/>
              </a:rPr>
              <a:t>na profilu mediów społecznościowych. </a:t>
            </a:r>
          </a:p>
          <a:p>
            <a:pPr marL="0" indent="0">
              <a:lnSpc>
                <a:spcPct val="170000"/>
              </a:lnSpc>
              <a:spcAft>
                <a:spcPts val="1800"/>
              </a:spcAft>
              <a:buNone/>
            </a:pPr>
            <a:r>
              <a:rPr lang="pl-PL" sz="2800" b="1" dirty="0">
                <a:latin typeface="Open Sans bold" pitchFamily="2" charset="0"/>
                <a:ea typeface="Open Sans bold" pitchFamily="2" charset="0"/>
                <a:cs typeface="Open Sans bold" pitchFamily="2" charset="0"/>
              </a:rPr>
              <a:t>Jeżeli nie posiadasz profilu w mediach społecznościowych, musisz go założyć! Pamiętaj! Twój post musi zawierać hasztagi: #</a:t>
            </a:r>
            <a:r>
              <a:rPr lang="pl-PL" sz="2800" b="1" dirty="0" err="1">
                <a:latin typeface="Open Sans bold" pitchFamily="2" charset="0"/>
                <a:ea typeface="Open Sans bold" pitchFamily="2" charset="0"/>
                <a:cs typeface="Open Sans bold" pitchFamily="2" charset="0"/>
              </a:rPr>
              <a:t>FunduszeUE</a:t>
            </a:r>
            <a:r>
              <a:rPr lang="pl-PL" sz="2800" b="1" dirty="0">
                <a:latin typeface="Open Sans bold" pitchFamily="2" charset="0"/>
                <a:ea typeface="Open Sans bold" pitchFamily="2" charset="0"/>
                <a:cs typeface="Open Sans bold" pitchFamily="2" charset="0"/>
              </a:rPr>
              <a:t> lub #</a:t>
            </a:r>
            <a:r>
              <a:rPr lang="pl-PL" sz="2800" b="1" dirty="0" err="1">
                <a:latin typeface="Open Sans bold" pitchFamily="2" charset="0"/>
                <a:ea typeface="Open Sans bold" pitchFamily="2" charset="0"/>
                <a:cs typeface="Open Sans bold" pitchFamily="2" charset="0"/>
              </a:rPr>
              <a:t>FunduszeEuropejskie</a:t>
            </a:r>
            <a:r>
              <a:rPr lang="pl-PL" sz="2800" b="1" dirty="0">
                <a:latin typeface="Open Sans bold" pitchFamily="2" charset="0"/>
                <a:ea typeface="Open Sans bold" pitchFamily="2" charset="0"/>
                <a:cs typeface="Open Sans bold" pitchFamily="2" charset="0"/>
              </a:rPr>
              <a:t>.</a:t>
            </a:r>
          </a:p>
          <a:p>
            <a:pPr marL="0" indent="0">
              <a:lnSpc>
                <a:spcPct val="170000"/>
              </a:lnSpc>
              <a:spcAft>
                <a:spcPts val="1800"/>
              </a:spcAft>
              <a:buNone/>
            </a:pPr>
            <a:r>
              <a:rPr lang="pl-PL" sz="2800" b="1" dirty="0">
                <a:latin typeface="Open Sans" pitchFamily="2" charset="0"/>
                <a:cs typeface="Open Sans" pitchFamily="2" charset="0"/>
              </a:rPr>
              <a:t>  </a:t>
            </a:r>
          </a:p>
          <a:p>
            <a:pPr marL="0" indent="0">
              <a:lnSpc>
                <a:spcPct val="170000"/>
              </a:lnSpc>
              <a:spcAft>
                <a:spcPts val="1800"/>
              </a:spcAft>
              <a:buNone/>
            </a:pPr>
            <a:endParaRPr lang="pl-PL" sz="2800" b="1" dirty="0">
              <a:latin typeface="Open Sans" pitchFamily="2" charset="0"/>
              <a:cs typeface="Open Sans" pitchFamily="2" charset="0"/>
            </a:endParaRPr>
          </a:p>
          <a:p>
            <a:pPr marL="0" indent="0">
              <a:lnSpc>
                <a:spcPct val="170000"/>
              </a:lnSpc>
              <a:spcAft>
                <a:spcPts val="1800"/>
              </a:spcAft>
              <a:buNone/>
            </a:pPr>
            <a:endParaRPr lang="pl-PL" sz="2800" b="1" dirty="0">
              <a:latin typeface="Open Sans" pitchFamily="2" charset="0"/>
              <a:cs typeface="Open Sans" pitchFamily="2" charset="0"/>
            </a:endParaRPr>
          </a:p>
          <a:p>
            <a:pPr marL="0" indent="0">
              <a:lnSpc>
                <a:spcPct val="170000"/>
              </a:lnSpc>
              <a:spcAft>
                <a:spcPts val="1800"/>
              </a:spcAft>
              <a:buNone/>
            </a:pPr>
            <a:endParaRPr lang="pl-PL" sz="2800" b="1" dirty="0">
              <a:latin typeface="Open Sans" pitchFamily="2" charset="0"/>
              <a:cs typeface="Open Sans" pitchFamily="2" charset="0"/>
            </a:endParaRPr>
          </a:p>
          <a:p>
            <a:pPr marL="0" indent="0">
              <a:lnSpc>
                <a:spcPct val="170000"/>
              </a:lnSpc>
              <a:spcAft>
                <a:spcPts val="1800"/>
              </a:spcAft>
              <a:buNone/>
            </a:pPr>
            <a:endParaRPr lang="pl-PL" sz="2800" b="1" dirty="0">
              <a:latin typeface="Open Sans" pitchFamily="2" charset="0"/>
              <a:cs typeface="Open Sans" pitchFamily="2" charset="0"/>
            </a:endParaRPr>
          </a:p>
          <a:p>
            <a:pPr marL="0" indent="0">
              <a:spcAft>
                <a:spcPts val="1800"/>
              </a:spcAft>
              <a:buNone/>
            </a:pPr>
            <a:endParaRPr lang="pl-PL" sz="1800" dirty="0">
              <a:latin typeface="Open Sans" pitchFamily="2" charset="0"/>
              <a:cs typeface="Open Sans" pitchFamily="2" charset="0"/>
            </a:endParaRPr>
          </a:p>
          <a:p>
            <a:pPr marL="0" indent="0">
              <a:spcAft>
                <a:spcPts val="1800"/>
              </a:spcAft>
              <a:buNone/>
            </a:pPr>
            <a:endParaRPr lang="pl-PL" sz="900" dirty="0">
              <a:latin typeface="Open Sans" pitchFamily="2" charset="0"/>
              <a:cs typeface="Open Sans" pitchFamily="2" charset="0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03899158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221" y="539834"/>
            <a:ext cx="9447253" cy="863739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pl-PL" sz="3200" dirty="0">
                <a:latin typeface="Open Sans" pitchFamily="2" charset="0"/>
                <a:cs typeface="Open Sans" pitchFamily="2" charset="0"/>
              </a:rPr>
              <a:t>Obowiązkowy opis projektu – co zawiera?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6613" y="1871043"/>
            <a:ext cx="9591269" cy="5688632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pl-PL" sz="2800" b="1" dirty="0">
                <a:latin typeface="Open Sans bold" pitchFamily="2" charset="0"/>
                <a:ea typeface="Open Sans bold" pitchFamily="2" charset="0"/>
                <a:cs typeface="Open Sans bold" pitchFamily="2" charset="0"/>
              </a:rPr>
              <a:t>tytuł projektu</a:t>
            </a:r>
          </a:p>
          <a:p>
            <a:pPr>
              <a:spcAft>
                <a:spcPts val="1800"/>
              </a:spcAft>
            </a:pPr>
            <a:r>
              <a:rPr lang="pl-PL" sz="2800" b="1" dirty="0">
                <a:latin typeface="Open Sans bold" pitchFamily="2" charset="0"/>
                <a:ea typeface="Open Sans bold" pitchFamily="2" charset="0"/>
                <a:cs typeface="Open Sans bold" pitchFamily="2" charset="0"/>
              </a:rPr>
              <a:t>znaki: FE, barw RP i UE,</a:t>
            </a:r>
          </a:p>
          <a:p>
            <a:pPr>
              <a:spcAft>
                <a:spcPts val="1800"/>
              </a:spcAft>
            </a:pPr>
            <a:r>
              <a:rPr lang="pl-PL" sz="2800" b="1" dirty="0">
                <a:latin typeface="Open Sans bold" pitchFamily="2" charset="0"/>
                <a:ea typeface="Open Sans bold" pitchFamily="2" charset="0"/>
                <a:cs typeface="Open Sans bold" pitchFamily="2" charset="0"/>
              </a:rPr>
              <a:t>działania, grupy docelowe,</a:t>
            </a:r>
          </a:p>
          <a:p>
            <a:pPr>
              <a:spcAft>
                <a:spcPts val="1800"/>
              </a:spcAft>
            </a:pPr>
            <a:r>
              <a:rPr lang="pl-PL" sz="2800" b="1" dirty="0">
                <a:latin typeface="Open Sans bold" pitchFamily="2" charset="0"/>
                <a:ea typeface="Open Sans bold" pitchFamily="2" charset="0"/>
                <a:cs typeface="Open Sans bold" pitchFamily="2" charset="0"/>
              </a:rPr>
              <a:t>cele projektu, efekty, rezultaty,</a:t>
            </a:r>
          </a:p>
          <a:p>
            <a:pPr>
              <a:spcAft>
                <a:spcPts val="1800"/>
              </a:spcAft>
            </a:pPr>
            <a:r>
              <a:rPr lang="pl-PL" sz="2800" b="1" dirty="0">
                <a:latin typeface="Open Sans bold" pitchFamily="2" charset="0"/>
                <a:ea typeface="Open Sans bold" pitchFamily="2" charset="0"/>
                <a:cs typeface="Open Sans bold" pitchFamily="2" charset="0"/>
              </a:rPr>
              <a:t>całkowity koszt projektu,</a:t>
            </a:r>
          </a:p>
          <a:p>
            <a:pPr>
              <a:spcAft>
                <a:spcPts val="1800"/>
              </a:spcAft>
            </a:pPr>
            <a:r>
              <a:rPr lang="pl-PL" sz="2800" b="1" dirty="0">
                <a:latin typeface="Open Sans bold" pitchFamily="2" charset="0"/>
                <a:ea typeface="Open Sans bold" pitchFamily="2" charset="0"/>
                <a:cs typeface="Open Sans bold" pitchFamily="2" charset="0"/>
              </a:rPr>
              <a:t>wysokość wkładu FE,</a:t>
            </a:r>
          </a:p>
          <a:p>
            <a:pPr>
              <a:spcAft>
                <a:spcPts val="1800"/>
              </a:spcAft>
            </a:pPr>
            <a:r>
              <a:rPr lang="pl-PL" sz="2800" b="1" dirty="0">
                <a:latin typeface="Open Sans bold" pitchFamily="2" charset="0"/>
                <a:ea typeface="Open Sans bold" pitchFamily="2" charset="0"/>
                <a:cs typeface="Open Sans bold" pitchFamily="2" charset="0"/>
              </a:rPr>
              <a:t>hasztagi: #</a:t>
            </a:r>
            <a:r>
              <a:rPr lang="pl-PL" sz="2800" b="1" dirty="0" err="1">
                <a:latin typeface="Open Sans bold" pitchFamily="2" charset="0"/>
                <a:ea typeface="Open Sans bold" pitchFamily="2" charset="0"/>
                <a:cs typeface="Open Sans bold" pitchFamily="2" charset="0"/>
              </a:rPr>
              <a:t>FunduszeUE</a:t>
            </a:r>
            <a:r>
              <a:rPr lang="pl-PL" sz="2800" b="1" dirty="0">
                <a:latin typeface="Open Sans bold" pitchFamily="2" charset="0"/>
                <a:ea typeface="Open Sans bold" pitchFamily="2" charset="0"/>
                <a:cs typeface="Open Sans bold" pitchFamily="2" charset="0"/>
              </a:rPr>
              <a:t> lub #</a:t>
            </a:r>
            <a:r>
              <a:rPr lang="pl-PL" sz="2800" b="1" dirty="0" err="1">
                <a:latin typeface="Open Sans bold" pitchFamily="2" charset="0"/>
                <a:ea typeface="Open Sans bold" pitchFamily="2" charset="0"/>
                <a:cs typeface="Open Sans bold" pitchFamily="2" charset="0"/>
              </a:rPr>
              <a:t>FunduszeEuropejskie</a:t>
            </a:r>
            <a:r>
              <a:rPr lang="pl-PL" sz="2800" b="1" dirty="0">
                <a:latin typeface="Open Sans bold" pitchFamily="2" charset="0"/>
                <a:ea typeface="Open Sans bold" pitchFamily="2" charset="0"/>
                <a:cs typeface="Open Sans bold" pitchFamily="2" charset="0"/>
              </a:rPr>
              <a:t>.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pl-PL" sz="1800" dirty="0">
                <a:latin typeface="Open Sans" pitchFamily="2" charset="0"/>
                <a:cs typeface="Open Sans" pitchFamily="2" charset="0"/>
              </a:rPr>
              <a:t>	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35311464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4BA337E-38DE-4855-861D-4116C681B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dirty="0">
                <a:latin typeface="Open Sans" pitchFamily="2" charset="0"/>
                <a:cs typeface="Open Sans" pitchFamily="2" charset="0"/>
              </a:rPr>
              <a:t>Przykład opisu na stronie internetowej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1DC48C4-F7BB-429D-A382-28E1D096FF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18</a:t>
            </a:fld>
            <a:endParaRPr lang="pl-PL" dirty="0"/>
          </a:p>
        </p:txBody>
      </p:sp>
      <p:pic>
        <p:nvPicPr>
          <p:cNvPr id="7" name="Symbol zastępczy zawartości 6" descr="Widok strony internetowej - wzór. ">
            <a:extLst>
              <a:ext uri="{FF2B5EF4-FFF2-40B4-BE49-F238E27FC236}">
                <a16:creationId xmlns:a16="http://schemas.microsoft.com/office/drawing/2014/main" id="{2D08B4C5-539A-4952-8B09-A6F7CF54A8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715" y="1035292"/>
            <a:ext cx="8820108" cy="5907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485459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descr="Przykład opisu w mediach społecznościowych">
            <a:extLst>
              <a:ext uri="{FF2B5EF4-FFF2-40B4-BE49-F238E27FC236}">
                <a16:creationId xmlns:a16="http://schemas.microsoft.com/office/drawing/2014/main" id="{4F824CEF-4D5B-4D30-B2D1-F6ABEC895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>
                <a:latin typeface="Open Sans" pitchFamily="2" charset="0"/>
                <a:cs typeface="Open Sans" pitchFamily="2" charset="0"/>
              </a:rPr>
              <a:t>Przykład opisu w mediach społecznościowych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B61E3F1-1E22-45A4-9566-164892C08A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19</a:t>
            </a:fld>
            <a:endParaRPr lang="pl-PL" dirty="0"/>
          </a:p>
        </p:txBody>
      </p:sp>
      <p:pic>
        <p:nvPicPr>
          <p:cNvPr id="6" name="Symbol zastępczy zawartości 5" descr="Widok posta na facebooku">
            <a:extLst>
              <a:ext uri="{FF2B5EF4-FFF2-40B4-BE49-F238E27FC236}">
                <a16:creationId xmlns:a16="http://schemas.microsoft.com/office/drawing/2014/main" id="{C4EA2FF1-B406-434C-97CE-ECBD06BC22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59253" y="899517"/>
            <a:ext cx="8173305" cy="676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099974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730" y="611485"/>
            <a:ext cx="9757083" cy="1008112"/>
          </a:xfrm>
        </p:spPr>
        <p:txBody>
          <a:bodyPr>
            <a:normAutofit fontScale="90000"/>
          </a:bodyPr>
          <a:lstStyle/>
          <a:p>
            <a:r>
              <a:rPr lang="pl-PL" sz="3100" dirty="0">
                <a:latin typeface="Open Sans" pitchFamily="2" charset="0"/>
                <a:cs typeface="Open Sans" pitchFamily="2" charset="0"/>
              </a:rPr>
              <a:t>Zasady promocji projektu</a:t>
            </a:r>
            <a:br>
              <a:rPr lang="pl-PL" dirty="0">
                <a:latin typeface="Open Sans" pitchFamily="2" charset="0"/>
                <a:cs typeface="Open Sans" pitchFamily="2" charset="0"/>
              </a:rPr>
            </a:br>
            <a:br>
              <a:rPr lang="pl-PL" dirty="0">
                <a:latin typeface="Open Sans" pitchFamily="2" charset="0"/>
                <a:cs typeface="Open Sans" pitchFamily="2" charset="0"/>
              </a:rPr>
            </a:br>
            <a:r>
              <a:rPr lang="pl-PL" dirty="0">
                <a:latin typeface="Open Sans" pitchFamily="2" charset="0"/>
                <a:cs typeface="Open Sans" pitchFamily="2" charset="0"/>
              </a:rPr>
              <a:t>Skąd czerpać wiedzę o obowiązkach info-</a:t>
            </a:r>
            <a:r>
              <a:rPr lang="pl-PL" dirty="0" err="1">
                <a:latin typeface="Open Sans" pitchFamily="2" charset="0"/>
                <a:cs typeface="Open Sans" pitchFamily="2" charset="0"/>
              </a:rPr>
              <a:t>promo</a:t>
            </a:r>
            <a:r>
              <a:rPr lang="pl-PL" dirty="0">
                <a:latin typeface="Open Sans" pitchFamily="2" charset="0"/>
                <a:cs typeface="Open Sans" pitchFamily="2" charset="0"/>
              </a:rPr>
              <a:t>? 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4730" y="2159477"/>
            <a:ext cx="9817440" cy="4320480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1800"/>
              </a:spcAft>
            </a:pPr>
            <a:r>
              <a:rPr lang="pl-PL" sz="2600" dirty="0">
                <a:latin typeface="Open Sans" pitchFamily="2" charset="0"/>
                <a:cs typeface="Open Sans" pitchFamily="2" charset="0"/>
              </a:rPr>
              <a:t>Rozporządzenie ogólne (w tym Załącznik IX do rozporządzenia ogólnego),</a:t>
            </a:r>
          </a:p>
          <a:p>
            <a:pPr>
              <a:spcAft>
                <a:spcPts val="1800"/>
              </a:spcAft>
            </a:pPr>
            <a:r>
              <a:rPr lang="pl-PL" sz="2600" dirty="0">
                <a:latin typeface="Open Sans" pitchFamily="2" charset="0"/>
                <a:cs typeface="Open Sans" pitchFamily="2" charset="0"/>
              </a:rPr>
              <a:t>Strategia komunikacji,</a:t>
            </a:r>
          </a:p>
          <a:p>
            <a:pPr>
              <a:spcAft>
                <a:spcPts val="1800"/>
              </a:spcAft>
            </a:pPr>
            <a:r>
              <a:rPr lang="pl-PL" sz="2600" b="1" dirty="0">
                <a:latin typeface="Open Sans bold" pitchFamily="2" charset="0"/>
                <a:ea typeface="Open Sans bold" pitchFamily="2" charset="0"/>
                <a:cs typeface="Open Sans bold" pitchFamily="2" charset="0"/>
              </a:rPr>
              <a:t>Księga Tożsamości Wizualnej marki Fundusze Europejskie 2021-2027</a:t>
            </a:r>
            <a:r>
              <a:rPr lang="pl-PL" sz="2600" dirty="0">
                <a:latin typeface="Open Sans bold" pitchFamily="2" charset="0"/>
                <a:ea typeface="Open Sans bold" pitchFamily="2" charset="0"/>
                <a:cs typeface="Open Sans bold" pitchFamily="2" charset="0"/>
              </a:rPr>
              <a:t>,</a:t>
            </a:r>
          </a:p>
          <a:p>
            <a:pPr>
              <a:spcAft>
                <a:spcPts val="1800"/>
              </a:spcAft>
            </a:pPr>
            <a:r>
              <a:rPr lang="pl-PL" sz="2600" b="1" dirty="0">
                <a:latin typeface="Open Sans bold" pitchFamily="2" charset="0"/>
                <a:ea typeface="Open Sans bold" pitchFamily="2" charset="0"/>
                <a:cs typeface="Open Sans bold" pitchFamily="2" charset="0"/>
              </a:rPr>
              <a:t>Podręcznik wnioskodawcy i beneficjenta Funduszy Europejskich na lata 2021-2027 w zakresie informacji                            i promocji,</a:t>
            </a:r>
          </a:p>
          <a:p>
            <a:pPr>
              <a:spcAft>
                <a:spcPts val="1800"/>
              </a:spcAft>
            </a:pPr>
            <a:r>
              <a:rPr lang="pl-PL" sz="2600" b="1" dirty="0">
                <a:latin typeface="Open Sans bold" pitchFamily="2" charset="0"/>
                <a:ea typeface="Open Sans bold" pitchFamily="2" charset="0"/>
                <a:cs typeface="Open Sans bold" pitchFamily="2" charset="0"/>
              </a:rPr>
              <a:t>Umowa o dofinansowanie projektu.</a:t>
            </a:r>
          </a:p>
          <a:p>
            <a:pPr marL="0" indent="0">
              <a:spcAft>
                <a:spcPts val="1800"/>
              </a:spcAft>
              <a:buNone/>
            </a:pPr>
            <a:endParaRPr lang="pl-PL" dirty="0">
              <a:latin typeface="Open Sans" pitchFamily="2" charset="0"/>
              <a:cs typeface="Open Sans" pitchFamily="2" charset="0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54719722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386" y="539478"/>
            <a:ext cx="8640381" cy="1008112"/>
          </a:xfrm>
        </p:spPr>
        <p:txBody>
          <a:bodyPr>
            <a:normAutofit/>
          </a:bodyPr>
          <a:lstStyle/>
          <a:p>
            <a:r>
              <a:rPr lang="pl-PL" dirty="0">
                <a:latin typeface="Open Sans" pitchFamily="2" charset="0"/>
                <a:cs typeface="Open Sans" pitchFamily="2" charset="0"/>
              </a:rPr>
              <a:t>Inne obowiązki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418" y="899517"/>
            <a:ext cx="9865096" cy="59766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pl-PL" dirty="0">
              <a:latin typeface="Open Sans" pitchFamily="2" charset="0"/>
              <a:cs typeface="Open Sans" pitchFamily="2" charset="0"/>
            </a:endParaRPr>
          </a:p>
          <a:p>
            <a:pPr>
              <a:lnSpc>
                <a:spcPct val="160000"/>
              </a:lnSpc>
            </a:pPr>
            <a:r>
              <a:rPr lang="pl-PL" sz="1900" b="1" dirty="0">
                <a:latin typeface="Open Sans bold" pitchFamily="2" charset="0"/>
                <a:ea typeface="Open Sans bold" pitchFamily="2" charset="0"/>
                <a:cs typeface="Open Sans bold" pitchFamily="2" charset="0"/>
              </a:rPr>
              <a:t>Zbieraj „dowody” </a:t>
            </a:r>
            <a:r>
              <a:rPr lang="pl-PL" sz="1900" dirty="0">
                <a:latin typeface="Open Sans bold" pitchFamily="2" charset="0"/>
                <a:ea typeface="Open Sans bold" pitchFamily="2" charset="0"/>
                <a:cs typeface="Open Sans bold" pitchFamily="2" charset="0"/>
              </a:rPr>
              <a:t>– </a:t>
            </a:r>
            <a:r>
              <a:rPr lang="pl-PL" sz="1900" b="1" dirty="0">
                <a:latin typeface="Open Sans bold" pitchFamily="2" charset="0"/>
                <a:ea typeface="Open Sans bold" pitchFamily="2" charset="0"/>
                <a:cs typeface="Open Sans bold" pitchFamily="2" charset="0"/>
              </a:rPr>
              <a:t>rób zdjęcia, nagrywaj filmy i zachowaj </a:t>
            </a:r>
            <a:r>
              <a:rPr lang="pl-PL" sz="1900" b="1" dirty="0" err="1">
                <a:latin typeface="Open Sans bold" pitchFamily="2" charset="0"/>
                <a:ea typeface="Open Sans bold" pitchFamily="2" charset="0"/>
                <a:cs typeface="Open Sans bold" pitchFamily="2" charset="0"/>
              </a:rPr>
              <a:t>screny</a:t>
            </a:r>
            <a:r>
              <a:rPr lang="pl-PL" sz="1900" b="1" dirty="0">
                <a:latin typeface="Open Sans bold" pitchFamily="2" charset="0"/>
                <a:ea typeface="Open Sans bold" pitchFamily="2" charset="0"/>
                <a:cs typeface="Open Sans bold" pitchFamily="2" charset="0"/>
              </a:rPr>
              <a:t> z postów.                     To Twoje potwierdzenie, że faktycznie promujesz projekt. Daj się znaleźć w Internecie. </a:t>
            </a:r>
          </a:p>
          <a:p>
            <a:pPr>
              <a:lnSpc>
                <a:spcPct val="160000"/>
              </a:lnSpc>
            </a:pPr>
            <a:r>
              <a:rPr lang="pl-PL" sz="1900" b="1" dirty="0">
                <a:latin typeface="Open Sans bold" pitchFamily="2" charset="0"/>
                <a:ea typeface="Open Sans bold" pitchFamily="2" charset="0"/>
                <a:cs typeface="Open Sans bold" pitchFamily="2" charset="0"/>
              </a:rPr>
              <a:t>Przekazuj informacje o swoim projekcie do oficjalnej wyszukiwarki na Portalu Funduszy Europejskich</a:t>
            </a:r>
            <a:r>
              <a:rPr lang="pl-PL" sz="1900" dirty="0">
                <a:latin typeface="Open Sans" pitchFamily="2" charset="0"/>
                <a:cs typeface="Open Sans" pitchFamily="2" charset="0"/>
              </a:rPr>
              <a:t>. Dzięki temu osoby szukające wsparcia trafią właśnie do Ciebie (wypełniony </a:t>
            </a:r>
            <a:r>
              <a:rPr lang="pl-PL" sz="1900" dirty="0">
                <a:latin typeface="Open Sans" pitchFamily="2" charset="0"/>
                <a:cs typeface="Open Sans" pitchFamily="2" charset="0"/>
                <a:hlinkClick r:id="rId3"/>
              </a:rPr>
              <a:t>formularz</a:t>
            </a:r>
            <a:r>
              <a:rPr lang="pl-PL" sz="1900" dirty="0">
                <a:latin typeface="Open Sans" pitchFamily="2" charset="0"/>
                <a:cs typeface="Open Sans" pitchFamily="2" charset="0"/>
              </a:rPr>
              <a:t> wyślij na adres: </a:t>
            </a:r>
            <a:r>
              <a:rPr lang="pl-PL" sz="1900" dirty="0">
                <a:latin typeface="Open Sans" pitchFamily="2" charset="0"/>
                <a:cs typeface="Open Sans" pitchFamily="2" charset="0"/>
                <a:hlinkClick r:id="rId4"/>
              </a:rPr>
              <a:t>infofep@pomorskie.eu</a:t>
            </a:r>
            <a:r>
              <a:rPr lang="pl-PL" sz="1900" dirty="0">
                <a:latin typeface="Open Sans" pitchFamily="2" charset="0"/>
                <a:cs typeface="Open Sans" pitchFamily="2" charset="0"/>
              </a:rPr>
              <a:t>).</a:t>
            </a:r>
          </a:p>
          <a:p>
            <a:pPr>
              <a:lnSpc>
                <a:spcPct val="160000"/>
              </a:lnSpc>
            </a:pPr>
            <a:r>
              <a:rPr lang="pl-PL" sz="1900" b="1" dirty="0">
                <a:latin typeface="Open Sans bold" pitchFamily="2" charset="0"/>
                <a:ea typeface="Open Sans bold" pitchFamily="2" charset="0"/>
                <a:cs typeface="Open Sans bold" pitchFamily="2" charset="0"/>
              </a:rPr>
              <a:t>Dziel się materiałami i udziel licencji </a:t>
            </a:r>
            <a:r>
              <a:rPr lang="pl-PL" sz="1900" dirty="0">
                <a:latin typeface="Open Sans" pitchFamily="2" charset="0"/>
                <a:cs typeface="Open Sans" pitchFamily="2" charset="0"/>
              </a:rPr>
              <a:t>– Jeśli stworzysz ciekawe zdjęcia lub filmy              z realizacji projektu, musisz udostępnić je instytucji np. Urzędowi (np. na stronie lub mediach społecznościowych). To świetna darmowa reklama dla Twoich działań.</a:t>
            </a:r>
          </a:p>
          <a:p>
            <a:pPr>
              <a:lnSpc>
                <a:spcPct val="160000"/>
              </a:lnSpc>
            </a:pPr>
            <a:r>
              <a:rPr lang="pl-PL" sz="1900" b="1" dirty="0">
                <a:latin typeface="Open Sans bold" pitchFamily="2" charset="0"/>
                <a:ea typeface="Open Sans bold" pitchFamily="2" charset="0"/>
                <a:cs typeface="Open Sans bold" pitchFamily="2" charset="0"/>
              </a:rPr>
              <a:t>Bądź gotowy na spotkanie z mediami </a:t>
            </a:r>
            <a:r>
              <a:rPr lang="pl-PL" sz="1900" dirty="0">
                <a:latin typeface="Open Sans" pitchFamily="2" charset="0"/>
                <a:cs typeface="Open Sans" pitchFamily="2" charset="0"/>
              </a:rPr>
              <a:t>– Jeśli Urząd Marszałkowski lub Ministerstwo poproszą Cię o zorganizowanie konferencji prasowej lub spotkania dla dziennikarzy, masz obowiązek im w tym pomóc i pokazać swój projekt.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45871472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811D10F-4F19-45EB-86C6-F69BCCB3B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100" dirty="0">
                <a:latin typeface="Open Sans" pitchFamily="2" charset="0"/>
                <a:cs typeface="Open Sans" pitchFamily="2" charset="0"/>
              </a:rPr>
              <a:t>Gdzie po instrukcje? Twoje źródła informacji                     o funduszach</a:t>
            </a:r>
            <a:br>
              <a:rPr lang="pl-PL" dirty="0">
                <a:latin typeface="Open Sans" pitchFamily="2" charset="0"/>
                <a:cs typeface="Open Sans" pitchFamily="2" charset="0"/>
              </a:rPr>
            </a:br>
            <a:r>
              <a:rPr lang="pl-PL" u="sng" dirty="0">
                <a:solidFill>
                  <a:schemeClr val="accent4"/>
                </a:solidFill>
                <a:latin typeface="Open Sans" pitchFamily="2" charset="0"/>
                <a:cs typeface="Open Sans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www.funduszeuepomorskie.pl</a:t>
            </a:r>
            <a:r>
              <a:rPr lang="pl-PL" u="sng" dirty="0">
                <a:latin typeface="Open Sans" pitchFamily="2" charset="0"/>
                <a:cs typeface="Open Sans" pitchFamily="2" charset="0"/>
              </a:rPr>
              <a:t> </a:t>
            </a:r>
            <a:r>
              <a:rPr lang="pl-PL" u="sng" dirty="0">
                <a:solidFill>
                  <a:schemeClr val="accent4"/>
                </a:solidFill>
                <a:latin typeface="Open Sans" pitchFamily="2" charset="0"/>
                <a:cs typeface="Open Sans" pitchFamily="2" charset="0"/>
              </a:rPr>
              <a:t>www.funduszeeuropejskie.gov.pl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BFDD0BD-3611-4391-9763-92C811FC13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21</a:t>
            </a:fld>
            <a:endParaRPr lang="pl-PL" dirty="0"/>
          </a:p>
        </p:txBody>
      </p:sp>
      <p:pic>
        <p:nvPicPr>
          <p:cNvPr id="8" name="Symbol zastępczy zawartości 7" descr="Widok części strony internetowej funduszeuepomorskie.pl. Zaznaczona zakładka Menu">
            <a:extLst>
              <a:ext uri="{FF2B5EF4-FFF2-40B4-BE49-F238E27FC236}">
                <a16:creationId xmlns:a16="http://schemas.microsoft.com/office/drawing/2014/main" id="{76363F27-BAA3-4150-ADE9-7D0728E8A9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9482" y="2176909"/>
            <a:ext cx="7344816" cy="520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776240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C62EE06-8363-477C-A222-99217EFAC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u="sng" dirty="0">
                <a:solidFill>
                  <a:schemeClr val="tx1"/>
                </a:solidFill>
                <a:latin typeface="Open Sans" pitchFamily="2" charset="0"/>
                <a:cs typeface="Open Sans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Strona www.funduszeuepomorskie.pl</a:t>
            </a:r>
            <a:endParaRPr lang="pl-PL" dirty="0">
              <a:solidFill>
                <a:schemeClr val="tx1"/>
              </a:solidFill>
              <a:latin typeface="Open Sans" pitchFamily="2" charset="0"/>
              <a:cs typeface="Open Sans" pitchFamily="2" charset="0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64DE6C4-5EE3-4C89-811D-02BCC8E5DE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22</a:t>
            </a:fld>
            <a:endParaRPr lang="pl-PL" dirty="0"/>
          </a:p>
        </p:txBody>
      </p:sp>
      <p:pic>
        <p:nvPicPr>
          <p:cNvPr id="8" name="Symbol zastępczy zawartości 7" descr="Widok części strony internetowej funduszeuepomorskie.pl. Zaznaczona zakładka Zasady promowania projektów. ">
            <a:extLst>
              <a:ext uri="{FF2B5EF4-FFF2-40B4-BE49-F238E27FC236}">
                <a16:creationId xmlns:a16="http://schemas.microsoft.com/office/drawing/2014/main" id="{A02368BA-461A-4B87-982B-4C2E6A6B75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327693" y="863533"/>
            <a:ext cx="6036425" cy="6516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148790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5776F66-DDA6-4BCA-9008-02EE9D4B8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Open Sans" pitchFamily="2" charset="0"/>
                <a:cs typeface="Open Sans" pitchFamily="2" charset="0"/>
              </a:rPr>
              <a:t>Podsumowanie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A6CF0E9-BED1-4EFA-B96B-9E029493AA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362" y="899517"/>
            <a:ext cx="9793088" cy="6120320"/>
          </a:xfrm>
        </p:spPr>
        <p:txBody>
          <a:bodyPr>
            <a:noAutofit/>
          </a:bodyPr>
          <a:lstStyle/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pl-PL" sz="2000" b="1" dirty="0">
                <a:latin typeface="Open Sans bold" pitchFamily="2" charset="0"/>
                <a:ea typeface="Open Sans bold" pitchFamily="2" charset="0"/>
                <a:cs typeface="Open Sans bold" pitchFamily="2" charset="0"/>
              </a:rPr>
              <a:t>Zasada „Dnia Zero”: Podpisałeś umowę? Od dziś każdy dokument musi mieć logotypy.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pl-PL" sz="2000" b="1" dirty="0">
                <a:latin typeface="Open Sans bold" pitchFamily="2" charset="0"/>
                <a:ea typeface="Open Sans bold" pitchFamily="2" charset="0"/>
                <a:cs typeface="Open Sans bold" pitchFamily="2" charset="0"/>
              </a:rPr>
              <a:t>Postaw na krótki tytuł.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pl-PL" sz="2000" b="1" dirty="0">
                <a:latin typeface="Open Sans bold" pitchFamily="2" charset="0"/>
                <a:ea typeface="Open Sans bold" pitchFamily="2" charset="0"/>
                <a:cs typeface="Open Sans bold" pitchFamily="2" charset="0"/>
              </a:rPr>
              <a:t>Tablica /Plakat A3? To nie wybór, to obowiązek.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pl-PL" sz="2000" b="1" dirty="0">
                <a:latin typeface="Open Sans bold" pitchFamily="2" charset="0"/>
                <a:ea typeface="Open Sans bold" pitchFamily="2" charset="0"/>
                <a:cs typeface="Open Sans bold" pitchFamily="2" charset="0"/>
              </a:rPr>
              <a:t>Opis projektu w mediach społecznościowych i www.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pl-PL" sz="2000" b="1" dirty="0">
                <a:latin typeface="Open Sans bold" pitchFamily="2" charset="0"/>
                <a:ea typeface="Open Sans bold" pitchFamily="2" charset="0"/>
                <a:cs typeface="Open Sans bold" pitchFamily="2" charset="0"/>
              </a:rPr>
              <a:t>Dokumentuj wszystkie działania – Twój „bezpiecznik” na wypadek kontroli.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pl-PL" sz="2000" b="1" dirty="0">
                <a:latin typeface="Open Sans bold" pitchFamily="2" charset="0"/>
                <a:ea typeface="Open Sans bold" pitchFamily="2" charset="0"/>
                <a:cs typeface="Open Sans bold" pitchFamily="2" charset="0"/>
              </a:rPr>
              <a:t>Wypełnij i wyślij do nas formularz do wyszukiwarki wsparcia.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pl-PL" sz="2000" b="1" dirty="0">
                <a:latin typeface="Open Sans bold" pitchFamily="2" charset="0"/>
                <a:ea typeface="Open Sans bold" pitchFamily="2" charset="0"/>
                <a:cs typeface="Open Sans bold" pitchFamily="2" charset="0"/>
              </a:rPr>
              <a:t>W przypadku pytań odwiedź naszą stronę </a:t>
            </a:r>
            <a:r>
              <a:rPr lang="pl-PL" sz="2000" b="1" dirty="0">
                <a:latin typeface="Open Sans bold" pitchFamily="2" charset="0"/>
                <a:ea typeface="Open Sans bold" pitchFamily="2" charset="0"/>
                <a:cs typeface="Open Sans bold" pitchFamily="2" charset="0"/>
                <a:hlinkClick r:id="rId3"/>
              </a:rPr>
              <a:t>www.funduszeuepomorskie.pl</a:t>
            </a:r>
            <a:r>
              <a:rPr lang="pl-PL" sz="2000" b="1" dirty="0">
                <a:latin typeface="Open Sans bold" pitchFamily="2" charset="0"/>
                <a:ea typeface="Open Sans bold" pitchFamily="2" charset="0"/>
                <a:cs typeface="Open Sans bold" pitchFamily="2" charset="0"/>
              </a:rPr>
              <a:t> </a:t>
            </a:r>
            <a:br>
              <a:rPr lang="pl-PL" sz="2000" b="1" dirty="0">
                <a:latin typeface="Open Sans bold" pitchFamily="2" charset="0"/>
                <a:ea typeface="Open Sans bold" pitchFamily="2" charset="0"/>
                <a:cs typeface="Open Sans bold" pitchFamily="2" charset="0"/>
              </a:rPr>
            </a:br>
            <a:r>
              <a:rPr lang="pl-PL" sz="2000" b="1" dirty="0">
                <a:latin typeface="Open Sans bold" pitchFamily="2" charset="0"/>
                <a:ea typeface="Open Sans bold" pitchFamily="2" charset="0"/>
                <a:cs typeface="Open Sans bold" pitchFamily="2" charset="0"/>
              </a:rPr>
              <a:t> lub napisz do nas.</a:t>
            </a:r>
          </a:p>
          <a:p>
            <a:pPr marL="0" indent="0">
              <a:lnSpc>
                <a:spcPct val="200000"/>
              </a:lnSpc>
              <a:buNone/>
            </a:pPr>
            <a:endParaRPr lang="pl-PL" sz="2000" dirty="0">
              <a:latin typeface="Open Sans" pitchFamily="2" charset="0"/>
              <a:cs typeface="Open Sans" pitchFamily="2" charset="0"/>
            </a:endParaRP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endParaRPr lang="pl-PL" sz="1400" b="1" dirty="0">
              <a:solidFill>
                <a:srgbClr val="FF0000"/>
              </a:solidFill>
              <a:latin typeface="Open Sans" pitchFamily="2" charset="0"/>
              <a:cs typeface="Open Sans" pitchFamily="2" charset="0"/>
            </a:endParaRPr>
          </a:p>
          <a:p>
            <a:pPr marL="0" indent="0">
              <a:buNone/>
            </a:pPr>
            <a:endParaRPr lang="pl-PL" sz="1400" dirty="0">
              <a:latin typeface="Open Sans" pitchFamily="2" charset="0"/>
              <a:cs typeface="Open Sans" pitchFamily="2" charset="0"/>
            </a:endParaRPr>
          </a:p>
          <a:p>
            <a:pPr marL="457200" indent="-457200">
              <a:buFont typeface="+mj-lt"/>
              <a:buAutoNum type="arabicPeriod"/>
            </a:pPr>
            <a:endParaRPr lang="pl-PL" sz="1400" dirty="0">
              <a:latin typeface="Open Sans" pitchFamily="2" charset="0"/>
              <a:cs typeface="Open Sans" pitchFamily="2" charset="0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F1A6564-FD9B-4356-B3C1-567C4400C3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653451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200" dirty="0">
                <a:latin typeface="Open Sans" pitchFamily="2" charset="0"/>
                <a:cs typeface="Open Sans" pitchFamily="2" charset="0"/>
              </a:rPr>
              <a:t>Dlaczego promocja się opłaca? </a:t>
            </a:r>
            <a:br>
              <a:rPr lang="pl-PL" sz="3200" dirty="0">
                <a:latin typeface="Open Sans" pitchFamily="2" charset="0"/>
                <a:cs typeface="Open Sans" pitchFamily="2" charset="0"/>
              </a:rPr>
            </a:br>
            <a:r>
              <a:rPr lang="pl-PL" sz="3200" dirty="0">
                <a:latin typeface="Open Sans" pitchFamily="2" charset="0"/>
                <a:cs typeface="Open Sans" pitchFamily="2" charset="0"/>
              </a:rPr>
              <a:t>Czyli jak nie stracić 3% dofinansowania</a:t>
            </a:r>
            <a:br>
              <a:rPr lang="pl-PL" dirty="0">
                <a:latin typeface="Open Sans" pitchFamily="2" charset="0"/>
                <a:cs typeface="Open Sans" pitchFamily="2" charset="0"/>
              </a:rPr>
            </a:br>
            <a:endParaRPr lang="pl-PL" dirty="0">
              <a:latin typeface="Open Sans" pitchFamily="2" charset="0"/>
              <a:cs typeface="Open Sans" pitchFamily="2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715" y="1616720"/>
            <a:ext cx="9793088" cy="5256266"/>
          </a:xfrm>
        </p:spPr>
        <p:txBody>
          <a:bodyPr>
            <a:norm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pl-PL" sz="3200" b="1" dirty="0">
                <a:latin typeface="Open Sans bold" pitchFamily="2" charset="0"/>
                <a:ea typeface="Open Sans bold" pitchFamily="2" charset="0"/>
                <a:cs typeface="Open Sans bold" pitchFamily="2" charset="0"/>
              </a:rPr>
              <a:t>Maksymalna wielkość pomniejszenia                    za wszystkie uchybienia to </a:t>
            </a:r>
            <a:r>
              <a:rPr lang="pl-PL" sz="3200" b="1" dirty="0">
                <a:solidFill>
                  <a:srgbClr val="FF0000"/>
                </a:solidFill>
                <a:latin typeface="Open Sans bold" pitchFamily="2" charset="0"/>
                <a:ea typeface="Open Sans bold" pitchFamily="2" charset="0"/>
                <a:cs typeface="Open Sans bold" pitchFamily="2" charset="0"/>
              </a:rPr>
              <a:t>3% kwoty dofinansowania.</a:t>
            </a:r>
            <a:r>
              <a:rPr lang="pl-PL" sz="3200" dirty="0">
                <a:latin typeface="Open Sans bold" pitchFamily="2" charset="0"/>
                <a:ea typeface="Open Sans bold" pitchFamily="2" charset="0"/>
                <a:cs typeface="Open Sans bold" pitchFamily="2" charset="0"/>
              </a:rPr>
              <a:t> 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pl-PL" sz="3200" dirty="0">
                <a:latin typeface="Open Sans" pitchFamily="2" charset="0"/>
                <a:cs typeface="Open Sans" pitchFamily="2" charset="0"/>
              </a:rPr>
              <a:t>Przy projekcie w którym dofinansowanie wynosi     1 000 000 zł, brak plakatu w rozmiarze A3/ tablicy to </a:t>
            </a:r>
            <a:r>
              <a:rPr lang="pl-PL" sz="3200" b="1" dirty="0">
                <a:latin typeface="Open Sans bold" pitchFamily="2" charset="0"/>
                <a:ea typeface="Open Sans bold" pitchFamily="2" charset="0"/>
                <a:cs typeface="Open Sans bold" pitchFamily="2" charset="0"/>
              </a:rPr>
              <a:t>strata 5 000 zł z budżetu. 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pl-PL" sz="3200" b="1" dirty="0">
                <a:solidFill>
                  <a:srgbClr val="FF0000"/>
                </a:solidFill>
                <a:latin typeface="Open Sans" pitchFamily="2" charset="0"/>
                <a:cs typeface="Open Sans" pitchFamily="2" charset="0"/>
              </a:rPr>
              <a:t> </a:t>
            </a:r>
          </a:p>
          <a:p>
            <a:pPr marL="0" indent="0">
              <a:spcAft>
                <a:spcPts val="1800"/>
              </a:spcAft>
              <a:buNone/>
            </a:pPr>
            <a:endParaRPr lang="pl-PL" sz="3200" b="1" dirty="0">
              <a:latin typeface="Open Sans" pitchFamily="2" charset="0"/>
              <a:cs typeface="Open Sans" pitchFamily="2" charset="0"/>
            </a:endParaRPr>
          </a:p>
          <a:p>
            <a:pPr marL="0" indent="0">
              <a:spcAft>
                <a:spcPts val="1800"/>
              </a:spcAft>
              <a:buNone/>
            </a:pPr>
            <a:endParaRPr lang="pl-PL" sz="2800" b="1" dirty="0">
              <a:solidFill>
                <a:srgbClr val="FF0000"/>
              </a:solidFill>
              <a:latin typeface="Open Sans" pitchFamily="2" charset="0"/>
              <a:cs typeface="Open Sans" pitchFamily="2" charset="0"/>
            </a:endParaRPr>
          </a:p>
          <a:p>
            <a:pPr marL="0" indent="0">
              <a:spcAft>
                <a:spcPts val="1800"/>
              </a:spcAft>
              <a:buNone/>
            </a:pPr>
            <a:endParaRPr lang="pl-PL" sz="2800" b="1" dirty="0">
              <a:solidFill>
                <a:srgbClr val="FF0000"/>
              </a:solidFill>
              <a:latin typeface="Open Sans" pitchFamily="2" charset="0"/>
              <a:cs typeface="Open Sans" pitchFamily="2" charset="0"/>
            </a:endParaRPr>
          </a:p>
          <a:p>
            <a:pPr marL="0" indent="0">
              <a:spcAft>
                <a:spcPts val="1800"/>
              </a:spcAft>
              <a:buNone/>
            </a:pPr>
            <a:endParaRPr lang="pl-PL" sz="2800" b="1" dirty="0">
              <a:solidFill>
                <a:srgbClr val="FF0000"/>
              </a:solidFill>
              <a:latin typeface="Open Sans" pitchFamily="2" charset="0"/>
              <a:cs typeface="Open Sans" pitchFamily="2" charset="0"/>
            </a:endParaRPr>
          </a:p>
          <a:p>
            <a:pPr marL="0" indent="0">
              <a:spcAft>
                <a:spcPts val="1800"/>
              </a:spcAft>
              <a:buNone/>
            </a:pPr>
            <a:endParaRPr lang="pl-PL" dirty="0">
              <a:latin typeface="Open Sans" pitchFamily="2" charset="0"/>
              <a:cs typeface="Open Sans" pitchFamily="2" charset="0"/>
            </a:endParaRPr>
          </a:p>
          <a:p>
            <a:pPr marL="0" indent="0">
              <a:spcAft>
                <a:spcPts val="1800"/>
              </a:spcAft>
              <a:buNone/>
            </a:pPr>
            <a:endParaRPr lang="pl-PL" dirty="0">
              <a:latin typeface="Open Sans" pitchFamily="2" charset="0"/>
              <a:cs typeface="Open Sans" pitchFamily="2" charset="0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01506432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 descr="Stawki pomniejszenia wartości dofinansowania ">
            <a:extLst>
              <a:ext uri="{FF2B5EF4-FFF2-40B4-BE49-F238E27FC236}">
                <a16:creationId xmlns:a16="http://schemas.microsoft.com/office/drawing/2014/main" id="{7DD91E1C-919F-4C02-AF34-B0614B056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>
                <a:latin typeface="Open Sans" pitchFamily="2" charset="0"/>
                <a:cs typeface="Open Sans" pitchFamily="2" charset="0"/>
              </a:rPr>
              <a:t>Stawki pomniejszenia wartości dofinansowania </a:t>
            </a:r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7C5A069E-12D7-4A7D-8585-5026A61B1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362" y="1403573"/>
            <a:ext cx="9793088" cy="56162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b="1" dirty="0">
                <a:latin typeface="Open Sans bold" pitchFamily="2" charset="0"/>
                <a:ea typeface="Open Sans bold" pitchFamily="2" charset="0"/>
                <a:cs typeface="Open Sans bold" pitchFamily="2" charset="0"/>
              </a:rPr>
              <a:t>0,5%</a:t>
            </a:r>
          </a:p>
          <a:p>
            <a:r>
              <a:rPr lang="pl-PL" sz="2400" dirty="0">
                <a:latin typeface="Open Sans" pitchFamily="2" charset="0"/>
                <a:cs typeface="Open Sans" pitchFamily="2" charset="0"/>
              </a:rPr>
              <a:t>Brak opisu projektu na stronie internetowej oraz stronach mediów społecznościowych lub brak informacji o otrzymaniu dofinansowania UE</a:t>
            </a:r>
          </a:p>
          <a:p>
            <a:r>
              <a:rPr lang="pl-PL" sz="2400" dirty="0">
                <a:latin typeface="Open Sans" pitchFamily="2" charset="0"/>
                <a:cs typeface="Open Sans" pitchFamily="2" charset="0"/>
              </a:rPr>
              <a:t>Nieumieszczenie tablicy/plakatu</a:t>
            </a:r>
          </a:p>
          <a:p>
            <a:r>
              <a:rPr lang="pl-PL" sz="2400" dirty="0">
                <a:latin typeface="Open Sans" pitchFamily="2" charset="0"/>
                <a:cs typeface="Open Sans" pitchFamily="2" charset="0"/>
              </a:rPr>
              <a:t>Niezorganizowanie wydarzenia lub niezaproszenie przedstawicieli KE - projekty o znaczeniu strategicznym i wartości 10 mln euro</a:t>
            </a:r>
          </a:p>
          <a:p>
            <a:pPr marL="0" lvl="0" indent="0">
              <a:buNone/>
            </a:pPr>
            <a:r>
              <a:rPr lang="pl-PL" sz="2400" b="1" dirty="0">
                <a:latin typeface="Open Sans bold" pitchFamily="2" charset="0"/>
                <a:ea typeface="Open Sans bold" pitchFamily="2" charset="0"/>
                <a:cs typeface="Open Sans bold" pitchFamily="2" charset="0"/>
              </a:rPr>
              <a:t>0,25%</a:t>
            </a:r>
          </a:p>
          <a:p>
            <a:pPr lvl="0"/>
            <a:r>
              <a:rPr lang="pl-PL" sz="2400" dirty="0">
                <a:latin typeface="Open Sans" pitchFamily="2" charset="0"/>
                <a:cs typeface="Open Sans" pitchFamily="2" charset="0"/>
              </a:rPr>
              <a:t>Nieumieszczenie logotypów w którymkolwiek działaniu, materiale, dokumencie  </a:t>
            </a:r>
          </a:p>
          <a:p>
            <a:pPr lvl="0"/>
            <a:r>
              <a:rPr lang="pl-PL" sz="2400" dirty="0">
                <a:latin typeface="Open Sans" pitchFamily="2" charset="0"/>
                <a:cs typeface="Open Sans" pitchFamily="2" charset="0"/>
              </a:rPr>
              <a:t>Umieszczenie tablicy/plakatu niezgodnie ze wzorem</a:t>
            </a:r>
          </a:p>
          <a:p>
            <a:pPr lvl="0"/>
            <a:r>
              <a:rPr lang="pl-PL" sz="2400" dirty="0">
                <a:latin typeface="Open Sans" pitchFamily="2" charset="0"/>
                <a:cs typeface="Open Sans" pitchFamily="2" charset="0"/>
              </a:rPr>
              <a:t>Umieszczenie tablicy/plakatu w miejscu niewidocznym</a:t>
            </a:r>
          </a:p>
          <a:p>
            <a:endParaRPr lang="pl-PL" dirty="0"/>
          </a:p>
          <a:p>
            <a:endParaRPr lang="pl-PL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30EFC0F-C0C9-D247-482C-71B706A2DE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E792E-792F-C546-A20E-33988F1803FB}" type="slidenum">
              <a:rPr lang="en-PL" smtClean="0">
                <a:solidFill>
                  <a:srgbClr val="11306E"/>
                </a:solidFill>
              </a:rPr>
              <a:t>4</a:t>
            </a:fld>
            <a:endParaRPr lang="en-PL" dirty="0">
              <a:solidFill>
                <a:srgbClr val="1130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995706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9A7251D-76F3-4C73-99C1-B6E6D4E1B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Jak wypełniać obowiązki zgodnie z zasadami</a:t>
            </a:r>
            <a:endParaRPr lang="pl-PL" dirty="0">
              <a:solidFill>
                <a:schemeClr val="accent1"/>
              </a:solidFill>
              <a:latin typeface="Open Sans" pitchFamily="2" charset="0"/>
              <a:cs typeface="Open Sans" pitchFamily="2" charset="0"/>
            </a:endParaRPr>
          </a:p>
        </p:txBody>
      </p:sp>
      <p:pic>
        <p:nvPicPr>
          <p:cNvPr id="13" name="Symbol zastępczy zawartości 12" descr="Puzzle informacyjno-promocyjne">
            <a:extLst>
              <a:ext uri="{FF2B5EF4-FFF2-40B4-BE49-F238E27FC236}">
                <a16:creationId xmlns:a16="http://schemas.microsoft.com/office/drawing/2014/main" id="{93AA495B-DA9A-4E6E-9DC2-38C411BA5F5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033422" y="2439771"/>
            <a:ext cx="8776981" cy="5119904"/>
          </a:xfrm>
          <a:prstGeom prst="rect">
            <a:avLst/>
          </a:prstGeom>
        </p:spPr>
      </p:pic>
      <p:sp>
        <p:nvSpPr>
          <p:cNvPr id="14" name="Symbol zastępczy zawartości 13">
            <a:extLst>
              <a:ext uri="{FF2B5EF4-FFF2-40B4-BE49-F238E27FC236}">
                <a16:creationId xmlns:a16="http://schemas.microsoft.com/office/drawing/2014/main" id="{C7C3544C-14B9-4ACB-AB91-4BF85CAAA7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81410" y="1187549"/>
            <a:ext cx="9001000" cy="4320178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pl-PL" sz="2400" dirty="0">
                <a:latin typeface="Open Sans" pitchFamily="2" charset="0"/>
                <a:cs typeface="Open Sans" pitchFamily="2" charset="0"/>
              </a:rPr>
              <a:t>Niezbędnik beneficjenta w realizacji działań informacyjno-promocyjnych w projektach dofinansowanych z Funduszy Europejskich.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90799486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1800"/>
              </a:spcAft>
            </a:pPr>
            <a:r>
              <a:rPr lang="pl-PL" dirty="0">
                <a:latin typeface="Open Sans" pitchFamily="2" charset="0"/>
                <a:cs typeface="Open Sans" pitchFamily="2" charset="0"/>
              </a:rPr>
              <a:t>Jak tworzyć tytuły projektów: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6</a:t>
            </a:fld>
            <a:endParaRPr lang="pl-PL" dirty="0"/>
          </a:p>
        </p:txBody>
      </p:sp>
      <p:pic>
        <p:nvPicPr>
          <p:cNvPr id="33" name="Symbol zastępczy zawartości 32" descr="Przykład poprawnego tytułu projektu ">
            <a:extLst>
              <a:ext uri="{FF2B5EF4-FFF2-40B4-BE49-F238E27FC236}">
                <a16:creationId xmlns:a16="http://schemas.microsoft.com/office/drawing/2014/main" id="{E45C04E0-E203-4A29-A1C2-CAEDCBC706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6936" y="971525"/>
            <a:ext cx="9723370" cy="6261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576514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1800"/>
              </a:spcAft>
            </a:pPr>
            <a:r>
              <a:rPr lang="pl-PL" dirty="0">
                <a:latin typeface="Open Sans" pitchFamily="2" charset="0"/>
                <a:cs typeface="Open Sans" pitchFamily="2" charset="0"/>
              </a:rPr>
              <a:t>Jak nie tworzyć tytułów projektów</a:t>
            </a:r>
          </a:p>
        </p:txBody>
      </p:sp>
      <p:pic>
        <p:nvPicPr>
          <p:cNvPr id="5" name="Symbol zastępczy zawartości 4" descr="Niepoprawny wzór tablicy informacyjnej">
            <a:extLst>
              <a:ext uri="{FF2B5EF4-FFF2-40B4-BE49-F238E27FC236}">
                <a16:creationId xmlns:a16="http://schemas.microsoft.com/office/drawing/2014/main" id="{87A061C1-ADFA-463C-808E-BCA898A7C0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77354" y="938985"/>
            <a:ext cx="10153128" cy="6250796"/>
          </a:xfrm>
          <a:prstGeom prst="rect">
            <a:avLst/>
          </a:prstGeo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59215472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>
                <a:latin typeface="Open Sans" pitchFamily="2" charset="0"/>
                <a:cs typeface="Open Sans" pitchFamily="2" charset="0"/>
              </a:rPr>
              <a:t>Oznaczaj działania i dokumenty oraz materiały</a:t>
            </a:r>
            <a:br>
              <a:rPr lang="pl-PL" dirty="0">
                <a:latin typeface="Open Sans" pitchFamily="2" charset="0"/>
                <a:cs typeface="Open Sans" pitchFamily="2" charset="0"/>
              </a:rPr>
            </a:br>
            <a:r>
              <a:rPr lang="pl-PL" dirty="0">
                <a:latin typeface="Open Sans" pitchFamily="2" charset="0"/>
                <a:cs typeface="Open Sans" pitchFamily="2" charset="0"/>
              </a:rPr>
              <a:t>– obowiązek od dnia podpisania umowy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0082" y="1393572"/>
            <a:ext cx="9091648" cy="432017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l-PL" sz="2000" dirty="0">
                <a:latin typeface="Open Sans" pitchFamily="2" charset="0"/>
                <a:cs typeface="Open Sans" pitchFamily="2" charset="0"/>
              </a:rPr>
              <a:t>Stosuj logotypy na wszystkich prowadzonych działaniach informacyjnych </a:t>
            </a:r>
            <a:br>
              <a:rPr lang="pl-PL" sz="2000" dirty="0">
                <a:latin typeface="Open Sans" pitchFamily="2" charset="0"/>
                <a:cs typeface="Open Sans" pitchFamily="2" charset="0"/>
              </a:rPr>
            </a:br>
            <a:r>
              <a:rPr lang="pl-PL" sz="2000" dirty="0">
                <a:latin typeface="Open Sans" pitchFamily="2" charset="0"/>
                <a:cs typeface="Open Sans" pitchFamily="2" charset="0"/>
              </a:rPr>
              <a:t>i promocyjnych dotyczących projektu oraz dokumentach i materiałach.</a:t>
            </a:r>
          </a:p>
          <a:p>
            <a:pPr>
              <a:lnSpc>
                <a:spcPct val="15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l-PL" sz="2000" dirty="0">
                <a:latin typeface="Open Sans" pitchFamily="2" charset="0"/>
                <a:cs typeface="Open Sans" pitchFamily="2" charset="0"/>
              </a:rPr>
              <a:t>Liczba znaków w zestawieniu logotypów nie może przekraczać czterech, wersja </a:t>
            </a:r>
            <a:r>
              <a:rPr lang="pl-PL" sz="2000" dirty="0" err="1">
                <a:latin typeface="Open Sans" pitchFamily="2" charset="0"/>
                <a:cs typeface="Open Sans" pitchFamily="2" charset="0"/>
              </a:rPr>
              <a:t>pełnokolorowa</a:t>
            </a:r>
            <a:r>
              <a:rPr lang="pl-PL" sz="2000" dirty="0">
                <a:latin typeface="Open Sans" pitchFamily="2" charset="0"/>
                <a:cs typeface="Open Sans" pitchFamily="2" charset="0"/>
              </a:rPr>
              <a:t> zawsze na białym tle (barwy RP) – wyświetlacze, www, wersja achromatyczna –  dokumentacja projektowa (np. dokumenty przetargowe, umowy, ogłoszenia, opisy stanowisk pracy), tłoczenie, grawer.</a:t>
            </a:r>
          </a:p>
          <a:p>
            <a:pPr>
              <a:lnSpc>
                <a:spcPct val="15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pl-PL" sz="2000" dirty="0">
              <a:latin typeface="Open Sans" pitchFamily="2" charset="0"/>
              <a:cs typeface="Open Sans" pitchFamily="2" charset="0"/>
            </a:endParaRPr>
          </a:p>
          <a:p>
            <a:pPr marL="0" indent="0">
              <a:lnSpc>
                <a:spcPct val="150000"/>
              </a:lnSpc>
              <a:spcAft>
                <a:spcPts val="1800"/>
              </a:spcAft>
              <a:buNone/>
            </a:pPr>
            <a:endParaRPr lang="pl-PL" sz="2000" dirty="0">
              <a:latin typeface="Open Sans" pitchFamily="2" charset="0"/>
              <a:cs typeface="Open Sans" pitchFamily="2" charset="0"/>
            </a:endParaRPr>
          </a:p>
          <a:p>
            <a:pPr marL="0" indent="0">
              <a:spcAft>
                <a:spcPts val="1800"/>
              </a:spcAft>
              <a:buNone/>
            </a:pPr>
            <a:endParaRPr lang="pl-PL" sz="2000" dirty="0">
              <a:latin typeface="Open Sans" pitchFamily="2" charset="0"/>
              <a:cs typeface="Open Sans" pitchFamily="2" charset="0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8</a:t>
            </a:fld>
            <a:endParaRPr lang="pl-PL" dirty="0"/>
          </a:p>
        </p:txBody>
      </p:sp>
      <p:pic>
        <p:nvPicPr>
          <p:cNvPr id="11" name="Symbol zastępczy zawartości 10" descr="Zestaw logo kolorowych oraz monochromatycznych">
            <a:extLst>
              <a:ext uri="{FF2B5EF4-FFF2-40B4-BE49-F238E27FC236}">
                <a16:creationId xmlns:a16="http://schemas.microsoft.com/office/drawing/2014/main" id="{AC8AC9E6-ABEE-4799-A59A-5C9E53B9AA2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024819" y="5307427"/>
            <a:ext cx="8284164" cy="1712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38358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C5770EA-9A29-4A51-A8A7-D384E2247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Nie projektuj na nowo – korzystaj z gotowych zestawów logo</a:t>
            </a:r>
          </a:p>
        </p:txBody>
      </p:sp>
      <p:pic>
        <p:nvPicPr>
          <p:cNvPr id="4" name="Symbol zastępczy zawartości 3" descr="Zestaw logotypów prawidłowych i przykładowych nieprawidłowych. ">
            <a:extLst>
              <a:ext uri="{FF2B5EF4-FFF2-40B4-BE49-F238E27FC236}">
                <a16:creationId xmlns:a16="http://schemas.microsoft.com/office/drawing/2014/main" id="{49E92D06-2863-433E-A6EB-34B3C0CF05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3184" y="1403350"/>
            <a:ext cx="10006301" cy="5544839"/>
          </a:xfrm>
          <a:prstGeom prst="rect">
            <a:avLst/>
          </a:prstGeom>
        </p:spPr>
      </p:pic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E1D2036B-9791-4345-87AB-7029E032BE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82852853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Motyw pakietu Office">
  <a:themeElements>
    <a:clrScheme name="Niestandardowy 8">
      <a:dk1>
        <a:srgbClr val="000000"/>
      </a:dk1>
      <a:lt1>
        <a:srgbClr val="FFFFFF"/>
      </a:lt1>
      <a:dk2>
        <a:srgbClr val="002073"/>
      </a:dk2>
      <a:lt2>
        <a:srgbClr val="FFFFFF"/>
      </a:lt2>
      <a:accent1>
        <a:srgbClr val="003399"/>
      </a:accent1>
      <a:accent2>
        <a:srgbClr val="A6D3FF"/>
      </a:accent2>
      <a:accent3>
        <a:srgbClr val="FFD618"/>
      </a:accent3>
      <a:accent4>
        <a:srgbClr val="0051B0"/>
      </a:accent4>
      <a:accent5>
        <a:srgbClr val="6BB1E2"/>
      </a:accent5>
      <a:accent6>
        <a:srgbClr val="FFE60B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436F5452-C95B-4D43-A1C6-1CA5BE69C951}" vid="{ABE25C27-1E66-47F3-AA86-B88226738C33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TM04033921[[fn=Damaszek]]</Template>
  <TotalTime>10980</TotalTime>
  <Words>1065</Words>
  <Application>Microsoft Office PowerPoint</Application>
  <PresentationFormat>Niestandardowy</PresentationFormat>
  <Paragraphs>144</Paragraphs>
  <Slides>23</Slides>
  <Notes>23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23</vt:i4>
      </vt:variant>
    </vt:vector>
  </HeadingPairs>
  <TitlesOfParts>
    <vt:vector size="30" baseType="lpstr">
      <vt:lpstr>Arial</vt:lpstr>
      <vt:lpstr>Calibri</vt:lpstr>
      <vt:lpstr>Open Sans</vt:lpstr>
      <vt:lpstr>Open Sans bold</vt:lpstr>
      <vt:lpstr>Tahoma</vt:lpstr>
      <vt:lpstr>Wingdings</vt:lpstr>
      <vt:lpstr>Motyw pakietu Office</vt:lpstr>
      <vt:lpstr>Fundusze Europejskie dla Pomorza 2021-2027 </vt:lpstr>
      <vt:lpstr>Zasady promocji projektu  Skąd czerpać wiedzę o obowiązkach info-promo?  </vt:lpstr>
      <vt:lpstr>Dlaczego promocja się opłaca?  Czyli jak nie stracić 3% dofinansowania </vt:lpstr>
      <vt:lpstr>Stawki pomniejszenia wartości dofinansowania </vt:lpstr>
      <vt:lpstr>Jak wypełniać obowiązki zgodnie z zasadami</vt:lpstr>
      <vt:lpstr>Jak tworzyć tytuły projektów:</vt:lpstr>
      <vt:lpstr>Jak nie tworzyć tytułów projektów</vt:lpstr>
      <vt:lpstr>Oznaczaj działania i dokumenty oraz materiały – obowiązek od dnia podpisania umowy</vt:lpstr>
      <vt:lpstr>Nie projektuj na nowo – korzystaj z gotowych zestawów logo</vt:lpstr>
      <vt:lpstr>Przykład oznaczania dokumentów </vt:lpstr>
      <vt:lpstr>Naklejki</vt:lpstr>
      <vt:lpstr>Wszystko o tablicach informacyjnych: Kiedy, gdzie i jak? </vt:lpstr>
      <vt:lpstr>Tablica informacyjna</vt:lpstr>
      <vt:lpstr>Plakat A3 - obowiązkowo, gdy projekt nie wymaga tablicy! </vt:lpstr>
      <vt:lpstr>Plakat lub elektroniczny wyświetlacz </vt:lpstr>
      <vt:lpstr>Gdzie w Internecie musisz napisać o dofinansowaniu?</vt:lpstr>
      <vt:lpstr>Obowiązkowy opis projektu – co zawiera?</vt:lpstr>
      <vt:lpstr>Przykład opisu na stronie internetowej</vt:lpstr>
      <vt:lpstr>Przykład opisu w mediach społecznościowych</vt:lpstr>
      <vt:lpstr>Inne obowiązki </vt:lpstr>
      <vt:lpstr>Gdzie po instrukcje? Twoje źródła informacji                     o funduszach www.funduszeuepomorskie.pl www.funduszeeuropejskie.gov.pl</vt:lpstr>
      <vt:lpstr>Strona www.funduszeuepomorskie.pl</vt:lpstr>
      <vt:lpstr>Podsumowanie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Obowiązki info-promo EFS+</dc:title>
  <dc:creator>Anna Bizub-jechna;J.Skibinska@pomorskie.eu</dc:creator>
  <cp:keywords>Promocja, informacja</cp:keywords>
  <cp:lastModifiedBy>Cygert Piotr</cp:lastModifiedBy>
  <cp:revision>507</cp:revision>
  <cp:lastPrinted>2026-01-13T13:45:56Z</cp:lastPrinted>
  <dcterms:created xsi:type="dcterms:W3CDTF">2022-06-22T09:40:44Z</dcterms:created>
  <dcterms:modified xsi:type="dcterms:W3CDTF">2026-01-15T10:04:28Z</dcterms:modified>
</cp:coreProperties>
</file>